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952" r:id="rId2"/>
    <p:sldId id="2988" r:id="rId3"/>
    <p:sldId id="2989" r:id="rId4"/>
    <p:sldId id="2999" r:id="rId5"/>
    <p:sldId id="2990" r:id="rId6"/>
    <p:sldId id="2992" r:id="rId7"/>
    <p:sldId id="3000" r:id="rId8"/>
    <p:sldId id="3001" r:id="rId9"/>
    <p:sldId id="2997" r:id="rId10"/>
    <p:sldId id="3002" r:id="rId11"/>
    <p:sldId id="2998"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82" d="100"/>
          <a:sy n="82" d="100"/>
        </p:scale>
        <p:origin x="6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19/03/2022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2927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a16="http://schemas.microsoft.com/office/drawing/2014/main" id="{845E9901-4C31-4340-B601-A4AB9DCF37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a16="http://schemas.microsoft.com/office/drawing/2014/main" id="{9EE587B0-FA33-4DA5-8DD3-696EB0DAD33D}"/>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6ADB0E1-9829-45E9-B95D-D04A7B9894F7}"/>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0.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3.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3922A00C-DC75-49F2-8662-5FF3D010A8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9504" y="902002"/>
            <a:ext cx="6145301" cy="2017951"/>
          </a:xfrm>
          <a:prstGeom prst="rect">
            <a:avLst/>
          </a:prstGeom>
        </p:spPr>
      </p:pic>
      <p:pic>
        <p:nvPicPr>
          <p:cNvPr id="5" name="Picture 4">
            <a:extLst>
              <a:ext uri="{FF2B5EF4-FFF2-40B4-BE49-F238E27FC236}">
                <a16:creationId xmlns:a16="http://schemas.microsoft.com/office/drawing/2014/main" id="{986D6D41-BA83-4104-A805-0CC3B833720B}"/>
              </a:ext>
            </a:extLst>
          </p:cNvPr>
          <p:cNvPicPr>
            <a:picLocks noChangeAspect="1"/>
          </p:cNvPicPr>
          <p:nvPr/>
        </p:nvPicPr>
        <p:blipFill>
          <a:blip r:embed="rId9"/>
          <a:stretch>
            <a:fillRect/>
          </a:stretch>
        </p:blipFill>
        <p:spPr>
          <a:xfrm>
            <a:off x="0" y="192093"/>
            <a:ext cx="1735904" cy="548770"/>
          </a:xfrm>
          <a:prstGeom prst="rect">
            <a:avLst/>
          </a:prstGeom>
        </p:spPr>
      </p:pic>
      <p:pic>
        <p:nvPicPr>
          <p:cNvPr id="8" name="Picture 7">
            <a:extLst>
              <a:ext uri="{FF2B5EF4-FFF2-40B4-BE49-F238E27FC236}">
                <a16:creationId xmlns:a16="http://schemas.microsoft.com/office/drawing/2014/main" id="{748F9F63-7B1A-4025-A4D0-0EDFB103C152}"/>
              </a:ext>
            </a:extLst>
          </p:cNvPr>
          <p:cNvPicPr>
            <a:picLocks noChangeAspect="1"/>
          </p:cNvPicPr>
          <p:nvPr/>
        </p:nvPicPr>
        <p:blipFill>
          <a:blip r:embed="rId10"/>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2746664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Khi nhấn vào nút dấu cộng (+) của</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bếp từ, bếp đã tiếp nhận được thông tin gì và đã quyết định hành động như thế nào?</a:t>
            </a: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pic>
        <p:nvPicPr>
          <p:cNvPr id="16" name="Picture 15">
            <a:extLst>
              <a:ext uri="{FF2B5EF4-FFF2-40B4-BE49-F238E27FC236}">
                <a16:creationId xmlns:a16="http://schemas.microsoft.com/office/drawing/2014/main" id="{CC95B043-5F8E-47B1-BFBA-A0A4E442146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907228" y="2878387"/>
            <a:ext cx="4077301" cy="3057977"/>
          </a:xfrm>
          <a:prstGeom prst="rect">
            <a:avLst/>
          </a:prstGeom>
        </p:spPr>
      </p:pic>
    </p:spTree>
    <p:extLst>
      <p:ext uri="{BB962C8B-B14F-4D97-AF65-F5344CB8AC3E}">
        <p14:creationId xmlns:p14="http://schemas.microsoft.com/office/powerpoint/2010/main" val="1892319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lấy ví dụ một việc làm hằng ngày của em và cho biết thông tin</a:t>
            </a:r>
          </a:p>
          <a:p>
            <a:pPr algn="just" defTabSz="342900">
              <a:lnSpc>
                <a:spcPct val="150000"/>
              </a:lnSpc>
            </a:pPr>
            <a:r>
              <a:rPr lang="vi-VN" sz="2000">
                <a:latin typeface="UTM Avo" panose="02040603050506020204" pitchFamily="18" charset="0"/>
                <a:cs typeface="Times New Roman" panose="02020603050405020304" pitchFamily="18" charset="0"/>
              </a:rPr>
              <a:t>được thu nhận là gì? Kết quả của việc xử lí là gì?</a:t>
            </a:r>
          </a:p>
        </p:txBody>
      </p:sp>
      <p:sp>
        <p:nvSpPr>
          <p:cNvPr id="7" name="Rectangle 6">
            <a:extLst>
              <a:ext uri="{FF2B5EF4-FFF2-40B4-BE49-F238E27FC236}">
                <a16:creationId xmlns:a16="http://schemas.microsoft.com/office/drawing/2014/main" id="{8C875063-5E58-402C-B578-B01DBE6398A5}"/>
              </a:ext>
            </a:extLst>
          </p:cNvPr>
          <p:cNvSpPr/>
          <p:nvPr/>
        </p:nvSpPr>
        <p:spPr>
          <a:xfrm>
            <a:off x="1652195" y="2504136"/>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cho biết điểm giống nhau của các thiết bị tiếp nhận thông tin để</a:t>
            </a:r>
          </a:p>
          <a:p>
            <a:pPr algn="just" defTabSz="342900">
              <a:lnSpc>
                <a:spcPct val="150000"/>
              </a:lnSpc>
            </a:pPr>
            <a:r>
              <a:rPr lang="vi-VN" sz="2000">
                <a:latin typeface="UTM Avo" panose="02040603050506020204" pitchFamily="18" charset="0"/>
                <a:cs typeface="Times New Roman" panose="02020603050405020304" pitchFamily="18" charset="0"/>
              </a:rPr>
              <a:t>quyết định hành động là gì?</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1839025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FF85D3EF-17EE-4619-83D9-5AC6D9348B15}"/>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24898" y="419887"/>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1303843" y="1218523"/>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grpSp>
        <p:nvGrpSpPr>
          <p:cNvPr id="21" name="Group 20">
            <a:extLst>
              <a:ext uri="{FF2B5EF4-FFF2-40B4-BE49-F238E27FC236}">
                <a16:creationId xmlns:a16="http://schemas.microsoft.com/office/drawing/2014/main" id="{3B1B756A-8D3A-4F0D-8677-F220A4F44D9B}"/>
              </a:ext>
            </a:extLst>
          </p:cNvPr>
          <p:cNvGrpSpPr/>
          <p:nvPr/>
        </p:nvGrpSpPr>
        <p:grpSpPr>
          <a:xfrm>
            <a:off x="614526" y="2928056"/>
            <a:ext cx="10962947" cy="2950001"/>
            <a:chOff x="522612" y="900102"/>
            <a:chExt cx="10962947" cy="2950001"/>
          </a:xfrm>
        </p:grpSpPr>
        <p:sp>
          <p:nvSpPr>
            <p:cNvPr id="22" name="Rectangle 21">
              <a:extLst>
                <a:ext uri="{FF2B5EF4-FFF2-40B4-BE49-F238E27FC236}">
                  <a16:creationId xmlns:a16="http://schemas.microsoft.com/office/drawing/2014/main" id="{535DDC69-E8F5-4EE1-A10A-75C3BB9C91B0}"/>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Hát theo video</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3724FC73-7A2A-4EFB-A419-ED721F6100FF}"/>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4257426-4B4F-406D-97AA-114E6E88D707}"/>
                </a:ext>
              </a:extLst>
            </p:cNvPr>
            <p:cNvSpPr/>
            <p:nvPr/>
          </p:nvSpPr>
          <p:spPr>
            <a:xfrm>
              <a:off x="946823" y="1848239"/>
              <a:ext cx="9134572"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Hãy hình dung một người hát theo video </a:t>
              </a:r>
              <a:endParaRPr lang="en-US" sz="2400">
                <a:latin typeface="UTM Avo" panose="02040603050506020204" pitchFamily="18" charset="0"/>
                <a:cs typeface="Times New Roman" panose="02020603050405020304" pitchFamily="18" charset="0"/>
              </a:endParaRPr>
            </a:p>
            <a:p>
              <a:pPr defTabSz="342900">
                <a:lnSpc>
                  <a:spcPct val="150000"/>
                </a:lnSpc>
              </a:pPr>
              <a:r>
                <a:rPr lang="vi-VN" sz="2400">
                  <a:latin typeface="UTM Avo" panose="02040603050506020204" pitchFamily="18" charset="0"/>
                  <a:cs typeface="Times New Roman" panose="02020603050405020304" pitchFamily="18" charset="0"/>
                </a:rPr>
                <a:t>1. T</a:t>
              </a:r>
              <a:r>
                <a:rPr lang="en-US" sz="2400">
                  <a:latin typeface="UTM Avo" panose="02040603050506020204" pitchFamily="18" charset="0"/>
                  <a:cs typeface="Times New Roman" panose="02020603050405020304" pitchFamily="18" charset="0"/>
                </a:rPr>
                <a:t>a</a:t>
              </a:r>
              <a:r>
                <a:rPr lang="vi-VN" sz="2400">
                  <a:latin typeface="UTM Avo" panose="02040603050506020204" pitchFamily="18" charset="0"/>
                  <a:cs typeface="Times New Roman" panose="02020603050405020304" pitchFamily="18" charset="0"/>
                </a:rPr>
                <a:t>i và mắt của người đó làm nhiệm vụ gì trong lúc hát?</a:t>
              </a:r>
            </a:p>
          </p:txBody>
        </p:sp>
        <p:grpSp>
          <p:nvGrpSpPr>
            <p:cNvPr id="25" name="Group 24">
              <a:extLst>
                <a:ext uri="{FF2B5EF4-FFF2-40B4-BE49-F238E27FC236}">
                  <a16:creationId xmlns:a16="http://schemas.microsoft.com/office/drawing/2014/main" id="{25799B56-34F3-44A9-AA87-C344680CCAB8}"/>
                </a:ext>
              </a:extLst>
            </p:cNvPr>
            <p:cNvGrpSpPr/>
            <p:nvPr/>
          </p:nvGrpSpPr>
          <p:grpSpPr>
            <a:xfrm>
              <a:off x="522612" y="900102"/>
              <a:ext cx="2898644" cy="880803"/>
              <a:chOff x="522612" y="900102"/>
              <a:chExt cx="2898644" cy="880803"/>
            </a:xfrm>
          </p:grpSpPr>
          <p:grpSp>
            <p:nvGrpSpPr>
              <p:cNvPr id="27" name="Group 26">
                <a:extLst>
                  <a:ext uri="{FF2B5EF4-FFF2-40B4-BE49-F238E27FC236}">
                    <a16:creationId xmlns:a16="http://schemas.microsoft.com/office/drawing/2014/main" id="{78E4813D-400D-4881-9C0E-9E7630023E59}"/>
                  </a:ext>
                </a:extLst>
              </p:cNvPr>
              <p:cNvGrpSpPr/>
              <p:nvPr/>
            </p:nvGrpSpPr>
            <p:grpSpPr>
              <a:xfrm>
                <a:off x="522612" y="1095583"/>
                <a:ext cx="2372989" cy="661656"/>
                <a:chOff x="5906375" y="1404722"/>
                <a:chExt cx="2372989" cy="661656"/>
              </a:xfrm>
            </p:grpSpPr>
            <p:sp>
              <p:nvSpPr>
                <p:cNvPr id="32" name="Rectangle: Top Corners Rounded 31">
                  <a:extLst>
                    <a:ext uri="{FF2B5EF4-FFF2-40B4-BE49-F238E27FC236}">
                      <a16:creationId xmlns:a16="http://schemas.microsoft.com/office/drawing/2014/main" id="{85207E77-C60E-462C-918B-98C976124954}"/>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33" name="Rectangle 32">
                  <a:extLst>
                    <a:ext uri="{FF2B5EF4-FFF2-40B4-BE49-F238E27FC236}">
                      <a16:creationId xmlns:a16="http://schemas.microsoft.com/office/drawing/2014/main" id="{EFEADF0E-4D83-4C21-8158-88D6342FAA64}"/>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28" name="Group 27">
                <a:extLst>
                  <a:ext uri="{FF2B5EF4-FFF2-40B4-BE49-F238E27FC236}">
                    <a16:creationId xmlns:a16="http://schemas.microsoft.com/office/drawing/2014/main" id="{97DE59F1-A36C-44F9-BBF8-652DB641113B}"/>
                  </a:ext>
                </a:extLst>
              </p:cNvPr>
              <p:cNvGrpSpPr/>
              <p:nvPr/>
            </p:nvGrpSpPr>
            <p:grpSpPr>
              <a:xfrm rot="20419193">
                <a:off x="2468303" y="900102"/>
                <a:ext cx="952953" cy="880803"/>
                <a:chOff x="8974078" y="279854"/>
                <a:chExt cx="3397172" cy="3224225"/>
              </a:xfrm>
            </p:grpSpPr>
            <p:pic>
              <p:nvPicPr>
                <p:cNvPr id="30" name="Picture 5">
                  <a:extLst>
                    <a:ext uri="{FF2B5EF4-FFF2-40B4-BE49-F238E27FC236}">
                      <a16:creationId xmlns:a16="http://schemas.microsoft.com/office/drawing/2014/main" id="{1CC5FAD1-ABCE-444A-BD7D-FA2A1B3F791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74078" y="279854"/>
                  <a:ext cx="3397172" cy="3224225"/>
                </a:xfrm>
                <a:prstGeom prst="rect">
                  <a:avLst/>
                </a:prstGeom>
              </p:spPr>
            </p:pic>
            <p:pic>
              <p:nvPicPr>
                <p:cNvPr id="31" name="Picture 6">
                  <a:extLst>
                    <a:ext uri="{FF2B5EF4-FFF2-40B4-BE49-F238E27FC236}">
                      <a16:creationId xmlns:a16="http://schemas.microsoft.com/office/drawing/2014/main" id="{2061E464-4138-4914-BBAB-34C3EE55059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64793" y="565916"/>
                  <a:ext cx="2916628" cy="2768146"/>
                </a:xfrm>
                <a:prstGeom prst="rect">
                  <a:avLst/>
                </a:prstGeom>
              </p:spPr>
            </p:pic>
          </p:grpSp>
          <p:sp>
            <p:nvSpPr>
              <p:cNvPr id="29" name="Rectangle 28">
                <a:extLst>
                  <a:ext uri="{FF2B5EF4-FFF2-40B4-BE49-F238E27FC236}">
                    <a16:creationId xmlns:a16="http://schemas.microsoft.com/office/drawing/2014/main" id="{989E9CA8-A1CA-4126-8CED-73D73584EF88}"/>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6" name="Rectangle 25">
              <a:extLst>
                <a:ext uri="{FF2B5EF4-FFF2-40B4-BE49-F238E27FC236}">
                  <a16:creationId xmlns:a16="http://schemas.microsoft.com/office/drawing/2014/main" id="{24AA8518-EA89-44DB-855A-19C03E1A4067}"/>
                </a:ext>
              </a:extLst>
            </p:cNvPr>
            <p:cNvSpPr/>
            <p:nvPr/>
          </p:nvSpPr>
          <p:spPr>
            <a:xfrm>
              <a:off x="946823" y="2957077"/>
              <a:ext cx="9134572"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2. Bộ não của ng</a:t>
              </a:r>
              <a:r>
                <a:rPr lang="vi-VN" sz="2400">
                  <a:latin typeface="UTM Avo" panose="02040603050506020204" pitchFamily="18" charset="0"/>
                  <a:cs typeface="Times New Roman" panose="02020603050405020304" pitchFamily="18" charset="0"/>
                </a:rPr>
                <a:t>ười</a:t>
              </a:r>
              <a:r>
                <a:rPr lang="en-US" sz="2400">
                  <a:latin typeface="UTM Avo" panose="02040603050506020204" pitchFamily="18" charset="0"/>
                  <a:cs typeface="Times New Roman" panose="02020603050405020304" pitchFamily="18" charset="0"/>
                </a:rPr>
                <a:t> đó làm nhiệm vụ gì trong lúc hát?</a:t>
              </a:r>
              <a:endParaRPr lang="vi-VN" sz="2400">
                <a:latin typeface="UTM Avo" panose="02040603050506020204" pitchFamily="18" charset="0"/>
                <a:cs typeface="Times New Roman" panose="02020603050405020304" pitchFamily="18" charset="0"/>
              </a:endParaRPr>
            </a:p>
          </p:txBody>
        </p:sp>
      </p:grpSp>
      <p:pic>
        <p:nvPicPr>
          <p:cNvPr id="19" name="图片 14">
            <a:extLst>
              <a:ext uri="{FF2B5EF4-FFF2-40B4-BE49-F238E27FC236}">
                <a16:creationId xmlns:a16="http://schemas.microsoft.com/office/drawing/2014/main" id="{8AD5845F-1260-4879-8420-9F716B5659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60425" y="1237185"/>
            <a:ext cx="4084635" cy="2041582"/>
          </a:xfrm>
          <a:prstGeom prst="rect">
            <a:avLst/>
          </a:prstGeom>
        </p:spPr>
      </p:pic>
    </p:spTree>
    <p:extLst>
      <p:ext uri="{BB962C8B-B14F-4D97-AF65-F5344CB8AC3E}">
        <p14:creationId xmlns:p14="http://schemas.microsoft.com/office/powerpoint/2010/main" val="403024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3.33333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2"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CON NG</a:t>
            </a:r>
            <a:r>
              <a:rPr lang="vi-VN" sz="2800" b="1">
                <a:solidFill>
                  <a:srgbClr val="F03C69"/>
                </a:solidFill>
                <a:latin typeface="SVN-SAF" panose="02040603050506020204" pitchFamily="18" charset="0"/>
                <a:cs typeface="Times New Roman" panose="02020603050405020304" pitchFamily="18" charset="0"/>
              </a:rPr>
              <a:t>ƯỜI</a:t>
            </a:r>
            <a:r>
              <a:rPr lang="en-US" sz="2800" b="1">
                <a:solidFill>
                  <a:srgbClr val="F03C69"/>
                </a:solidFill>
                <a:latin typeface="SVN-SAF" panose="02040603050506020204" pitchFamily="18" charset="0"/>
                <a:cs typeface="Times New Roman" panose="02020603050405020304" pitchFamily="18" charset="0"/>
              </a:rPr>
              <a:t> XỬ LÍ Thông tin</a:t>
            </a:r>
            <a:endParaRPr lang="vi-VN" sz="2800" b="1">
              <a:solidFill>
                <a:srgbClr val="F03C69"/>
              </a:solidFill>
              <a:cs typeface="Times New Roman" panose="02020603050405020304" pitchFamily="18" charset="0"/>
            </a:endParaRPr>
          </a:p>
        </p:txBody>
      </p:sp>
      <p:sp>
        <p:nvSpPr>
          <p:cNvPr id="27" name="Rectangle 26">
            <a:extLst>
              <a:ext uri="{FF2B5EF4-FFF2-40B4-BE49-F238E27FC236}">
                <a16:creationId xmlns:a16="http://schemas.microsoft.com/office/drawing/2014/main" id="{39558349-1F9F-48F3-830E-5BABDBF449D9}"/>
              </a:ext>
            </a:extLst>
          </p:cNvPr>
          <p:cNvSpPr/>
          <p:nvPr/>
        </p:nvSpPr>
        <p:spPr>
          <a:xfrm>
            <a:off x="916131" y="1267927"/>
            <a:ext cx="6743359" cy="3337837"/>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Khi hát, mắt theo dõi lời bài hát, tai nghe tiếng nhạc, bộ não kết hợp</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chúng lại tạo nên hứng thú, chuyển thành câu hát. Thông tin được thu nhận là lời và nhạc bài hát. Những thông tin này được bộ não xử lí, chuyển thành cảm xúc và hành động (hát).</a:t>
            </a:r>
          </a:p>
        </p:txBody>
      </p:sp>
      <p:pic>
        <p:nvPicPr>
          <p:cNvPr id="23" name="Picture 22">
            <a:extLst>
              <a:ext uri="{FF2B5EF4-FFF2-40B4-BE49-F238E27FC236}">
                <a16:creationId xmlns:a16="http://schemas.microsoft.com/office/drawing/2014/main" id="{29FE8D73-EEBA-4A68-839D-0413B27904D5}"/>
              </a:ext>
            </a:extLst>
          </p:cNvPr>
          <p:cNvPicPr>
            <a:picLocks noChangeAspect="1"/>
          </p:cNvPicPr>
          <p:nvPr/>
        </p:nvPicPr>
        <p:blipFill>
          <a:blip r:embed="rId2"/>
          <a:stretch>
            <a:fillRect/>
          </a:stretch>
        </p:blipFill>
        <p:spPr>
          <a:xfrm>
            <a:off x="824474" y="1175657"/>
            <a:ext cx="797359" cy="755780"/>
          </a:xfrm>
          <a:prstGeom prst="rect">
            <a:avLst/>
          </a:prstGeom>
        </p:spPr>
      </p:pic>
      <p:pic>
        <p:nvPicPr>
          <p:cNvPr id="7" name="Picture 6" descr="Icon&#10;&#10;Description automatically generated">
            <a:extLst>
              <a:ext uri="{FF2B5EF4-FFF2-40B4-BE49-F238E27FC236}">
                <a16:creationId xmlns:a16="http://schemas.microsoft.com/office/drawing/2014/main" id="{90AFA4E4-7B7E-4823-8469-DCEE6845D9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1147" y="1267927"/>
            <a:ext cx="4695372" cy="4695372"/>
          </a:xfrm>
          <a:prstGeom prst="rect">
            <a:avLst/>
          </a:prstGeom>
        </p:spPr>
      </p:pic>
    </p:spTree>
    <p:extLst>
      <p:ext uri="{BB962C8B-B14F-4D97-AF65-F5344CB8AC3E}">
        <p14:creationId xmlns:p14="http://schemas.microsoft.com/office/powerpoint/2010/main" val="2607489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01CB12-C158-4B3B-A400-9263CE26958A}"/>
              </a:ext>
            </a:extLst>
          </p:cNvPr>
          <p:cNvPicPr>
            <a:picLocks noChangeAspect="1"/>
          </p:cNvPicPr>
          <p:nvPr/>
        </p:nvPicPr>
        <p:blipFill>
          <a:blip r:embed="rId2"/>
          <a:stretch>
            <a:fillRect/>
          </a:stretch>
        </p:blipFill>
        <p:spPr>
          <a:xfrm>
            <a:off x="2190275" y="402481"/>
            <a:ext cx="8072707" cy="3068529"/>
          </a:xfrm>
          <a:prstGeom prst="rect">
            <a:avLst/>
          </a:prstGeom>
        </p:spPr>
      </p:pic>
      <p:sp>
        <p:nvSpPr>
          <p:cNvPr id="6" name="Rectangle 5">
            <a:extLst>
              <a:ext uri="{FF2B5EF4-FFF2-40B4-BE49-F238E27FC236}">
                <a16:creationId xmlns:a16="http://schemas.microsoft.com/office/drawing/2014/main" id="{25EECE07-38C4-4557-8F88-B84EB0562E1A}"/>
              </a:ext>
            </a:extLst>
          </p:cNvPr>
          <p:cNvSpPr/>
          <p:nvPr/>
        </p:nvSpPr>
        <p:spPr>
          <a:xfrm>
            <a:off x="2940154" y="3598004"/>
            <a:ext cx="6572948" cy="528286"/>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Hình 4.</a:t>
            </a:r>
            <a:r>
              <a:rPr lang="en-US" sz="2200">
                <a:latin typeface="UTM Avo" panose="02040603050506020204" pitchFamily="18" charset="0"/>
                <a:cs typeface="Times New Roman" panose="02020603050405020304" pitchFamily="18" charset="0"/>
              </a:rPr>
              <a:t> Quá trình xử lí thông tin của con ng</a:t>
            </a:r>
            <a:r>
              <a:rPr lang="vi-VN" sz="2200">
                <a:latin typeface="UTM Avo" panose="02040603050506020204" pitchFamily="18" charset="0"/>
                <a:cs typeface="Times New Roman" panose="02020603050405020304" pitchFamily="18" charset="0"/>
              </a:rPr>
              <a:t>ười</a:t>
            </a:r>
          </a:p>
        </p:txBody>
      </p:sp>
      <p:grpSp>
        <p:nvGrpSpPr>
          <p:cNvPr id="7" name="Group 6">
            <a:extLst>
              <a:ext uri="{FF2B5EF4-FFF2-40B4-BE49-F238E27FC236}">
                <a16:creationId xmlns:a16="http://schemas.microsoft.com/office/drawing/2014/main" id="{0803AA95-0DCA-4F83-9DD0-B30CCBAB229D}"/>
              </a:ext>
            </a:extLst>
          </p:cNvPr>
          <p:cNvGrpSpPr/>
          <p:nvPr/>
        </p:nvGrpSpPr>
        <p:grpSpPr>
          <a:xfrm>
            <a:off x="1148494" y="4253284"/>
            <a:ext cx="9895012" cy="1951609"/>
            <a:chOff x="1329714" y="458216"/>
            <a:chExt cx="9895012" cy="1951609"/>
          </a:xfrm>
        </p:grpSpPr>
        <p:grpSp>
          <p:nvGrpSpPr>
            <p:cNvPr id="8" name="Group 7">
              <a:extLst>
                <a:ext uri="{FF2B5EF4-FFF2-40B4-BE49-F238E27FC236}">
                  <a16:creationId xmlns:a16="http://schemas.microsoft.com/office/drawing/2014/main" id="{7B3B8460-B5D5-4133-8324-6B46506FC905}"/>
                </a:ext>
              </a:extLst>
            </p:cNvPr>
            <p:cNvGrpSpPr/>
            <p:nvPr/>
          </p:nvGrpSpPr>
          <p:grpSpPr>
            <a:xfrm>
              <a:off x="1329714" y="458216"/>
              <a:ext cx="9895012" cy="1951609"/>
              <a:chOff x="1329714" y="458216"/>
              <a:chExt cx="9895012" cy="1951609"/>
            </a:xfrm>
          </p:grpSpPr>
          <p:grpSp>
            <p:nvGrpSpPr>
              <p:cNvPr id="10" name="Group 9">
                <a:extLst>
                  <a:ext uri="{FF2B5EF4-FFF2-40B4-BE49-F238E27FC236}">
                    <a16:creationId xmlns:a16="http://schemas.microsoft.com/office/drawing/2014/main" id="{A8534B99-3990-4FC8-B23F-332CCDD77020}"/>
                  </a:ext>
                </a:extLst>
              </p:cNvPr>
              <p:cNvGrpSpPr/>
              <p:nvPr/>
            </p:nvGrpSpPr>
            <p:grpSpPr>
              <a:xfrm>
                <a:off x="1925021" y="911578"/>
                <a:ext cx="9299705" cy="1498247"/>
                <a:chOff x="2572721" y="934090"/>
                <a:chExt cx="8366420" cy="2210326"/>
              </a:xfrm>
            </p:grpSpPr>
            <p:sp>
              <p:nvSpPr>
                <p:cNvPr id="13" name="Rectangle: Rounded Corners 12">
                  <a:extLst>
                    <a:ext uri="{FF2B5EF4-FFF2-40B4-BE49-F238E27FC236}">
                      <a16:creationId xmlns:a16="http://schemas.microsoft.com/office/drawing/2014/main" id="{3430CAAA-BD0B-4155-A088-B651D32D6511}"/>
                    </a:ext>
                  </a:extLst>
                </p:cNvPr>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1F888A9-29B4-49DC-8E13-B6CBBC5ECC11}"/>
                    </a:ext>
                  </a:extLst>
                </p:cNvPr>
                <p:cNvSpPr/>
                <p:nvPr/>
              </p:nvSpPr>
              <p:spPr>
                <a:xfrm>
                  <a:off x="2572721" y="934090"/>
                  <a:ext cx="8279917"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06F1906D-F09F-4ACC-A7E3-984E830346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9" name="Rectangle 8">
              <a:extLst>
                <a:ext uri="{FF2B5EF4-FFF2-40B4-BE49-F238E27FC236}">
                  <a16:creationId xmlns:a16="http://schemas.microsoft.com/office/drawing/2014/main" id="{D6BB3DC6-166E-4B4A-AA19-5972FC5B0219}"/>
                </a:ext>
              </a:extLst>
            </p:cNvPr>
            <p:cNvSpPr/>
            <p:nvPr/>
          </p:nvSpPr>
          <p:spPr>
            <a:xfrm>
              <a:off x="2127783" y="1087604"/>
              <a:ext cx="8832174"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Bộ não là nơi xử lí thông tin, tạo ra quyết định, </a:t>
              </a:r>
              <a:endParaRPr lang="en-US" sz="2400" b="1">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điều khiển các suy nghĩ và hành động của con người.</a:t>
              </a:r>
            </a:p>
          </p:txBody>
        </p:sp>
      </p:grpSp>
    </p:spTree>
    <p:extLst>
      <p:ext uri="{BB962C8B-B14F-4D97-AF65-F5344CB8AC3E}">
        <p14:creationId xmlns:p14="http://schemas.microsoft.com/office/powerpoint/2010/main" val="1832335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8">
            <a:extLst>
              <a:ext uri="{FF2B5EF4-FFF2-40B4-BE49-F238E27FC236}">
                <a16:creationId xmlns:a16="http://schemas.microsoft.com/office/drawing/2014/main" id="{FEA5F96B-A416-47DA-A5A8-F5E48C906ED2}"/>
              </a:ext>
            </a:extLst>
          </p:cNvPr>
          <p:cNvGraphicFramePr>
            <a:graphicFrameLocks noGrp="1"/>
          </p:cNvGraphicFramePr>
          <p:nvPr>
            <p:extLst>
              <p:ext uri="{D42A27DB-BD31-4B8C-83A1-F6EECF244321}">
                <p14:modId xmlns:p14="http://schemas.microsoft.com/office/powerpoint/2010/main" val="982284477"/>
              </p:ext>
            </p:extLst>
          </p:nvPr>
        </p:nvGraphicFramePr>
        <p:xfrm>
          <a:off x="1475066" y="3964488"/>
          <a:ext cx="6623905" cy="2258898"/>
        </p:xfrm>
        <a:graphic>
          <a:graphicData uri="http://schemas.openxmlformats.org/drawingml/2006/table">
            <a:tbl>
              <a:tblPr firstRow="1" bandRow="1">
                <a:tableStyleId>{21E4AEA4-8DFA-4A89-87EB-49C32662AFE0}</a:tableStyleId>
              </a:tblPr>
              <a:tblGrid>
                <a:gridCol w="2779693">
                  <a:extLst>
                    <a:ext uri="{9D8B030D-6E8A-4147-A177-3AD203B41FA5}">
                      <a16:colId xmlns:a16="http://schemas.microsoft.com/office/drawing/2014/main" val="3049472007"/>
                    </a:ext>
                  </a:extLst>
                </a:gridCol>
                <a:gridCol w="3844212">
                  <a:extLst>
                    <a:ext uri="{9D8B030D-6E8A-4147-A177-3AD203B41FA5}">
                      <a16:colId xmlns:a16="http://schemas.microsoft.com/office/drawing/2014/main" val="3745305114"/>
                    </a:ext>
                  </a:extLst>
                </a:gridCol>
              </a:tblGrid>
              <a:tr h="547966">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a16="http://schemas.microsoft.com/office/drawing/2014/main" val="3104845030"/>
                  </a:ext>
                </a:extLst>
              </a:tr>
              <a:tr h="855466">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1) Thông tin được </a:t>
                      </a:r>
                      <a:endParaRPr lang="en-US" sz="2000" kern="1200">
                        <a:solidFill>
                          <a:schemeClr val="tx1"/>
                        </a:solidFill>
                        <a:latin typeface="UTM Avo" panose="02040603050506020204" pitchFamily="18" charset="0"/>
                        <a:ea typeface="+mn-ea"/>
                        <a:cs typeface="Times New Roman" panose="02020603050405020304" pitchFamily="18" charset="0"/>
                      </a:endParaRPr>
                    </a:p>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thu nhận</a:t>
                      </a:r>
                      <a:r>
                        <a:rPr lang="en-US" sz="2000" kern="1200">
                          <a:solidFill>
                            <a:schemeClr val="tx1"/>
                          </a:solidFill>
                          <a:latin typeface="UTM Avo" panose="02040603050506020204" pitchFamily="18" charset="0"/>
                          <a:ea typeface="+mn-ea"/>
                          <a:cs typeface="Times New Roman" panose="02020603050405020304" pitchFamily="18" charset="0"/>
                        </a:rPr>
                        <a:t> và xử lí</a:t>
                      </a:r>
                    </a:p>
                  </a:txBody>
                  <a:tcPr anchor="ctr">
                    <a:solidFill>
                      <a:srgbClr val="C7EAF5"/>
                    </a:solidFill>
                  </a:tcPr>
                </a:tc>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a) Chạy ngược chiều gió để </a:t>
                      </a:r>
                      <a:endParaRPr lang="en-US" sz="2000" kern="1200">
                        <a:solidFill>
                          <a:schemeClr val="tx1"/>
                        </a:solidFill>
                        <a:latin typeface="UTM Avo" panose="02040603050506020204" pitchFamily="18" charset="0"/>
                        <a:ea typeface="+mn-ea"/>
                        <a:cs typeface="Times New Roman" panose="02020603050405020304" pitchFamily="18" charset="0"/>
                      </a:endParaRPr>
                    </a:p>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dây diều</a:t>
                      </a:r>
                      <a:r>
                        <a:rPr lang="en-US" sz="2000" kern="1200">
                          <a:solidFill>
                            <a:schemeClr val="tx1"/>
                          </a:solidFill>
                          <a:latin typeface="UTM Avo" panose="02040603050506020204" pitchFamily="18" charset="0"/>
                          <a:ea typeface="+mn-ea"/>
                          <a:cs typeface="Times New Roman" panose="02020603050405020304" pitchFamily="18" charset="0"/>
                        </a:rPr>
                        <a:t> </a:t>
                      </a:r>
                      <a:r>
                        <a:rPr lang="vi-VN" sz="2000" kern="1200">
                          <a:solidFill>
                            <a:schemeClr val="tx1"/>
                          </a:solidFill>
                          <a:latin typeface="UTM Avo" panose="02040603050506020204" pitchFamily="18" charset="0"/>
                          <a:ea typeface="+mn-ea"/>
                          <a:cs typeface="Times New Roman" panose="02020603050405020304" pitchFamily="18" charset="0"/>
                        </a:rPr>
                        <a:t>căng ra.</a:t>
                      </a:r>
                    </a:p>
                  </a:txBody>
                  <a:tcPr anchor="ctr">
                    <a:solidFill>
                      <a:srgbClr val="C7EAF5"/>
                    </a:solidFill>
                  </a:tcPr>
                </a:tc>
                <a:extLst>
                  <a:ext uri="{0D108BD9-81ED-4DB2-BD59-A6C34878D82A}">
                    <a16:rowId xmlns:a16="http://schemas.microsoft.com/office/drawing/2014/main" val="500905725"/>
                  </a:ext>
                </a:extLst>
              </a:tr>
              <a:tr h="855466">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2) Kết quả của việc </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xử lí thông tin</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 Diều không lên cao và </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dây diều bị chùng.</a:t>
                      </a:r>
                    </a:p>
                  </a:txBody>
                  <a:tcPr anchor="ctr">
                    <a:solidFill>
                      <a:srgbClr val="C7EAF5"/>
                    </a:solidFill>
                  </a:tcPr>
                </a:tc>
                <a:extLst>
                  <a:ext uri="{0D108BD9-81ED-4DB2-BD59-A6C34878D82A}">
                    <a16:rowId xmlns:a16="http://schemas.microsoft.com/office/drawing/2014/main" val="3944550153"/>
                  </a:ext>
                </a:extLst>
              </a:tr>
            </a:tbl>
          </a:graphicData>
        </a:graphic>
      </p:graphicFrame>
      <p:sp>
        <p:nvSpPr>
          <p:cNvPr id="13" name="Rectangle 12">
            <a:extLst>
              <a:ext uri="{FF2B5EF4-FFF2-40B4-BE49-F238E27FC236}">
                <a16:creationId xmlns:a16="http://schemas.microsoft.com/office/drawing/2014/main" id="{C6DBBEEA-14DC-41CA-A25D-875543634C23}"/>
              </a:ext>
            </a:extLst>
          </p:cNvPr>
          <p:cNvSpPr/>
          <p:nvPr/>
        </p:nvSpPr>
        <p:spPr>
          <a:xfrm>
            <a:off x="1475066" y="518209"/>
            <a:ext cx="9759820"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Bộ phận nào của con người làm nhiệm vụ xử lý thông tin?</a:t>
            </a:r>
          </a:p>
        </p:txBody>
      </p:sp>
      <p:sp>
        <p:nvSpPr>
          <p:cNvPr id="15" name="Rectangle 14">
            <a:extLst>
              <a:ext uri="{FF2B5EF4-FFF2-40B4-BE49-F238E27FC236}">
                <a16:creationId xmlns:a16="http://schemas.microsoft.com/office/drawing/2014/main" id="{F27B5BD4-BFB5-49D9-9605-FB10C2A19ADD}"/>
              </a:ext>
            </a:extLst>
          </p:cNvPr>
          <p:cNvSpPr/>
          <p:nvPr/>
        </p:nvSpPr>
        <p:spPr>
          <a:xfrm>
            <a:off x="1929728" y="1164399"/>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Chân tay</a:t>
            </a:r>
            <a:endParaRPr lang="vi-VN" sz="2000">
              <a:latin typeface="UTM Avo" panose="020406030505060202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54C463C2-99BD-41F9-9DB8-532FC0A03C0C}"/>
              </a:ext>
            </a:extLst>
          </p:cNvPr>
          <p:cNvPicPr>
            <a:picLocks noChangeAspect="1"/>
          </p:cNvPicPr>
          <p:nvPr/>
        </p:nvPicPr>
        <p:blipFill>
          <a:blip r:embed="rId2"/>
          <a:stretch>
            <a:fillRect/>
          </a:stretch>
        </p:blipFill>
        <p:spPr>
          <a:xfrm>
            <a:off x="350362" y="366329"/>
            <a:ext cx="983065" cy="967824"/>
          </a:xfrm>
          <a:prstGeom prst="rect">
            <a:avLst/>
          </a:prstGeom>
        </p:spPr>
      </p:pic>
      <p:sp>
        <p:nvSpPr>
          <p:cNvPr id="18" name="Rectangle 17">
            <a:extLst>
              <a:ext uri="{FF2B5EF4-FFF2-40B4-BE49-F238E27FC236}">
                <a16:creationId xmlns:a16="http://schemas.microsoft.com/office/drawing/2014/main" id="{EF91B5E4-A838-4112-A0B2-6D8AB3210F0F}"/>
              </a:ext>
            </a:extLst>
          </p:cNvPr>
          <p:cNvSpPr/>
          <p:nvPr/>
        </p:nvSpPr>
        <p:spPr>
          <a:xfrm>
            <a:off x="4289647" y="1164399"/>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Đôi tai</a:t>
            </a:r>
            <a:endParaRPr lang="vi-VN" sz="20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5D4F8EA6-8068-4B6D-B5FE-2B4A268D6BA1}"/>
              </a:ext>
            </a:extLst>
          </p:cNvPr>
          <p:cNvSpPr/>
          <p:nvPr/>
        </p:nvSpPr>
        <p:spPr>
          <a:xfrm>
            <a:off x="6649566" y="1161145"/>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Bộ não</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8BD49975-0CFF-4D28-B9F0-8738147220EC}"/>
              </a:ext>
            </a:extLst>
          </p:cNvPr>
          <p:cNvSpPr/>
          <p:nvPr/>
        </p:nvSpPr>
        <p:spPr>
          <a:xfrm>
            <a:off x="9009485" y="1161145"/>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a:t>
            </a:r>
            <a:r>
              <a:rPr lang="en-US" sz="2000">
                <a:latin typeface="UTM Avo" panose="02040603050506020204" pitchFamily="18" charset="0"/>
                <a:cs typeface="Times New Roman" panose="02020603050405020304" pitchFamily="18" charset="0"/>
              </a:rPr>
              <a:t> Đôi mắt</a:t>
            </a:r>
            <a:endParaRPr lang="vi-VN" sz="2000">
              <a:latin typeface="UTM Avo" panose="020406030505060202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1ED6B12A-29DD-4B83-97B8-D57A71ACA323}"/>
              </a:ext>
            </a:extLst>
          </p:cNvPr>
          <p:cNvSpPr/>
          <p:nvPr/>
        </p:nvSpPr>
        <p:spPr>
          <a:xfrm>
            <a:off x="6630085" y="124206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4" name="Picture 3">
            <a:extLst>
              <a:ext uri="{FF2B5EF4-FFF2-40B4-BE49-F238E27FC236}">
                <a16:creationId xmlns:a16="http://schemas.microsoft.com/office/drawing/2014/main" id="{84FD8892-92B0-47F9-89E6-D80D94B530E0}"/>
              </a:ext>
            </a:extLst>
          </p:cNvPr>
          <p:cNvPicPr>
            <a:picLocks noChangeAspect="1"/>
          </p:cNvPicPr>
          <p:nvPr/>
        </p:nvPicPr>
        <p:blipFill>
          <a:blip r:embed="rId3"/>
          <a:stretch>
            <a:fillRect/>
          </a:stretch>
        </p:blipFill>
        <p:spPr>
          <a:xfrm>
            <a:off x="8455674" y="2072098"/>
            <a:ext cx="2972198" cy="2873125"/>
          </a:xfrm>
          <a:prstGeom prst="rect">
            <a:avLst/>
          </a:prstGeom>
        </p:spPr>
      </p:pic>
      <p:sp>
        <p:nvSpPr>
          <p:cNvPr id="21" name="Rectangle 20">
            <a:extLst>
              <a:ext uri="{FF2B5EF4-FFF2-40B4-BE49-F238E27FC236}">
                <a16:creationId xmlns:a16="http://schemas.microsoft.com/office/drawing/2014/main" id="{DE8B558F-19AB-430E-AF51-CC565CBEA9D1}"/>
              </a:ext>
            </a:extLst>
          </p:cNvPr>
          <p:cNvSpPr/>
          <p:nvPr/>
        </p:nvSpPr>
        <p:spPr>
          <a:xfrm>
            <a:off x="1475066" y="1920414"/>
            <a:ext cx="6353317" cy="187365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Quan sát một người đang thả diều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Người đó đang cố gắng làm cho cánh diều bay cao</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Em hãy ghép mỗi mục ở cột A với một mục thích hợp ở cột B.</a:t>
            </a:r>
          </a:p>
        </p:txBody>
      </p:sp>
      <p:sp>
        <p:nvSpPr>
          <p:cNvPr id="16" name="Rectangle 15">
            <a:extLst>
              <a:ext uri="{FF2B5EF4-FFF2-40B4-BE49-F238E27FC236}">
                <a16:creationId xmlns:a16="http://schemas.microsoft.com/office/drawing/2014/main" id="{7F3634A7-70E4-45D2-A41D-F71E65397F54}"/>
              </a:ext>
            </a:extLst>
          </p:cNvPr>
          <p:cNvSpPr/>
          <p:nvPr/>
        </p:nvSpPr>
        <p:spPr>
          <a:xfrm>
            <a:off x="9365620" y="5150610"/>
            <a:ext cx="1152305" cy="876394"/>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p:txBody>
      </p:sp>
    </p:spTree>
    <p:extLst>
      <p:ext uri="{BB962C8B-B14F-4D97-AF65-F5344CB8AC3E}">
        <p14:creationId xmlns:p14="http://schemas.microsoft.com/office/powerpoint/2010/main" val="1179061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par>
                          <p:cTn id="33" fill="hold">
                            <p:stCondLst>
                              <p:cond delay="500"/>
                            </p:stCondLst>
                            <p:childTnLst>
                              <p:par>
                                <p:cTn id="34" presetID="42"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43" dur="500"/>
                                        <p:tgtEl>
                                          <p:spTgt spid="1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48"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8" grpId="0"/>
      <p:bldP spid="19" grpId="0"/>
      <p:bldP spid="20" grpId="0"/>
      <p:bldP spid="2"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MÁY XỬ LÍ THÔNG TIN</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B6B46150-747C-44D3-8ADD-3C9183BFEC10}"/>
              </a:ext>
            </a:extLst>
          </p:cNvPr>
          <p:cNvGrpSpPr/>
          <p:nvPr/>
        </p:nvGrpSpPr>
        <p:grpSpPr>
          <a:xfrm>
            <a:off x="614526" y="968721"/>
            <a:ext cx="10962947" cy="2100220"/>
            <a:chOff x="522612" y="900102"/>
            <a:chExt cx="10962947" cy="2100220"/>
          </a:xfrm>
        </p:grpSpPr>
        <p:sp>
          <p:nvSpPr>
            <p:cNvPr id="4" name="Rectangle 3">
              <a:extLst>
                <a:ext uri="{FF2B5EF4-FFF2-40B4-BE49-F238E27FC236}">
                  <a16:creationId xmlns:a16="http://schemas.microsoft.com/office/drawing/2014/main"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Thiết bị điều khiển được</a:t>
              </a:r>
            </a:p>
          </p:txBody>
        </p:sp>
        <p:sp>
          <p:nvSpPr>
            <p:cNvPr id="5" name="Rectangle: Rounded Corners 4">
              <a:extLst>
                <a:ext uri="{FF2B5EF4-FFF2-40B4-BE49-F238E27FC236}">
                  <a16:creationId xmlns:a16="http://schemas.microsoft.com/office/drawing/2014/main" id="{275D43A7-8584-4C1E-93BA-C7DC7533867F}"/>
                </a:ext>
              </a:extLst>
            </p:cNvPr>
            <p:cNvSpPr/>
            <p:nvPr/>
          </p:nvSpPr>
          <p:spPr>
            <a:xfrm>
              <a:off x="522612" y="1036931"/>
              <a:ext cx="10962947" cy="1963391"/>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678708-28DD-4966-9FB7-B41AB3EFB5FE}"/>
                </a:ext>
              </a:extLst>
            </p:cNvPr>
            <p:cNvSpPr/>
            <p:nvPr/>
          </p:nvSpPr>
          <p:spPr>
            <a:xfrm>
              <a:off x="791594" y="1829045"/>
              <a:ext cx="10425193" cy="1036117"/>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Hãy kể tên một số thiết bị điện trong gia đình có thể điều khiển được. Em hãy cho biết những thiết bị đó được điều khiển như thế nào?</a:t>
              </a:r>
            </a:p>
          </p:txBody>
        </p:sp>
        <p:grpSp>
          <p:nvGrpSpPr>
            <p:cNvPr id="7" name="Group 6">
              <a:extLst>
                <a:ext uri="{FF2B5EF4-FFF2-40B4-BE49-F238E27FC236}">
                  <a16:creationId xmlns:a16="http://schemas.microsoft.com/office/drawing/2014/main"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6" name="Rectangle 15">
            <a:extLst>
              <a:ext uri="{FF2B5EF4-FFF2-40B4-BE49-F238E27FC236}">
                <a16:creationId xmlns:a16="http://schemas.microsoft.com/office/drawing/2014/main" id="{891DAD61-1AEC-4619-8343-9F19A8621F4D}"/>
              </a:ext>
            </a:extLst>
          </p:cNvPr>
          <p:cNvSpPr/>
          <p:nvPr/>
        </p:nvSpPr>
        <p:spPr>
          <a:xfrm>
            <a:off x="1021161" y="3602509"/>
            <a:ext cx="10149675" cy="2051780"/>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Có nhiều thiết bị điện điều khiển được như ti vi, máy giặt, điều hoà nhiệt độ,... Con người điều khiển một thiết bị bằng cách cung cấp thông tin cho nó. Từ thông tin nhận được thiết bị sẽ xử và thực hiện yêu cầu của người điều khiển.</a:t>
            </a:r>
          </a:p>
        </p:txBody>
      </p:sp>
      <p:pic>
        <p:nvPicPr>
          <p:cNvPr id="17" name="Picture 16">
            <a:extLst>
              <a:ext uri="{FF2B5EF4-FFF2-40B4-BE49-F238E27FC236}">
                <a16:creationId xmlns:a16="http://schemas.microsoft.com/office/drawing/2014/main" id="{C729697E-8B81-4267-80D6-C87A4F9ABABB}"/>
              </a:ext>
            </a:extLst>
          </p:cNvPr>
          <p:cNvPicPr>
            <a:picLocks noChangeAspect="1"/>
          </p:cNvPicPr>
          <p:nvPr/>
        </p:nvPicPr>
        <p:blipFill>
          <a:blip r:embed="rId6"/>
          <a:stretch>
            <a:fillRect/>
          </a:stretch>
        </p:blipFill>
        <p:spPr>
          <a:xfrm>
            <a:off x="1021161" y="3534416"/>
            <a:ext cx="689218" cy="653278"/>
          </a:xfrm>
          <a:prstGeom prst="rect">
            <a:avLst/>
          </a:prstGeom>
        </p:spPr>
      </p:pic>
    </p:spTree>
    <p:extLst>
      <p:ext uri="{BB962C8B-B14F-4D97-AF65-F5344CB8AC3E}">
        <p14:creationId xmlns:p14="http://schemas.microsoft.com/office/powerpoint/2010/main" val="3123304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AF164D-B23E-4352-A290-4625F001338C}"/>
              </a:ext>
            </a:extLst>
          </p:cNvPr>
          <p:cNvSpPr/>
          <p:nvPr/>
        </p:nvSpPr>
        <p:spPr>
          <a:xfrm>
            <a:off x="618347" y="411763"/>
            <a:ext cx="10955305"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bấm phím số trên điều khiển, ti v</a:t>
            </a:r>
            <a:r>
              <a:rPr lang="en-US" sz="2000">
                <a:latin typeface="UTM Avo" panose="02040603050506020204" pitchFamily="18" charset="0"/>
                <a:cs typeface="Times New Roman" panose="02020603050405020304" pitchFamily="18" charset="0"/>
              </a:rPr>
              <a:t>i</a:t>
            </a:r>
            <a:r>
              <a:rPr lang="vi-VN" sz="2000">
                <a:latin typeface="UTM Avo" panose="02040603050506020204" pitchFamily="18" charset="0"/>
                <a:cs typeface="Times New Roman" panose="02020603050405020304" pitchFamily="18" charset="0"/>
              </a:rPr>
              <a:t> chuyển đến kênh tương ứng. Ví dụ, khi em bấm phím 3, thông tin ti vi nhận được là số 3. Khi đó, bộ phận xử lý trong ti vi quyết định chuyển kênh. Kết quả, ti vi hiển thị chương trình trên kênh số 3, chẳng hạn VTV3.</a:t>
            </a:r>
          </a:p>
        </p:txBody>
      </p:sp>
      <p:grpSp>
        <p:nvGrpSpPr>
          <p:cNvPr id="12" name="Group 11">
            <a:extLst>
              <a:ext uri="{FF2B5EF4-FFF2-40B4-BE49-F238E27FC236}">
                <a16:creationId xmlns:a16="http://schemas.microsoft.com/office/drawing/2014/main" id="{C81D30B5-C2B1-402F-B863-A8BC8163D589}"/>
              </a:ext>
            </a:extLst>
          </p:cNvPr>
          <p:cNvGrpSpPr/>
          <p:nvPr/>
        </p:nvGrpSpPr>
        <p:grpSpPr>
          <a:xfrm>
            <a:off x="1234906" y="2075839"/>
            <a:ext cx="5862083" cy="4367576"/>
            <a:chOff x="2939015" y="2112100"/>
            <a:chExt cx="5862083" cy="4367576"/>
          </a:xfrm>
        </p:grpSpPr>
        <p:pic>
          <p:nvPicPr>
            <p:cNvPr id="4" name="Picture 3">
              <a:extLst>
                <a:ext uri="{FF2B5EF4-FFF2-40B4-BE49-F238E27FC236}">
                  <a16:creationId xmlns:a16="http://schemas.microsoft.com/office/drawing/2014/main" id="{1250EA16-3A77-4ED0-9B19-7CE2D0D5749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39015" y="2112100"/>
              <a:ext cx="5803900" cy="3878916"/>
            </a:xfrm>
            <a:prstGeom prst="rect">
              <a:avLst/>
            </a:prstGeom>
          </p:spPr>
        </p:pic>
        <p:sp>
          <p:nvSpPr>
            <p:cNvPr id="5" name="Rectangle 4">
              <a:extLst>
                <a:ext uri="{FF2B5EF4-FFF2-40B4-BE49-F238E27FC236}">
                  <a16:creationId xmlns:a16="http://schemas.microsoft.com/office/drawing/2014/main" id="{117F8757-9CF7-4784-AD4F-4176108744CC}"/>
                </a:ext>
              </a:extLst>
            </p:cNvPr>
            <p:cNvSpPr/>
            <p:nvPr/>
          </p:nvSpPr>
          <p:spPr>
            <a:xfrm>
              <a:off x="3202221" y="3889254"/>
              <a:ext cx="2128316" cy="488660"/>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Kênh ban đầu</a:t>
              </a:r>
              <a:endParaRPr lang="vi-VN"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22C9D3C-564A-4813-BC8F-5A365ACD0659}"/>
                </a:ext>
              </a:extLst>
            </p:cNvPr>
            <p:cNvSpPr/>
            <p:nvPr/>
          </p:nvSpPr>
          <p:spPr>
            <a:xfrm>
              <a:off x="6064826" y="3889254"/>
              <a:ext cx="2736272" cy="488660"/>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Kênh sau khi chuyển</a:t>
              </a:r>
              <a:endParaRPr lang="vi-VN"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6701E6F8-0E27-466A-B87F-0E6653E7D915}"/>
                </a:ext>
              </a:extLst>
            </p:cNvPr>
            <p:cNvSpPr/>
            <p:nvPr/>
          </p:nvSpPr>
          <p:spPr>
            <a:xfrm>
              <a:off x="4613563" y="5991016"/>
              <a:ext cx="2964871" cy="488660"/>
            </a:xfrm>
            <a:prstGeom prst="rect">
              <a:avLst/>
            </a:prstGeom>
          </p:spPr>
          <p:txBody>
            <a:bodyPr wrap="square">
              <a:spAutoFit/>
            </a:bodyPr>
            <a:lstStyle/>
            <a:p>
              <a:pPr algn="ctr" defTabSz="342900">
                <a:lnSpc>
                  <a:spcPct val="150000"/>
                </a:lnSpc>
              </a:pPr>
              <a:r>
                <a:rPr lang="en-US" sz="2000" b="1">
                  <a:latin typeface="UTM Avo" panose="02040603050506020204" pitchFamily="18" charset="0"/>
                  <a:cs typeface="Times New Roman" panose="02020603050405020304" pitchFamily="18" charset="0"/>
                </a:rPr>
                <a:t>Hình 5. </a:t>
              </a:r>
              <a:r>
                <a:rPr lang="en-US" sz="2000">
                  <a:latin typeface="UTM Avo" panose="02040603050506020204" pitchFamily="18" charset="0"/>
                  <a:cs typeface="Times New Roman" panose="02020603050405020304" pitchFamily="18" charset="0"/>
                </a:rPr>
                <a:t>Điều khiển ti vi </a:t>
              </a:r>
              <a:endParaRPr lang="vi-VN" sz="2000">
                <a:latin typeface="UTM Avo" panose="02040603050506020204" pitchFamily="18"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D9293BAE-F71F-44C4-BC4E-A973053427BF}"/>
              </a:ext>
            </a:extLst>
          </p:cNvPr>
          <p:cNvGrpSpPr/>
          <p:nvPr/>
        </p:nvGrpSpPr>
        <p:grpSpPr>
          <a:xfrm>
            <a:off x="7755210" y="2685480"/>
            <a:ext cx="3818442" cy="2659632"/>
            <a:chOff x="7755210" y="2685480"/>
            <a:chExt cx="3818442" cy="2659632"/>
          </a:xfrm>
        </p:grpSpPr>
        <p:grpSp>
          <p:nvGrpSpPr>
            <p:cNvPr id="13" name="Group 12">
              <a:extLst>
                <a:ext uri="{FF2B5EF4-FFF2-40B4-BE49-F238E27FC236}">
                  <a16:creationId xmlns:a16="http://schemas.microsoft.com/office/drawing/2014/main" id="{05455A8F-14CA-49F4-905D-926988182E03}"/>
                </a:ext>
              </a:extLst>
            </p:cNvPr>
            <p:cNvGrpSpPr/>
            <p:nvPr/>
          </p:nvGrpSpPr>
          <p:grpSpPr>
            <a:xfrm flipH="1">
              <a:off x="7755210" y="2685480"/>
              <a:ext cx="3818442" cy="2659632"/>
              <a:chOff x="1768766" y="4552258"/>
              <a:chExt cx="7300588" cy="2237383"/>
            </a:xfrm>
          </p:grpSpPr>
          <p:sp>
            <p:nvSpPr>
              <p:cNvPr id="14" name="Speech Bubble: Rectangle with Corners Rounded 13">
                <a:extLst>
                  <a:ext uri="{FF2B5EF4-FFF2-40B4-BE49-F238E27FC236}">
                    <a16:creationId xmlns:a16="http://schemas.microsoft.com/office/drawing/2014/main" id="{2C4A0B38-3588-4EC4-89AF-F6D351935C5A}"/>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peech Bubble: Rectangle with Corners Rounded 14">
                <a:extLst>
                  <a:ext uri="{FF2B5EF4-FFF2-40B4-BE49-F238E27FC236}">
                    <a16:creationId xmlns:a16="http://schemas.microsoft.com/office/drawing/2014/main" id="{2128405E-142D-4097-BC1B-17484450937B}"/>
                  </a:ext>
                </a:extLst>
              </p:cNvPr>
              <p:cNvSpPr/>
              <p:nvPr/>
            </p:nvSpPr>
            <p:spPr>
              <a:xfrm>
                <a:off x="1856791" y="4552258"/>
                <a:ext cx="7212563" cy="2145323"/>
              </a:xfrm>
              <a:prstGeom prst="wedgeRoundRectCallout">
                <a:avLst>
                  <a:gd name="adj1" fmla="val 56269"/>
                  <a:gd name="adj2" fmla="val 37274"/>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9A4CF503-64AB-4107-A4AD-536F35CB5B57}"/>
                </a:ext>
              </a:extLst>
            </p:cNvPr>
            <p:cNvSpPr/>
            <p:nvPr/>
          </p:nvSpPr>
          <p:spPr>
            <a:xfrm>
              <a:off x="7909207" y="2792919"/>
              <a:ext cx="3556488" cy="2335319"/>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Hiện nay đã có ti v</a:t>
              </a:r>
              <a:r>
                <a:rPr lang="en-US" sz="2000">
                  <a:latin typeface="UTM Avo" panose="02040603050506020204" pitchFamily="18" charset="0"/>
                  <a:cs typeface="Times New Roman" panose="02020603050405020304" pitchFamily="18" charset="0"/>
                </a:rPr>
                <a:t>i</a:t>
              </a:r>
              <a:r>
                <a:rPr lang="vi-VN" sz="2000">
                  <a:latin typeface="UTM Avo" panose="02040603050506020204" pitchFamily="18" charset="0"/>
                  <a:cs typeface="Times New Roman" panose="02020603050405020304" pitchFamily="18" charset="0"/>
                </a:rPr>
                <a:t> được điều khiển bằng giọng nói. Khi đó, thông tin ti vi </a:t>
              </a:r>
              <a:endParaRPr lang="en-US" sz="2000">
                <a:latin typeface="UTM Avo" panose="02040603050506020204" pitchFamily="18" charset="0"/>
                <a:cs typeface="Times New Roman" panose="02020603050405020304" pitchFamily="18" charset="0"/>
              </a:endParaRPr>
            </a:p>
            <a:p>
              <a:pPr algn="ctr" defTabSz="342900">
                <a:lnSpc>
                  <a:spcPct val="150000"/>
                </a:lnSpc>
              </a:pPr>
              <a:r>
                <a:rPr lang="vi-VN" sz="2000">
                  <a:latin typeface="UTM Avo" panose="02040603050506020204" pitchFamily="18" charset="0"/>
                  <a:cs typeface="Times New Roman" panose="02020603050405020304" pitchFamily="18" charset="0"/>
                </a:rPr>
                <a:t>nhận được thuộc </a:t>
              </a:r>
              <a:endParaRPr lang="en-US" sz="2000">
                <a:latin typeface="UTM Avo" panose="02040603050506020204" pitchFamily="18" charset="0"/>
                <a:cs typeface="Times New Roman" panose="02020603050405020304" pitchFamily="18" charset="0"/>
              </a:endParaRPr>
            </a:p>
            <a:p>
              <a:pPr algn="ctr" defTabSz="342900">
                <a:lnSpc>
                  <a:spcPct val="150000"/>
                </a:lnSpc>
              </a:pPr>
              <a:r>
                <a:rPr lang="vi-VN" sz="2000">
                  <a:latin typeface="UTM Avo" panose="02040603050506020204" pitchFamily="18" charset="0"/>
                  <a:cs typeface="Times New Roman" panose="02020603050405020304" pitchFamily="18" charset="0"/>
                </a:rPr>
                <a:t>dạng âm thanh.</a:t>
              </a:r>
            </a:p>
          </p:txBody>
        </p:sp>
      </p:grpSp>
    </p:spTree>
    <p:extLst>
      <p:ext uri="{BB962C8B-B14F-4D97-AF65-F5344CB8AC3E}">
        <p14:creationId xmlns:p14="http://schemas.microsoft.com/office/powerpoint/2010/main" val="2564736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A31E0DF-2414-4386-B6B2-2C2F1986EEAE}"/>
              </a:ext>
            </a:extLst>
          </p:cNvPr>
          <p:cNvGrpSpPr/>
          <p:nvPr/>
        </p:nvGrpSpPr>
        <p:grpSpPr>
          <a:xfrm>
            <a:off x="1689595" y="396855"/>
            <a:ext cx="8812810" cy="1951609"/>
            <a:chOff x="1329714" y="458216"/>
            <a:chExt cx="8812810" cy="1951609"/>
          </a:xfrm>
        </p:grpSpPr>
        <p:grpSp>
          <p:nvGrpSpPr>
            <p:cNvPr id="10" name="Group 9">
              <a:extLst>
                <a:ext uri="{FF2B5EF4-FFF2-40B4-BE49-F238E27FC236}">
                  <a16:creationId xmlns:a16="http://schemas.microsoft.com/office/drawing/2014/main" id="{A2B0C841-1C9C-4F24-A6AF-4308784DDFCB}"/>
                </a:ext>
              </a:extLst>
            </p:cNvPr>
            <p:cNvGrpSpPr/>
            <p:nvPr/>
          </p:nvGrpSpPr>
          <p:grpSpPr>
            <a:xfrm>
              <a:off x="1329714" y="458216"/>
              <a:ext cx="8812810" cy="1951609"/>
              <a:chOff x="1329714" y="458216"/>
              <a:chExt cx="8812810" cy="1951609"/>
            </a:xfrm>
          </p:grpSpPr>
          <p:grpSp>
            <p:nvGrpSpPr>
              <p:cNvPr id="12" name="Group 11">
                <a:extLst>
                  <a:ext uri="{FF2B5EF4-FFF2-40B4-BE49-F238E27FC236}">
                    <a16:creationId xmlns:a16="http://schemas.microsoft.com/office/drawing/2014/main" id="{C00732DE-295F-4BDA-9B5E-C3993D38C42E}"/>
                  </a:ext>
                </a:extLst>
              </p:cNvPr>
              <p:cNvGrpSpPr/>
              <p:nvPr/>
            </p:nvGrpSpPr>
            <p:grpSpPr>
              <a:xfrm>
                <a:off x="1925021" y="911578"/>
                <a:ext cx="8217503" cy="1498247"/>
                <a:chOff x="2572721" y="934090"/>
                <a:chExt cx="7392824" cy="2210326"/>
              </a:xfrm>
            </p:grpSpPr>
            <p:sp>
              <p:nvSpPr>
                <p:cNvPr id="14" name="Rectangle: Rounded Corners 13">
                  <a:extLst>
                    <a:ext uri="{FF2B5EF4-FFF2-40B4-BE49-F238E27FC236}">
                      <a16:creationId xmlns:a16="http://schemas.microsoft.com/office/drawing/2014/main" id="{9851D3E9-C415-42B8-9917-5CD79C52561C}"/>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FC8A4868-8B0A-46FD-93E0-B344D9CAB44A}"/>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04509FB5-EBB3-41FB-9083-F59742CC164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1" name="Rectangle 10">
              <a:extLst>
                <a:ext uri="{FF2B5EF4-FFF2-40B4-BE49-F238E27FC236}">
                  <a16:creationId xmlns:a16="http://schemas.microsoft.com/office/drawing/2014/main" id="{C7B97D61-2F74-4522-A021-CE215EC84AB0}"/>
                </a:ext>
              </a:extLst>
            </p:cNvPr>
            <p:cNvSpPr/>
            <p:nvPr/>
          </p:nvSpPr>
          <p:spPr>
            <a:xfrm>
              <a:off x="2281570" y="1048154"/>
              <a:ext cx="7408253"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Có nhiều thiết bị tiếp nhận thông tin</a:t>
              </a: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để quyết định hành động.</a:t>
              </a:r>
            </a:p>
          </p:txBody>
        </p:sp>
      </p:grpSp>
      <p:sp>
        <p:nvSpPr>
          <p:cNvPr id="18" name="Rectangle 17">
            <a:extLst>
              <a:ext uri="{FF2B5EF4-FFF2-40B4-BE49-F238E27FC236}">
                <a16:creationId xmlns:a16="http://schemas.microsoft.com/office/drawing/2014/main" id="{79F5F4AC-96A8-4E05-988A-0E77D50D41E9}"/>
              </a:ext>
            </a:extLst>
          </p:cNvPr>
          <p:cNvSpPr/>
          <p:nvPr/>
        </p:nvSpPr>
        <p:spPr>
          <a:xfrm>
            <a:off x="1489289" y="2629975"/>
            <a:ext cx="10117355"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Minh chụp ảnh cánh đồng lúa bằng điện thoại thông minh. Khi đó,</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được điện thoại thu nhận thuộc dạng gì? Sau khi xử lí,</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kết quả là gì?</a:t>
            </a:r>
          </a:p>
        </p:txBody>
      </p:sp>
      <p:pic>
        <p:nvPicPr>
          <p:cNvPr id="19" name="Picture 18">
            <a:extLst>
              <a:ext uri="{FF2B5EF4-FFF2-40B4-BE49-F238E27FC236}">
                <a16:creationId xmlns:a16="http://schemas.microsoft.com/office/drawing/2014/main" id="{B62AD197-8EC0-4F06-A0FC-8E9FFA19031B}"/>
              </a:ext>
            </a:extLst>
          </p:cNvPr>
          <p:cNvPicPr>
            <a:picLocks noChangeAspect="1"/>
          </p:cNvPicPr>
          <p:nvPr/>
        </p:nvPicPr>
        <p:blipFill>
          <a:blip r:embed="rId3"/>
          <a:stretch>
            <a:fillRect/>
          </a:stretch>
        </p:blipFill>
        <p:spPr>
          <a:xfrm>
            <a:off x="506225" y="2429987"/>
            <a:ext cx="983065" cy="967824"/>
          </a:xfrm>
          <a:prstGeom prst="rect">
            <a:avLst/>
          </a:prstGeom>
        </p:spPr>
      </p:pic>
      <p:sp>
        <p:nvSpPr>
          <p:cNvPr id="20" name="Rectangle 19">
            <a:extLst>
              <a:ext uri="{FF2B5EF4-FFF2-40B4-BE49-F238E27FC236}">
                <a16:creationId xmlns:a16="http://schemas.microsoft.com/office/drawing/2014/main" id="{B47A0B8D-420C-435A-8865-FA530FA1BA18}"/>
              </a:ext>
            </a:extLst>
          </p:cNvPr>
          <p:cNvSpPr/>
          <p:nvPr/>
        </p:nvSpPr>
        <p:spPr>
          <a:xfrm>
            <a:off x="1489289" y="3741901"/>
            <a:ext cx="6467281" cy="187365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nêu ví dụ về một hoạt</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động của chiếc quạt máy </a:t>
            </a:r>
            <a:r>
              <a:rPr lang="en-US" sz="2000">
                <a:latin typeface="UTM Avo" panose="02040603050506020204" pitchFamily="18" charset="0"/>
                <a:cs typeface="Times New Roman" panose="02020603050405020304" pitchFamily="18" charset="0"/>
              </a:rPr>
              <a:t>có</a:t>
            </a:r>
            <a:r>
              <a:rPr lang="vi-VN" sz="2000">
                <a:latin typeface="UTM Avo" panose="02040603050506020204" pitchFamily="18" charset="0"/>
                <a:cs typeface="Times New Roman" panose="02020603050405020304" pitchFamily="18" charset="0"/>
              </a:rPr>
              <a:t> điều khiển từ xa. Trong hoạt động đó thông tin tiếp nhận là gì? Chiếc quạt quyết định hành động thể nào?</a:t>
            </a:r>
          </a:p>
        </p:txBody>
      </p:sp>
      <p:pic>
        <p:nvPicPr>
          <p:cNvPr id="7" name="Picture 6">
            <a:extLst>
              <a:ext uri="{FF2B5EF4-FFF2-40B4-BE49-F238E27FC236}">
                <a16:creationId xmlns:a16="http://schemas.microsoft.com/office/drawing/2014/main" id="{61CC3836-CD26-4415-8E32-FA3C6309E379}"/>
              </a:ext>
            </a:extLst>
          </p:cNvPr>
          <p:cNvPicPr>
            <a:picLocks noChangeAspect="1"/>
          </p:cNvPicPr>
          <p:nvPr/>
        </p:nvPicPr>
        <p:blipFill>
          <a:blip r:embed="rId4"/>
          <a:stretch>
            <a:fillRect/>
          </a:stretch>
        </p:blipFill>
        <p:spPr>
          <a:xfrm>
            <a:off x="8499339" y="3780287"/>
            <a:ext cx="2421448" cy="2613627"/>
          </a:xfrm>
          <a:prstGeom prst="rect">
            <a:avLst/>
          </a:prstGeom>
        </p:spPr>
      </p:pic>
    </p:spTree>
    <p:extLst>
      <p:ext uri="{BB962C8B-B14F-4D97-AF65-F5344CB8AC3E}">
        <p14:creationId xmlns:p14="http://schemas.microsoft.com/office/powerpoint/2010/main" val="1244906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Bố vừa kể cho Minh nghe một câu chuyện hay. Mình nghĩ là sẽ kể lại cho An và Khoa. Em hãy ghép mỗi mục ở cột A với một mục thích hợp</a:t>
            </a:r>
            <a:r>
              <a:rPr lang="en-US" sz="2000">
                <a:latin typeface="UTM Avo" panose="02040603050506020204" pitchFamily="18" charset="0"/>
                <a:cs typeface="Times New Roman" panose="02020603050405020304" pitchFamily="18" charset="0"/>
              </a:rPr>
              <a:t> ở cột B.</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aphicFrame>
        <p:nvGraphicFramePr>
          <p:cNvPr id="18" name="Table 28">
            <a:extLst>
              <a:ext uri="{FF2B5EF4-FFF2-40B4-BE49-F238E27FC236}">
                <a16:creationId xmlns:a16="http://schemas.microsoft.com/office/drawing/2014/main" id="{A74C4E37-D8FB-4881-A14E-B4F6D37150E1}"/>
              </a:ext>
            </a:extLst>
          </p:cNvPr>
          <p:cNvGraphicFramePr>
            <a:graphicFrameLocks noGrp="1"/>
          </p:cNvGraphicFramePr>
          <p:nvPr>
            <p:extLst>
              <p:ext uri="{D42A27DB-BD31-4B8C-83A1-F6EECF244321}">
                <p14:modId xmlns:p14="http://schemas.microsoft.com/office/powerpoint/2010/main" val="1019409216"/>
              </p:ext>
            </p:extLst>
          </p:nvPr>
        </p:nvGraphicFramePr>
        <p:xfrm>
          <a:off x="2256340" y="2504136"/>
          <a:ext cx="8543049" cy="2258898"/>
        </p:xfrm>
        <a:graphic>
          <a:graphicData uri="http://schemas.openxmlformats.org/drawingml/2006/table">
            <a:tbl>
              <a:tblPr firstRow="1" bandRow="1">
                <a:tableStyleId>{21E4AEA4-8DFA-4A89-87EB-49C32662AFE0}</a:tableStyleId>
              </a:tblPr>
              <a:tblGrid>
                <a:gridCol w="4438659">
                  <a:extLst>
                    <a:ext uri="{9D8B030D-6E8A-4147-A177-3AD203B41FA5}">
                      <a16:colId xmlns:a16="http://schemas.microsoft.com/office/drawing/2014/main" val="3049472007"/>
                    </a:ext>
                  </a:extLst>
                </a:gridCol>
                <a:gridCol w="4104390">
                  <a:extLst>
                    <a:ext uri="{9D8B030D-6E8A-4147-A177-3AD203B41FA5}">
                      <a16:colId xmlns:a16="http://schemas.microsoft.com/office/drawing/2014/main" val="3745305114"/>
                    </a:ext>
                  </a:extLst>
                </a:gridCol>
              </a:tblGrid>
              <a:tr h="547966">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a16="http://schemas.microsoft.com/office/drawing/2014/main" val="3104845030"/>
                  </a:ext>
                </a:extLst>
              </a:tr>
              <a:tr h="855466">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1) Câu chuyện hay mà Minh được bố</a:t>
                      </a:r>
                      <a:r>
                        <a:rPr lang="en-US" sz="2000" kern="1200">
                          <a:solidFill>
                            <a:schemeClr val="tx1"/>
                          </a:solidFill>
                          <a:latin typeface="UTM Avo" panose="02040603050506020204" pitchFamily="18" charset="0"/>
                          <a:ea typeface="+mn-ea"/>
                          <a:cs typeface="Times New Roman" panose="02020603050405020304" pitchFamily="18" charset="0"/>
                        </a:rPr>
                        <a:t> </a:t>
                      </a:r>
                      <a:r>
                        <a:rPr lang="vi-VN" sz="2000" kern="1200">
                          <a:solidFill>
                            <a:schemeClr val="tx1"/>
                          </a:solidFill>
                          <a:latin typeface="UTM Avo" panose="02040603050506020204" pitchFamily="18" charset="0"/>
                          <a:ea typeface="+mn-ea"/>
                          <a:cs typeface="Times New Roman" panose="02020603050405020304" pitchFamily="18" charset="0"/>
                        </a:rPr>
                        <a:t>kể cho nghe.</a:t>
                      </a:r>
                    </a:p>
                  </a:txBody>
                  <a:tcPr anchor="ctr">
                    <a:solidFill>
                      <a:srgbClr val="C7EAF5"/>
                    </a:solidFill>
                  </a:tcPr>
                </a:tc>
                <a:tc>
                  <a:txBody>
                    <a:bodyPr/>
                    <a:lstStyle/>
                    <a:p>
                      <a:pPr marL="112713" indent="0" algn="l">
                        <a:lnSpc>
                          <a:spcPct val="120000"/>
                        </a:lnSpc>
                      </a:pPr>
                      <a:r>
                        <a:rPr lang="pt-BR" sz="2000" kern="1200">
                          <a:solidFill>
                            <a:schemeClr val="tx1"/>
                          </a:solidFill>
                          <a:latin typeface="UTM Avo" panose="02040603050506020204" pitchFamily="18" charset="0"/>
                          <a:ea typeface="+mn-ea"/>
                          <a:cs typeface="Times New Roman" panose="02020603050405020304" pitchFamily="18" charset="0"/>
                        </a:rPr>
                        <a:t>a) Thông tin bộ não tiếp nhận.</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extLst>
                  <a:ext uri="{0D108BD9-81ED-4DB2-BD59-A6C34878D82A}">
                    <a16:rowId xmlns:a16="http://schemas.microsoft.com/office/drawing/2014/main" val="500905725"/>
                  </a:ext>
                </a:extLst>
              </a:tr>
              <a:tr h="855466">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2) Minh quyết định sẽ kể lại cho An và Khoa.</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 Kết quả xử lí thông tin của</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bộ não.</a:t>
                      </a:r>
                    </a:p>
                  </a:txBody>
                  <a:tcPr anchor="ctr">
                    <a:solidFill>
                      <a:srgbClr val="C7EAF5"/>
                    </a:solidFill>
                  </a:tcPr>
                </a:tc>
                <a:extLst>
                  <a:ext uri="{0D108BD9-81ED-4DB2-BD59-A6C34878D82A}">
                    <a16:rowId xmlns:a16="http://schemas.microsoft.com/office/drawing/2014/main" val="3944550153"/>
                  </a:ext>
                </a:extLst>
              </a:tr>
            </a:tbl>
          </a:graphicData>
        </a:graphic>
      </p:graphicFrame>
      <p:sp>
        <p:nvSpPr>
          <p:cNvPr id="9" name="Rectangle 8">
            <a:extLst>
              <a:ext uri="{FF2B5EF4-FFF2-40B4-BE49-F238E27FC236}">
                <a16:creationId xmlns:a16="http://schemas.microsoft.com/office/drawing/2014/main" id="{D9E22CFE-7471-4486-A3DD-7A9AF6F60F94}"/>
              </a:ext>
            </a:extLst>
          </p:cNvPr>
          <p:cNvSpPr/>
          <p:nvPr/>
        </p:nvSpPr>
        <p:spPr>
          <a:xfrm>
            <a:off x="6096000" y="4891786"/>
            <a:ext cx="1152305" cy="876394"/>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p>
        </p:txBody>
      </p:sp>
    </p:spTree>
    <p:extLst>
      <p:ext uri="{BB962C8B-B14F-4D97-AF65-F5344CB8AC3E}">
        <p14:creationId xmlns:p14="http://schemas.microsoft.com/office/powerpoint/2010/main" val="3792815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3"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5584</TotalTime>
  <Words>804</Words>
  <Application>Microsoft Office PowerPoint</Application>
  <PresentationFormat>Widescreen</PresentationFormat>
  <Paragraphs>79</Paragraphs>
  <Slides>12</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等线</vt:lpstr>
      <vt:lpstr>Arial</vt:lpstr>
      <vt:lpstr>Calibri</vt:lpstr>
      <vt:lpstr>iCiel Cadena</vt:lpstr>
      <vt:lpstr>Segoe Print</vt:lpstr>
      <vt:lpstr>SVN-Androgyne</vt:lpstr>
      <vt:lpstr>SVN-SAF</vt:lpstr>
      <vt:lpstr>Times New Roman</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Tran Minh</cp:lastModifiedBy>
  <cp:revision>190</cp:revision>
  <dcterms:created xsi:type="dcterms:W3CDTF">2021-11-14T08:33:55Z</dcterms:created>
  <dcterms:modified xsi:type="dcterms:W3CDTF">2022-03-18T17:02:57Z</dcterms:modified>
</cp:coreProperties>
</file>