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1"/>
  </p:notesMasterIdLst>
  <p:sldIdLst>
    <p:sldId id="256" r:id="rId2"/>
    <p:sldId id="292" r:id="rId3"/>
    <p:sldId id="257" r:id="rId4"/>
    <p:sldId id="258" r:id="rId5"/>
    <p:sldId id="259" r:id="rId6"/>
    <p:sldId id="293" r:id="rId7"/>
    <p:sldId id="260" r:id="rId8"/>
    <p:sldId id="261" r:id="rId9"/>
    <p:sldId id="294"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Roboto" panose="02000000000000000000" pitchFamily="2" charset="0"/>
      <p:regular r:id="rId46"/>
      <p:bold r:id="rId47"/>
      <p:italic r:id="rId48"/>
      <p:boldItalic r:id="rId49"/>
    </p:embeddedFont>
    <p:embeddedFont>
      <p:font typeface="Roboto Black" panose="02000000000000000000" pitchFamily="2" charset="0"/>
      <p:bold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hGgZoiZf3pKRnphj8x7B/lFKr36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78" y="11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Giới thiệu về tia số: Tia số là một đoạn thẳng được đặt nằm ngang, đầu bên phải có ghi mũi tên. Trên tia số là cách vạch chia đều nhau.</a:t>
            </a:r>
            <a:endParaRPr/>
          </a:p>
        </p:txBody>
      </p:sp>
      <p:sp>
        <p:nvSpPr>
          <p:cNvPr id="254" name="Google Shape;25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giới thiệu thêm về số 0 trên tia số: Số 0 ở vạch đầu tiên, là số nhỏ nhất trên tia số.</a:t>
            </a:r>
            <a:endParaRPr/>
          </a:p>
        </p:txBody>
      </p:sp>
      <p:sp>
        <p:nvSpPr>
          <p:cNvPr id="296" name="Google Shape;29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đặt câu hỏi: Em thấy bên cạnh số 5 có những số nào (số 4, 6)? Các số như thế nào với nhau (số 4 nhỏ hơn số 5, số 5 nhỏ hơn số 6).</a:t>
            </a:r>
            <a:endParaRPr>
              <a:latin typeface="Times New Roman"/>
              <a:ea typeface="Times New Roman"/>
              <a:cs typeface="Times New Roman"/>
              <a:sym typeface="Times New Roman"/>
            </a:endParaRPr>
          </a:p>
        </p:txBody>
      </p:sp>
      <p:sp>
        <p:nvSpPr>
          <p:cNvPr id="339" name="Google Shape;33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hướng dẫn HS hoàn thiện phiếu</a:t>
            </a:r>
            <a:endParaRPr>
              <a:latin typeface="Times New Roman"/>
              <a:ea typeface="Times New Roman"/>
              <a:cs typeface="Times New Roman"/>
              <a:sym typeface="Times New Roman"/>
            </a:endParaRPr>
          </a:p>
        </p:txBody>
      </p:sp>
      <p:sp>
        <p:nvSpPr>
          <p:cNvPr id="383" name="Google Shape;38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đặt câu hỏi: Với ba số 3, 4, 5 trên tia số: Số bên trái số 4 là số nào? Đó là số liền trước của số 4</a:t>
            </a:r>
            <a:endParaRPr>
              <a:latin typeface="Times New Roman"/>
              <a:ea typeface="Times New Roman"/>
              <a:cs typeface="Times New Roman"/>
              <a:sym typeface="Times New Roman"/>
            </a:endParaRPr>
          </a:p>
        </p:txBody>
      </p:sp>
      <p:sp>
        <p:nvSpPr>
          <p:cNvPr id="391" name="Google Shape;39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đặt câu hỏi: </a:t>
            </a:r>
            <a:endParaRPr/>
          </a:p>
          <a:p>
            <a:pPr marL="0" lvl="0" indent="0" algn="l" rtl="0">
              <a:spcBef>
                <a:spcPts val="0"/>
              </a:spcBef>
              <a:spcAft>
                <a:spcPts val="0"/>
              </a:spcAft>
              <a:buNone/>
            </a:pPr>
            <a:r>
              <a:rPr lang="en-US">
                <a:latin typeface="Times New Roman"/>
                <a:ea typeface="Times New Roman"/>
                <a:cs typeface="Times New Roman"/>
                <a:sym typeface="Times New Roman"/>
              </a:rPr>
              <a:t>Với ba số 3, 4, 5 trên tia số: Số bên phải số 4 là số nào? Đó là số liền sau của số 4</a:t>
            </a:r>
            <a:endParaRPr/>
          </a:p>
          <a:p>
            <a:pPr marL="0" lvl="0" indent="0" algn="l" rtl="0">
              <a:spcBef>
                <a:spcPts val="0"/>
              </a:spcBef>
              <a:spcAft>
                <a:spcPts val="0"/>
              </a:spcAft>
              <a:buNone/>
            </a:pPr>
            <a:r>
              <a:rPr lang="en-US">
                <a:latin typeface="Times New Roman"/>
                <a:ea typeface="Times New Roman"/>
                <a:cs typeface="Times New Roman"/>
                <a:sym typeface="Times New Roman"/>
              </a:rPr>
              <a:t>GV kết luận về số liền trước và liền sau của một số.</a:t>
            </a:r>
            <a:endParaRPr>
              <a:latin typeface="Times New Roman"/>
              <a:ea typeface="Times New Roman"/>
              <a:cs typeface="Times New Roman"/>
              <a:sym typeface="Times New Roman"/>
            </a:endParaRPr>
          </a:p>
        </p:txBody>
      </p:sp>
      <p:sp>
        <p:nvSpPr>
          <p:cNvPr id="440" name="Google Shape;44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cho HS luyện tập tìm số liền trước, số liền sau của các số khác</a:t>
            </a:r>
            <a:endParaRPr/>
          </a:p>
        </p:txBody>
      </p:sp>
      <p:sp>
        <p:nvSpPr>
          <p:cNvPr id="489" name="Google Shape;4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cho HS luyện tập tìm số liền trước, số liền sau của các số khác</a:t>
            </a:r>
            <a:endParaRPr/>
          </a:p>
        </p:txBody>
      </p:sp>
      <p:sp>
        <p:nvSpPr>
          <p:cNvPr id="542" name="Google Shape;54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cho HS quan sát các hình trên và nhận xét như: Các tia số trên làm bằng vật liệu gì? Có thể sử dụng các vật liệu khác để làm không?</a:t>
            </a:r>
            <a:endParaRPr>
              <a:latin typeface="Times New Roman"/>
              <a:ea typeface="Times New Roman"/>
              <a:cs typeface="Times New Roman"/>
              <a:sym typeface="Times New Roman"/>
            </a:endParaRPr>
          </a:p>
        </p:txBody>
      </p:sp>
      <p:sp>
        <p:nvSpPr>
          <p:cNvPr id="549" name="Google Shape;54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phát phiếu học tập cho học sinh và hướng dẫn HS hoàn thiện phiếu bằng cách cho HS trả lời các câu hỏi trong phiếu.</a:t>
            </a:r>
            <a:endParaRPr>
              <a:latin typeface="Times New Roman"/>
              <a:ea typeface="Times New Roman"/>
              <a:cs typeface="Times New Roman"/>
              <a:sym typeface="Times New Roman"/>
            </a:endParaRPr>
          </a:p>
        </p:txBody>
      </p:sp>
      <p:sp>
        <p:nvSpPr>
          <p:cNvPr id="558" name="Google Shape;55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9900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nêu yêu cầu sản phẩm, trong đó có  thể gợi mở cho HS cách làm sử dụng hình vẽ, cắt dán hoặc một số đồ chơi có sẵn số, hình để ghép lại thành tia số.</a:t>
            </a:r>
            <a:endParaRPr/>
          </a:p>
        </p:txBody>
      </p:sp>
      <p:sp>
        <p:nvSpPr>
          <p:cNvPr id="569" name="Google Shape;56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Giao nhiệm vụ tiếp theo cho HS, yêu cầu HS phân công chuẩn bị dụng cụ, vật liệu cho buổi học sau.</a:t>
            </a:r>
            <a:endParaRPr/>
          </a:p>
        </p:txBody>
      </p:sp>
      <p:sp>
        <p:nvSpPr>
          <p:cNvPr id="583" name="Google Shape;58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Trong quá trình dạy học, GV thường xuyên khuyến khích HS bằng các câu khen khi HS trả lời đúng.</a:t>
            </a:r>
            <a:endParaRPr/>
          </a:p>
        </p:txBody>
      </p:sp>
      <p:sp>
        <p:nvSpPr>
          <p:cNvPr id="597" name="Google Shape;59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Giới thiệu bài học: thực hành làm tia số</a:t>
            </a:r>
            <a:endParaRPr/>
          </a:p>
        </p:txBody>
      </p:sp>
      <p:sp>
        <p:nvSpPr>
          <p:cNvPr id="604" name="Google Shape;60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cùng HS khởi động cho bài học mới bằng cách hát và nhảy theo bài hát trong video để tạo không khí vui tươi</a:t>
            </a:r>
            <a:endParaRPr/>
          </a:p>
        </p:txBody>
      </p:sp>
      <p:sp>
        <p:nvSpPr>
          <p:cNvPr id="629" name="Google Shape;62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yêu cầu nhóm HS kiểm tra lại các dụng cụ, vật liệu của nhóm theo phiếu học tập, nếu có khác thì bổ sung vào phiếu.</a:t>
            </a:r>
            <a:endParaRPr/>
          </a:p>
        </p:txBody>
      </p:sp>
      <p:sp>
        <p:nvSpPr>
          <p:cNvPr id="636" name="Google Shape;63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cho HS quan sát một số mẫu trên, cho HS trình bày mẫu của nhóm mình. Các nhóm khác đặt câu hỏi nếu có thắc mắc hoặc góp ý.</a:t>
            </a:r>
            <a:endParaRPr/>
          </a:p>
        </p:txBody>
      </p:sp>
      <p:sp>
        <p:nvSpPr>
          <p:cNvPr id="652" name="Google Shape;65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gơi ý cách làm tia số đơn giản bằng cách vẽ hình trên giấy màu rồi dùng kéo cắt theo hình.</a:t>
            </a:r>
            <a:endParaRPr>
              <a:latin typeface="Times New Roman"/>
              <a:ea typeface="Times New Roman"/>
              <a:cs typeface="Times New Roman"/>
              <a:sym typeface="Times New Roman"/>
            </a:endParaRPr>
          </a:p>
        </p:txBody>
      </p:sp>
      <p:sp>
        <p:nvSpPr>
          <p:cNvPr id="663" name="Google Shape;66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hướng dẫn HS căn chỉnh, vạch đường, lưu ý vạch đầu tiên sát mép</a:t>
            </a:r>
            <a:endParaRPr/>
          </a:p>
        </p:txBody>
      </p:sp>
      <p:sp>
        <p:nvSpPr>
          <p:cNvPr id="674" name="Google Shape;67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Tạo các thẻ số và gắn vào tia số bằng keo, lưu ý sắp xếp các số theo thứ tự lớn dần, bắt đầu từ số 0</a:t>
            </a:r>
            <a:endParaRPr/>
          </a:p>
        </p:txBody>
      </p:sp>
      <p:sp>
        <p:nvSpPr>
          <p:cNvPr id="686" name="Google Shape;68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Giáo viên cho HS quan sát các số trong thời gian 3 giây, sau đó gọi HS trả lời. GV bấm vào ô đáp án để đưa ra đáp án chính xác</a:t>
            </a:r>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Trang trí tia số, có thể vẽ hoặc cắt dán nhiều hình khác nhau tuỳ thích.</a:t>
            </a:r>
            <a:endParaRPr>
              <a:latin typeface="Times New Roman"/>
              <a:ea typeface="Times New Roman"/>
              <a:cs typeface="Times New Roman"/>
              <a:sym typeface="Times New Roman"/>
            </a:endParaRPr>
          </a:p>
        </p:txBody>
      </p:sp>
      <p:sp>
        <p:nvSpPr>
          <p:cNvPr id="698" name="Google Shape;69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Kiểm tra sản phẩm vừa làm được theo các tiêu chí, khuyến khích HS sáng tạo để tạo ra sản phẩm độc đáo trưng bày trong lớp.</a:t>
            </a:r>
            <a:endParaRPr>
              <a:latin typeface="Times New Roman"/>
              <a:ea typeface="Times New Roman"/>
              <a:cs typeface="Times New Roman"/>
              <a:sym typeface="Times New Roman"/>
            </a:endParaRPr>
          </a:p>
        </p:txBody>
      </p:sp>
      <p:sp>
        <p:nvSpPr>
          <p:cNvPr id="710" name="Google Shape;71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hướng dẫn HS sử dụng tia số để thực hiện tìm số liền trước và liền sau của một số.</a:t>
            </a:r>
            <a:endParaRPr>
              <a:latin typeface="Times New Roman"/>
              <a:ea typeface="Times New Roman"/>
              <a:cs typeface="Times New Roman"/>
              <a:sym typeface="Times New Roman"/>
            </a:endParaRPr>
          </a:p>
        </p:txBody>
      </p:sp>
      <p:sp>
        <p:nvSpPr>
          <p:cNvPr id="723" name="Google Shape;723;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hướng dẫn HS sử dụng tia số để thực hiện so sánh hai số. </a:t>
            </a:r>
            <a:endParaRPr>
              <a:latin typeface="Times New Roman"/>
              <a:ea typeface="Times New Roman"/>
              <a:cs typeface="Times New Roman"/>
              <a:sym typeface="Times New Roman"/>
            </a:endParaRPr>
          </a:p>
        </p:txBody>
      </p:sp>
      <p:sp>
        <p:nvSpPr>
          <p:cNvPr id="735" name="Google Shape;73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hướng dẫn HS sử dụng tia số để thực hiện phép tính cộng bằng cách đếm thêm vạch về phía bên phải.</a:t>
            </a:r>
            <a:endParaRPr/>
          </a:p>
        </p:txBody>
      </p:sp>
      <p:sp>
        <p:nvSpPr>
          <p:cNvPr id="746" name="Google Shape;74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hướng dẫn HS sử dụng tia số để thực hiện phép tính trừ bằng cách đếm vạch về phía trái</a:t>
            </a:r>
            <a:endParaRPr/>
          </a:p>
        </p:txBody>
      </p:sp>
      <p:sp>
        <p:nvSpPr>
          <p:cNvPr id="761" name="Google Shape;76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tổ chức cho các nhóm chơi trò chơi: Một nhóm được gọi lên đố các nhóm còn lại. GV nhận xét đúng/ sai để xác định kiến thức của HS và điều chỉnh.</a:t>
            </a:r>
            <a:endParaRPr>
              <a:latin typeface="Times New Roman"/>
              <a:ea typeface="Times New Roman"/>
              <a:cs typeface="Times New Roman"/>
              <a:sym typeface="Times New Roman"/>
            </a:endParaRPr>
          </a:p>
        </p:txBody>
      </p:sp>
      <p:sp>
        <p:nvSpPr>
          <p:cNvPr id="777" name="Google Shape;77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có thể cho nhóm HS chơi như vòng 1, hoặc chia cho từng nhóm thực hiện các phép tính theo cột, rồi lần lượt các nhóm lên trình bày cách giải bằng tia số.</a:t>
            </a:r>
            <a:endParaRPr>
              <a:latin typeface="Times New Roman"/>
              <a:ea typeface="Times New Roman"/>
              <a:cs typeface="Times New Roman"/>
              <a:sym typeface="Times New Roman"/>
            </a:endParaRPr>
          </a:p>
        </p:txBody>
      </p:sp>
      <p:sp>
        <p:nvSpPr>
          <p:cNvPr id="788" name="Google Shape;788;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cho HS đi vòng quanh xem lại các mẫu tia số của các bạn sau đó hướng dẫn HS đánh giá theo từng tiêu chí bằng hình dán. Có thể tặng them hình dán cho điểm sáng tạo, làm nhanh hoặc nhiều hơn</a:t>
            </a:r>
            <a:endParaRPr/>
          </a:p>
        </p:txBody>
      </p:sp>
      <p:sp>
        <p:nvSpPr>
          <p:cNvPr id="813" name="Google Shape;81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4" name="Google Shape;824;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Giáo viên cho HS quan sát các số trong thời gian 3 giây, sau đó gọi HS trả lời. GV bấm vào ô đáp án để đưa ra đáp án chính xác.</a:t>
            </a:r>
            <a:endParaRPr/>
          </a:p>
        </p:txBody>
      </p:sp>
      <p:sp>
        <p:nvSpPr>
          <p:cNvPr id="138" name="Google Shape;13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Giáo viên cho quan sát các số trong thời gian 3 giây, sau đó gọi HS trả lời. GV bấm vào ô đáp án để đưa ra đáp án chính xác</a:t>
            </a:r>
            <a:endParaRPr/>
          </a:p>
        </p:txBody>
      </p:sp>
      <p:sp>
        <p:nvSpPr>
          <p:cNvPr id="152" name="Google Shape;15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1320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chia thành nhóm HS và phổ biến luật chơi.</a:t>
            </a:r>
            <a:endParaRPr/>
          </a:p>
        </p:txBody>
      </p:sp>
      <p:sp>
        <p:nvSpPr>
          <p:cNvPr id="166" name="Google Shape;16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chuẩn bị hoặc cho các HS chuẩn bị các thẻ số từ 0 đến 15. Các nhóm thi gắn các thẻ số thích hợp vào chỗ trống. Nhóm nào ghép đúng và nhanh thì giành chiến thắng.</a:t>
            </a:r>
            <a:endParaRPr/>
          </a:p>
          <a:p>
            <a:pPr marL="0" lvl="0" indent="0" algn="l" rtl="0">
              <a:spcBef>
                <a:spcPts val="0"/>
              </a:spcBef>
              <a:spcAft>
                <a:spcPts val="0"/>
              </a:spcAft>
              <a:buNone/>
            </a:pPr>
            <a:r>
              <a:rPr lang="en-US"/>
              <a:t>Bấm vào ô đáp án để hiện các ô số</a:t>
            </a:r>
            <a:endParaRPr/>
          </a:p>
        </p:txBody>
      </p:sp>
      <p:sp>
        <p:nvSpPr>
          <p:cNvPr id="177" name="Google Shape;17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chuẩn bị hoặc cho các HS chuẩn bị các thẻ số từ 0 đến 15. Các nhóm thi gắn các thẻ số thích hợp vào chỗ trống. Nhóm nào ghép đúng và nhanh thì giành chiến thắng.</a:t>
            </a:r>
            <a:endParaRPr/>
          </a:p>
          <a:p>
            <a:pPr marL="0" lvl="0" indent="0" algn="l" rtl="0">
              <a:spcBef>
                <a:spcPts val="0"/>
              </a:spcBef>
              <a:spcAft>
                <a:spcPts val="0"/>
              </a:spcAft>
              <a:buNone/>
            </a:pPr>
            <a:r>
              <a:rPr lang="en-US"/>
              <a:t>Bấm vào ô đáp án để hiện các ô số</a:t>
            </a:r>
            <a:endParaRPr/>
          </a:p>
        </p:txBody>
      </p:sp>
      <p:sp>
        <p:nvSpPr>
          <p:cNvPr id="177" name="Google Shape;17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98926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6"/>
          <p:cNvSpPr>
            <a:spLocks noGrp="1"/>
          </p:cNvSpPr>
          <p:nvPr>
            <p:ph type="pic" idx="2"/>
          </p:nvPr>
        </p:nvSpPr>
        <p:spPr>
          <a:xfrm>
            <a:off x="5183188" y="987425"/>
            <a:ext cx="6172200" cy="4873625"/>
          </a:xfrm>
          <a:prstGeom prst="rect">
            <a:avLst/>
          </a:prstGeom>
          <a:noFill/>
          <a:ln>
            <a:noFill/>
          </a:ln>
        </p:spPr>
      </p:sp>
      <p:sp>
        <p:nvSpPr>
          <p:cNvPr id="68" name="Google Shape;68;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210241" y="312494"/>
            <a:ext cx="11711709" cy="6382327"/>
          </a:xfrm>
          <a:prstGeom prst="roundRect">
            <a:avLst>
              <a:gd name="adj" fmla="val 3064"/>
            </a:avLst>
          </a:prstGeom>
          <a:gradFill>
            <a:gsLst>
              <a:gs pos="0">
                <a:srgbClr val="F6F9FC"/>
              </a:gs>
              <a:gs pos="43350">
                <a:srgbClr val="ADB4CF"/>
              </a:gs>
              <a:gs pos="62826">
                <a:srgbClr val="ADB4CF"/>
              </a:gs>
              <a:gs pos="74000">
                <a:srgbClr val="ADB4CF"/>
              </a:gs>
              <a:gs pos="83000">
                <a:srgbClr val="ADB4CF"/>
              </a:gs>
              <a:gs pos="89375">
                <a:srgbClr val="B9C5DC"/>
              </a:gs>
              <a:gs pos="100000">
                <a:srgbClr val="CCE0F2"/>
              </a:gs>
            </a:gsLst>
            <a:lin ang="5400000" scaled="0"/>
          </a:gra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9" name="Google Shape;89;p1"/>
          <p:cNvSpPr/>
          <p:nvPr/>
        </p:nvSpPr>
        <p:spPr>
          <a:xfrm>
            <a:off x="6395252" y="1246907"/>
            <a:ext cx="4313381" cy="4479636"/>
          </a:xfrm>
          <a:prstGeom prst="roundRect">
            <a:avLst>
              <a:gd name="adj" fmla="val 6175"/>
            </a:avLst>
          </a:prstGeom>
          <a:solidFill>
            <a:srgbClr val="777EBC"/>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0" name="Google Shape;90;p1"/>
          <p:cNvSpPr/>
          <p:nvPr/>
        </p:nvSpPr>
        <p:spPr>
          <a:xfrm>
            <a:off x="6525309" y="1376217"/>
            <a:ext cx="4064362" cy="4221019"/>
          </a:xfrm>
          <a:prstGeom prst="roundRect">
            <a:avLst>
              <a:gd name="adj" fmla="val 6175"/>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1" name="Google Shape;91;p1"/>
          <p:cNvSpPr txBox="1"/>
          <p:nvPr/>
        </p:nvSpPr>
        <p:spPr>
          <a:xfrm>
            <a:off x="6729214" y="1699489"/>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1</a:t>
            </a:r>
            <a:endParaRPr/>
          </a:p>
        </p:txBody>
      </p:sp>
      <p:sp>
        <p:nvSpPr>
          <p:cNvPr id="92" name="Google Shape;92;p1"/>
          <p:cNvSpPr txBox="1"/>
          <p:nvPr/>
        </p:nvSpPr>
        <p:spPr>
          <a:xfrm>
            <a:off x="7384465" y="2192740"/>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2</a:t>
            </a:r>
            <a:endParaRPr/>
          </a:p>
        </p:txBody>
      </p:sp>
      <p:sp>
        <p:nvSpPr>
          <p:cNvPr id="93" name="Google Shape;93;p1"/>
          <p:cNvSpPr txBox="1"/>
          <p:nvPr/>
        </p:nvSpPr>
        <p:spPr>
          <a:xfrm>
            <a:off x="8056145" y="2084210"/>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3</a:t>
            </a:r>
            <a:endParaRPr/>
          </a:p>
        </p:txBody>
      </p:sp>
      <p:sp>
        <p:nvSpPr>
          <p:cNvPr id="94" name="Google Shape;94;p1"/>
          <p:cNvSpPr txBox="1"/>
          <p:nvPr/>
        </p:nvSpPr>
        <p:spPr>
          <a:xfrm>
            <a:off x="8700291" y="2203996"/>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4</a:t>
            </a:r>
            <a:endParaRPr/>
          </a:p>
        </p:txBody>
      </p:sp>
      <p:sp>
        <p:nvSpPr>
          <p:cNvPr id="95" name="Google Shape;95;p1"/>
          <p:cNvSpPr txBox="1"/>
          <p:nvPr/>
        </p:nvSpPr>
        <p:spPr>
          <a:xfrm>
            <a:off x="9434764" y="2288146"/>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5</a:t>
            </a:r>
            <a:endParaRPr/>
          </a:p>
        </p:txBody>
      </p:sp>
      <p:sp>
        <p:nvSpPr>
          <p:cNvPr id="96" name="Google Shape;96;p1"/>
          <p:cNvSpPr txBox="1"/>
          <p:nvPr/>
        </p:nvSpPr>
        <p:spPr>
          <a:xfrm>
            <a:off x="10094982" y="2468931"/>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6</a:t>
            </a:r>
            <a:endParaRPr/>
          </a:p>
        </p:txBody>
      </p:sp>
      <p:sp>
        <p:nvSpPr>
          <p:cNvPr id="97" name="Google Shape;97;p1"/>
          <p:cNvSpPr txBox="1"/>
          <p:nvPr/>
        </p:nvSpPr>
        <p:spPr>
          <a:xfrm>
            <a:off x="6629665" y="3761649"/>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7</a:t>
            </a:r>
            <a:endParaRPr/>
          </a:p>
        </p:txBody>
      </p:sp>
      <p:sp>
        <p:nvSpPr>
          <p:cNvPr id="98" name="Google Shape;98;p1"/>
          <p:cNvSpPr txBox="1"/>
          <p:nvPr/>
        </p:nvSpPr>
        <p:spPr>
          <a:xfrm>
            <a:off x="7289883" y="3890370"/>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8</a:t>
            </a:r>
            <a:endParaRPr/>
          </a:p>
        </p:txBody>
      </p:sp>
      <p:sp>
        <p:nvSpPr>
          <p:cNvPr id="99" name="Google Shape;99;p1"/>
          <p:cNvSpPr txBox="1"/>
          <p:nvPr/>
        </p:nvSpPr>
        <p:spPr>
          <a:xfrm>
            <a:off x="8040997" y="3890371"/>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9</a:t>
            </a:r>
            <a:endParaRPr/>
          </a:p>
        </p:txBody>
      </p:sp>
      <p:sp>
        <p:nvSpPr>
          <p:cNvPr id="100" name="Google Shape;100;p1"/>
          <p:cNvSpPr txBox="1"/>
          <p:nvPr/>
        </p:nvSpPr>
        <p:spPr>
          <a:xfrm>
            <a:off x="8551943" y="3924782"/>
            <a:ext cx="79618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10</a:t>
            </a:r>
            <a:endParaRPr/>
          </a:p>
        </p:txBody>
      </p:sp>
      <p:sp>
        <p:nvSpPr>
          <p:cNvPr id="101" name="Google Shape;101;p1"/>
          <p:cNvSpPr txBox="1"/>
          <p:nvPr/>
        </p:nvSpPr>
        <p:spPr>
          <a:xfrm>
            <a:off x="9311744" y="3750331"/>
            <a:ext cx="614391"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11</a:t>
            </a:r>
            <a:endParaRPr/>
          </a:p>
        </p:txBody>
      </p:sp>
      <p:sp>
        <p:nvSpPr>
          <p:cNvPr id="102" name="Google Shape;102;p1"/>
          <p:cNvSpPr txBox="1"/>
          <p:nvPr/>
        </p:nvSpPr>
        <p:spPr>
          <a:xfrm>
            <a:off x="9996319" y="3670800"/>
            <a:ext cx="687930"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12</a:t>
            </a:r>
            <a:endParaRPr/>
          </a:p>
        </p:txBody>
      </p:sp>
      <p:grpSp>
        <p:nvGrpSpPr>
          <p:cNvPr id="103" name="Google Shape;103;p1"/>
          <p:cNvGrpSpPr/>
          <p:nvPr/>
        </p:nvGrpSpPr>
        <p:grpSpPr>
          <a:xfrm>
            <a:off x="8465" y="5726543"/>
            <a:ext cx="2080148" cy="1001989"/>
            <a:chOff x="3520679" y="799987"/>
            <a:chExt cx="2080148" cy="1001989"/>
          </a:xfrm>
        </p:grpSpPr>
        <p:sp>
          <p:nvSpPr>
            <p:cNvPr id="104" name="Google Shape;104;p1"/>
            <p:cNvSpPr/>
            <p:nvPr/>
          </p:nvSpPr>
          <p:spPr>
            <a:xfrm>
              <a:off x="3725845" y="799987"/>
              <a:ext cx="1874982" cy="928255"/>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D6826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5" name="Google Shape;105;p1"/>
            <p:cNvSpPr/>
            <p:nvPr/>
          </p:nvSpPr>
          <p:spPr>
            <a:xfrm>
              <a:off x="3873627" y="946313"/>
              <a:ext cx="1579418" cy="78192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E7D89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6" name="Google Shape;106;p1"/>
            <p:cNvSpPr/>
            <p:nvPr/>
          </p:nvSpPr>
          <p:spPr>
            <a:xfrm>
              <a:off x="3976341" y="1048015"/>
              <a:ext cx="1373990" cy="680227"/>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B2C6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7" name="Google Shape;107;p1"/>
            <p:cNvSpPr/>
            <p:nvPr/>
          </p:nvSpPr>
          <p:spPr>
            <a:xfrm>
              <a:off x="4083018" y="1136596"/>
              <a:ext cx="1160636" cy="57679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A8B2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8" name="Google Shape;108;p1"/>
            <p:cNvSpPr/>
            <p:nvPr/>
          </p:nvSpPr>
          <p:spPr>
            <a:xfrm>
              <a:off x="3520679" y="1202921"/>
              <a:ext cx="705896" cy="599055"/>
            </a:xfrm>
            <a:prstGeom prst="cloud">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09" name="Google Shape;109;p1"/>
          <p:cNvGrpSpPr/>
          <p:nvPr/>
        </p:nvGrpSpPr>
        <p:grpSpPr>
          <a:xfrm rot="10800000">
            <a:off x="10030691" y="109186"/>
            <a:ext cx="2160225" cy="1101496"/>
            <a:chOff x="3440602" y="799987"/>
            <a:chExt cx="2160225" cy="1101496"/>
          </a:xfrm>
        </p:grpSpPr>
        <p:sp>
          <p:nvSpPr>
            <p:cNvPr id="110" name="Google Shape;110;p1"/>
            <p:cNvSpPr/>
            <p:nvPr/>
          </p:nvSpPr>
          <p:spPr>
            <a:xfrm>
              <a:off x="3725845" y="799987"/>
              <a:ext cx="1874982" cy="928255"/>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D6826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1" name="Google Shape;111;p1"/>
            <p:cNvSpPr/>
            <p:nvPr/>
          </p:nvSpPr>
          <p:spPr>
            <a:xfrm>
              <a:off x="3873627" y="946313"/>
              <a:ext cx="1579418" cy="78192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E7D89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2" name="Google Shape;112;p1"/>
            <p:cNvSpPr/>
            <p:nvPr/>
          </p:nvSpPr>
          <p:spPr>
            <a:xfrm>
              <a:off x="3976341" y="1048015"/>
              <a:ext cx="1373990" cy="680227"/>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B2C6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3" name="Google Shape;113;p1"/>
            <p:cNvSpPr/>
            <p:nvPr/>
          </p:nvSpPr>
          <p:spPr>
            <a:xfrm>
              <a:off x="4083018" y="1136596"/>
              <a:ext cx="1160636" cy="57679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A8B2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4" name="Google Shape;114;p1"/>
            <p:cNvSpPr/>
            <p:nvPr/>
          </p:nvSpPr>
          <p:spPr>
            <a:xfrm rot="-1612671">
              <a:off x="3537887" y="1175221"/>
              <a:ext cx="705896" cy="599055"/>
            </a:xfrm>
            <a:prstGeom prst="cloud">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115" name="Google Shape;115;p1"/>
          <p:cNvSpPr/>
          <p:nvPr/>
        </p:nvSpPr>
        <p:spPr>
          <a:xfrm>
            <a:off x="193964" y="152426"/>
            <a:ext cx="2092036" cy="1347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16" name="Google Shape;116;p1"/>
          <p:cNvPicPr preferRelativeResize="0"/>
          <p:nvPr/>
        </p:nvPicPr>
        <p:blipFill rotWithShape="1">
          <a:blip r:embed="rId4">
            <a:alphaModFix/>
          </a:blip>
          <a:srcRect/>
          <a:stretch/>
        </p:blipFill>
        <p:spPr>
          <a:xfrm>
            <a:off x="-91280" y="-120887"/>
            <a:ext cx="2574732" cy="1883089"/>
          </a:xfrm>
          <a:prstGeom prst="rect">
            <a:avLst/>
          </a:prstGeom>
          <a:noFill/>
          <a:ln>
            <a:noFill/>
          </a:ln>
        </p:spPr>
      </p:pic>
      <p:sp>
        <p:nvSpPr>
          <p:cNvPr id="117" name="Google Shape;117;p1"/>
          <p:cNvSpPr txBox="1"/>
          <p:nvPr/>
        </p:nvSpPr>
        <p:spPr>
          <a:xfrm>
            <a:off x="3013860" y="1407101"/>
            <a:ext cx="128132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030A0"/>
              </a:buClr>
              <a:buSzPts val="3200"/>
              <a:buFont typeface="Roboto Black"/>
              <a:buNone/>
            </a:pPr>
            <a:r>
              <a:rPr lang="en-US" sz="3200" b="1" i="0" u="none" strike="noStrike" cap="none">
                <a:solidFill>
                  <a:srgbClr val="7030A0"/>
                </a:solidFill>
                <a:latin typeface="Roboto Black"/>
                <a:ea typeface="Roboto Black"/>
                <a:cs typeface="Roboto Black"/>
                <a:sym typeface="Roboto Black"/>
              </a:rPr>
              <a:t>BÀI 1</a:t>
            </a:r>
            <a:endParaRPr/>
          </a:p>
        </p:txBody>
      </p:sp>
      <p:sp>
        <p:nvSpPr>
          <p:cNvPr id="118" name="Google Shape;118;p1"/>
          <p:cNvSpPr txBox="1"/>
          <p:nvPr/>
        </p:nvSpPr>
        <p:spPr>
          <a:xfrm>
            <a:off x="658670" y="6185709"/>
            <a:ext cx="105809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Roboto Black"/>
              <a:buNone/>
            </a:pPr>
            <a:r>
              <a:rPr lang="en-US" sz="2400" b="0" i="0" u="none" strike="noStrike" cap="none">
                <a:solidFill>
                  <a:srgbClr val="FF0000"/>
                </a:solidFill>
                <a:latin typeface="Roboto Black"/>
                <a:ea typeface="Roboto Black"/>
                <a:cs typeface="Roboto Black"/>
                <a:sym typeface="Roboto Black"/>
              </a:rPr>
              <a:t>Tiết 1</a:t>
            </a:r>
            <a:endParaRPr/>
          </a:p>
        </p:txBody>
      </p:sp>
      <p:sp>
        <p:nvSpPr>
          <p:cNvPr id="119" name="Google Shape;119;p1"/>
          <p:cNvSpPr txBox="1"/>
          <p:nvPr/>
        </p:nvSpPr>
        <p:spPr>
          <a:xfrm>
            <a:off x="1885402" y="2440583"/>
            <a:ext cx="3023698"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TIA SỐ </a:t>
            </a:r>
            <a:endParaRPr/>
          </a:p>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CỦA EM</a:t>
            </a:r>
            <a:endParaRPr sz="6000" b="1" i="0" u="none" strike="noStrike" cap="none">
              <a:solidFill>
                <a:srgbClr val="002060"/>
              </a:solidFill>
              <a:latin typeface="Roboto"/>
              <a:ea typeface="Roboto"/>
              <a:cs typeface="Roboto"/>
              <a:sym typeface="Roboto"/>
            </a:endParaRPr>
          </a:p>
        </p:txBody>
      </p:sp>
      <p:sp>
        <p:nvSpPr>
          <p:cNvPr id="120" name="Google Shape;120;p1"/>
          <p:cNvSpPr txBox="1"/>
          <p:nvPr/>
        </p:nvSpPr>
        <p:spPr>
          <a:xfrm>
            <a:off x="2628478" y="5174788"/>
            <a:ext cx="302369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4000"/>
              <a:buFont typeface="Roboto"/>
              <a:buNone/>
            </a:pPr>
            <a:r>
              <a:rPr lang="en-US" sz="4000" b="1" i="0" u="none" strike="noStrike" cap="none">
                <a:solidFill>
                  <a:srgbClr val="00B050"/>
                </a:solidFill>
                <a:latin typeface="Roboto"/>
                <a:ea typeface="Roboto"/>
                <a:cs typeface="Roboto"/>
                <a:sym typeface="Roboto"/>
              </a:rPr>
              <a:t>KHỞI ĐỘNG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p:tgtEl>
                                          <p:spTgt spid="117"/>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119"/>
                                        </p:tgtEl>
                                        <p:attrNameLst>
                                          <p:attrName>style.visibility</p:attrName>
                                        </p:attrNameLst>
                                      </p:cBhvr>
                                      <p:to>
                                        <p:strVal val="visible"/>
                                      </p:to>
                                    </p:set>
                                    <p:animEffect transition="in" filter="fade">
                                      <p:cBhvr>
                                        <p:cTn id="10" dur="500"/>
                                        <p:tgtEl>
                                          <p:spTgt spid="119"/>
                                        </p:tgtEl>
                                      </p:cBhvr>
                                    </p:animEffect>
                                  </p:childTnLst>
                                </p:cTn>
                              </p:par>
                              <p:par>
                                <p:cTn id="11" presetID="10" presetClass="entr" presetSubtype="0" fill="hold" nodeType="withEffect">
                                  <p:stCondLst>
                                    <p:cond delay="0"/>
                                  </p:stCondLst>
                                  <p:childTnLst>
                                    <p:set>
                                      <p:cBhvr>
                                        <p:cTn id="12" dur="1" fill="hold">
                                          <p:stCondLst>
                                            <p:cond delay="0"/>
                                          </p:stCondLst>
                                        </p:cTn>
                                        <p:tgtEl>
                                          <p:spTgt spid="120"/>
                                        </p:tgtEl>
                                        <p:attrNameLst>
                                          <p:attrName>style.visibility</p:attrName>
                                        </p:attrNameLst>
                                      </p:cBhvr>
                                      <p:to>
                                        <p:strVal val="visible"/>
                                      </p:to>
                                    </p:set>
                                    <p:animEffect transition="in" filter="fade">
                                      <p:cBhvr>
                                        <p:cTn id="13"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5"/>
        <p:cNvGrpSpPr/>
        <p:nvPr/>
      </p:nvGrpSpPr>
      <p:grpSpPr>
        <a:xfrm>
          <a:off x="0" y="0"/>
          <a:ext cx="0" cy="0"/>
          <a:chOff x="0" y="0"/>
          <a:chExt cx="0" cy="0"/>
        </a:xfrm>
      </p:grpSpPr>
      <p:sp>
        <p:nvSpPr>
          <p:cNvPr id="256" name="Google Shape;256;p7"/>
          <p:cNvSpPr/>
          <p:nvPr/>
        </p:nvSpPr>
        <p:spPr>
          <a:xfrm>
            <a:off x="6832315" y="4591626"/>
            <a:ext cx="3340905" cy="1521498"/>
          </a:xfrm>
          <a:prstGeom prst="wedgeRoundRectCallout">
            <a:avLst>
              <a:gd name="adj1" fmla="val 76653"/>
              <a:gd name="adj2" fmla="val -73228"/>
              <a:gd name="adj3"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57" name="Google Shape;257;p7"/>
          <p:cNvPicPr preferRelativeResize="0"/>
          <p:nvPr/>
        </p:nvPicPr>
        <p:blipFill rotWithShape="1">
          <a:blip r:embed="rId4">
            <a:alphaModFix/>
          </a:blip>
          <a:srcRect/>
          <a:stretch/>
        </p:blipFill>
        <p:spPr>
          <a:xfrm>
            <a:off x="10073413" y="3165552"/>
            <a:ext cx="2008488" cy="2852149"/>
          </a:xfrm>
          <a:prstGeom prst="rect">
            <a:avLst/>
          </a:prstGeom>
          <a:noFill/>
          <a:ln>
            <a:noFill/>
          </a:ln>
        </p:spPr>
      </p:pic>
      <p:cxnSp>
        <p:nvCxnSpPr>
          <p:cNvPr id="258" name="Google Shape;258;p7"/>
          <p:cNvCxnSpPr/>
          <p:nvPr/>
        </p:nvCxnSpPr>
        <p:spPr>
          <a:xfrm rot="10800000" flipH="1">
            <a:off x="550405" y="2854592"/>
            <a:ext cx="10581590" cy="42457"/>
          </a:xfrm>
          <a:prstGeom prst="straightConnector1">
            <a:avLst/>
          </a:prstGeom>
          <a:noFill/>
          <a:ln w="57150" cap="flat" cmpd="sng">
            <a:solidFill>
              <a:srgbClr val="0070C0"/>
            </a:solidFill>
            <a:prstDash val="solid"/>
            <a:miter lim="800000"/>
            <a:headEnd type="none" w="sm" len="sm"/>
            <a:tailEnd type="triangle" w="med" len="med"/>
          </a:ln>
        </p:spPr>
      </p:cxnSp>
      <p:cxnSp>
        <p:nvCxnSpPr>
          <p:cNvPr id="259" name="Google Shape;259;p7"/>
          <p:cNvCxnSpPr/>
          <p:nvPr/>
        </p:nvCxnSpPr>
        <p:spPr>
          <a:xfrm>
            <a:off x="1218282"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0" name="Google Shape;260;p7"/>
          <p:cNvCxnSpPr/>
          <p:nvPr/>
        </p:nvCxnSpPr>
        <p:spPr>
          <a:xfrm>
            <a:off x="1886159"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1" name="Google Shape;261;p7"/>
          <p:cNvCxnSpPr/>
          <p:nvPr/>
        </p:nvCxnSpPr>
        <p:spPr>
          <a:xfrm>
            <a:off x="2554036"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2" name="Google Shape;262;p7"/>
          <p:cNvCxnSpPr/>
          <p:nvPr/>
        </p:nvCxnSpPr>
        <p:spPr>
          <a:xfrm>
            <a:off x="3221913"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3" name="Google Shape;263;p7"/>
          <p:cNvCxnSpPr/>
          <p:nvPr/>
        </p:nvCxnSpPr>
        <p:spPr>
          <a:xfrm>
            <a:off x="3889790"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4" name="Google Shape;264;p7"/>
          <p:cNvCxnSpPr/>
          <p:nvPr/>
        </p:nvCxnSpPr>
        <p:spPr>
          <a:xfrm>
            <a:off x="4557667"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5" name="Google Shape;265;p7"/>
          <p:cNvCxnSpPr/>
          <p:nvPr/>
        </p:nvCxnSpPr>
        <p:spPr>
          <a:xfrm>
            <a:off x="5225544"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6" name="Google Shape;266;p7"/>
          <p:cNvCxnSpPr/>
          <p:nvPr/>
        </p:nvCxnSpPr>
        <p:spPr>
          <a:xfrm>
            <a:off x="5893421"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7" name="Google Shape;267;p7"/>
          <p:cNvCxnSpPr/>
          <p:nvPr/>
        </p:nvCxnSpPr>
        <p:spPr>
          <a:xfrm>
            <a:off x="7897052"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8" name="Google Shape;268;p7"/>
          <p:cNvCxnSpPr/>
          <p:nvPr/>
        </p:nvCxnSpPr>
        <p:spPr>
          <a:xfrm>
            <a:off x="8564929"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9" name="Google Shape;269;p7"/>
          <p:cNvCxnSpPr/>
          <p:nvPr/>
        </p:nvCxnSpPr>
        <p:spPr>
          <a:xfrm>
            <a:off x="9900683"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70" name="Google Shape;270;p7"/>
          <p:cNvCxnSpPr/>
          <p:nvPr/>
        </p:nvCxnSpPr>
        <p:spPr>
          <a:xfrm>
            <a:off x="10568554"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71" name="Google Shape;271;p7"/>
          <p:cNvCxnSpPr/>
          <p:nvPr/>
        </p:nvCxnSpPr>
        <p:spPr>
          <a:xfrm>
            <a:off x="9232806"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72" name="Google Shape;272;p7"/>
          <p:cNvCxnSpPr/>
          <p:nvPr/>
        </p:nvCxnSpPr>
        <p:spPr>
          <a:xfrm>
            <a:off x="6561298"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73" name="Google Shape;273;p7"/>
          <p:cNvCxnSpPr/>
          <p:nvPr/>
        </p:nvCxnSpPr>
        <p:spPr>
          <a:xfrm>
            <a:off x="7229175" y="2667933"/>
            <a:ext cx="0" cy="579774"/>
          </a:xfrm>
          <a:prstGeom prst="straightConnector1">
            <a:avLst/>
          </a:prstGeom>
          <a:noFill/>
          <a:ln w="38100" cap="flat" cmpd="sng">
            <a:solidFill>
              <a:srgbClr val="0070C0"/>
            </a:solidFill>
            <a:prstDash val="solid"/>
            <a:miter lim="800000"/>
            <a:headEnd type="none" w="sm" len="sm"/>
            <a:tailEnd type="none" w="sm" len="sm"/>
          </a:ln>
        </p:spPr>
      </p:cxnSp>
      <p:sp>
        <p:nvSpPr>
          <p:cNvPr id="274" name="Google Shape;274;p7"/>
          <p:cNvSpPr txBox="1"/>
          <p:nvPr/>
        </p:nvSpPr>
        <p:spPr>
          <a:xfrm>
            <a:off x="995747"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a:t>
            </a:r>
            <a:endParaRPr/>
          </a:p>
        </p:txBody>
      </p:sp>
      <p:sp>
        <p:nvSpPr>
          <p:cNvPr id="275" name="Google Shape;275;p7"/>
          <p:cNvSpPr txBox="1"/>
          <p:nvPr/>
        </p:nvSpPr>
        <p:spPr>
          <a:xfrm>
            <a:off x="1670041"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2</a:t>
            </a:r>
            <a:endParaRPr/>
          </a:p>
        </p:txBody>
      </p:sp>
      <p:sp>
        <p:nvSpPr>
          <p:cNvPr id="276" name="Google Shape;276;p7"/>
          <p:cNvSpPr txBox="1"/>
          <p:nvPr/>
        </p:nvSpPr>
        <p:spPr>
          <a:xfrm>
            <a:off x="2333047" y="317642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3</a:t>
            </a:r>
            <a:endParaRPr/>
          </a:p>
        </p:txBody>
      </p:sp>
      <p:sp>
        <p:nvSpPr>
          <p:cNvPr id="277" name="Google Shape;277;p7"/>
          <p:cNvSpPr txBox="1"/>
          <p:nvPr/>
        </p:nvSpPr>
        <p:spPr>
          <a:xfrm>
            <a:off x="2985009"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4</a:t>
            </a:r>
            <a:endParaRPr/>
          </a:p>
        </p:txBody>
      </p:sp>
      <p:sp>
        <p:nvSpPr>
          <p:cNvPr id="278" name="Google Shape;278;p7"/>
          <p:cNvSpPr txBox="1"/>
          <p:nvPr/>
        </p:nvSpPr>
        <p:spPr>
          <a:xfrm>
            <a:off x="3668272" y="317727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5</a:t>
            </a:r>
            <a:endParaRPr/>
          </a:p>
        </p:txBody>
      </p:sp>
      <p:sp>
        <p:nvSpPr>
          <p:cNvPr id="279" name="Google Shape;279;p7"/>
          <p:cNvSpPr txBox="1"/>
          <p:nvPr/>
        </p:nvSpPr>
        <p:spPr>
          <a:xfrm>
            <a:off x="4343125" y="317642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6</a:t>
            </a:r>
            <a:endParaRPr/>
          </a:p>
        </p:txBody>
      </p:sp>
      <p:sp>
        <p:nvSpPr>
          <p:cNvPr id="280" name="Google Shape;280;p7"/>
          <p:cNvSpPr txBox="1"/>
          <p:nvPr/>
        </p:nvSpPr>
        <p:spPr>
          <a:xfrm>
            <a:off x="5025543"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7</a:t>
            </a:r>
            <a:endParaRPr/>
          </a:p>
        </p:txBody>
      </p:sp>
      <p:sp>
        <p:nvSpPr>
          <p:cNvPr id="281" name="Google Shape;281;p7"/>
          <p:cNvSpPr txBox="1"/>
          <p:nvPr/>
        </p:nvSpPr>
        <p:spPr>
          <a:xfrm>
            <a:off x="5687057"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8</a:t>
            </a:r>
            <a:endParaRPr/>
          </a:p>
        </p:txBody>
      </p:sp>
      <p:sp>
        <p:nvSpPr>
          <p:cNvPr id="282" name="Google Shape;282;p7"/>
          <p:cNvSpPr txBox="1"/>
          <p:nvPr/>
        </p:nvSpPr>
        <p:spPr>
          <a:xfrm>
            <a:off x="6370679"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9</a:t>
            </a:r>
            <a:endParaRPr/>
          </a:p>
        </p:txBody>
      </p:sp>
      <p:sp>
        <p:nvSpPr>
          <p:cNvPr id="283" name="Google Shape;283;p7"/>
          <p:cNvSpPr txBox="1"/>
          <p:nvPr/>
        </p:nvSpPr>
        <p:spPr>
          <a:xfrm>
            <a:off x="6889693" y="3199450"/>
            <a:ext cx="7253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10</a:t>
            </a:r>
            <a:endParaRPr/>
          </a:p>
        </p:txBody>
      </p:sp>
      <p:sp>
        <p:nvSpPr>
          <p:cNvPr id="284" name="Google Shape;284;p7"/>
          <p:cNvSpPr txBox="1"/>
          <p:nvPr/>
        </p:nvSpPr>
        <p:spPr>
          <a:xfrm>
            <a:off x="7567437" y="3197635"/>
            <a:ext cx="6804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11</a:t>
            </a:r>
            <a:endParaRPr/>
          </a:p>
        </p:txBody>
      </p:sp>
      <p:sp>
        <p:nvSpPr>
          <p:cNvPr id="285" name="Google Shape;285;p7"/>
          <p:cNvSpPr txBox="1"/>
          <p:nvPr/>
        </p:nvSpPr>
        <p:spPr>
          <a:xfrm>
            <a:off x="8221128" y="3197635"/>
            <a:ext cx="70328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12</a:t>
            </a:r>
            <a:endParaRPr/>
          </a:p>
        </p:txBody>
      </p:sp>
      <p:sp>
        <p:nvSpPr>
          <p:cNvPr id="286" name="Google Shape;286;p7"/>
          <p:cNvSpPr txBox="1"/>
          <p:nvPr/>
        </p:nvSpPr>
        <p:spPr>
          <a:xfrm>
            <a:off x="8897005" y="3197636"/>
            <a:ext cx="6625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13</a:t>
            </a:r>
            <a:endParaRPr/>
          </a:p>
        </p:txBody>
      </p:sp>
      <p:sp>
        <p:nvSpPr>
          <p:cNvPr id="287" name="Google Shape;287;p7"/>
          <p:cNvSpPr txBox="1"/>
          <p:nvPr/>
        </p:nvSpPr>
        <p:spPr>
          <a:xfrm>
            <a:off x="9562905" y="3176420"/>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14</a:t>
            </a:r>
            <a:endParaRPr/>
          </a:p>
        </p:txBody>
      </p:sp>
      <p:sp>
        <p:nvSpPr>
          <p:cNvPr id="288" name="Google Shape;288;p7"/>
          <p:cNvSpPr txBox="1"/>
          <p:nvPr/>
        </p:nvSpPr>
        <p:spPr>
          <a:xfrm>
            <a:off x="10229118" y="3188324"/>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15</a:t>
            </a:r>
            <a:endParaRPr/>
          </a:p>
        </p:txBody>
      </p:sp>
      <p:cxnSp>
        <p:nvCxnSpPr>
          <p:cNvPr id="289" name="Google Shape;289;p7"/>
          <p:cNvCxnSpPr/>
          <p:nvPr/>
        </p:nvCxnSpPr>
        <p:spPr>
          <a:xfrm>
            <a:off x="550405" y="2667933"/>
            <a:ext cx="0" cy="579774"/>
          </a:xfrm>
          <a:prstGeom prst="straightConnector1">
            <a:avLst/>
          </a:prstGeom>
          <a:noFill/>
          <a:ln w="38100" cap="flat" cmpd="sng">
            <a:solidFill>
              <a:srgbClr val="0070C0"/>
            </a:solidFill>
            <a:prstDash val="solid"/>
            <a:miter lim="800000"/>
            <a:headEnd type="none" w="sm" len="sm"/>
            <a:tailEnd type="none" w="sm" len="sm"/>
          </a:ln>
        </p:spPr>
      </p:cxnSp>
      <p:sp>
        <p:nvSpPr>
          <p:cNvPr id="290" name="Google Shape;290;p7"/>
          <p:cNvSpPr txBox="1"/>
          <p:nvPr/>
        </p:nvSpPr>
        <p:spPr>
          <a:xfrm>
            <a:off x="332982"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0</a:t>
            </a:r>
            <a:endParaRPr/>
          </a:p>
        </p:txBody>
      </p:sp>
      <p:sp>
        <p:nvSpPr>
          <p:cNvPr id="291" name="Google Shape;291;p7"/>
          <p:cNvSpPr txBox="1"/>
          <p:nvPr/>
        </p:nvSpPr>
        <p:spPr>
          <a:xfrm>
            <a:off x="6996446" y="4868911"/>
            <a:ext cx="301264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Các em thân mến, đây chính là tia số!</a:t>
            </a:r>
            <a:endParaRPr/>
          </a:p>
        </p:txBody>
      </p:sp>
      <p:sp>
        <p:nvSpPr>
          <p:cNvPr id="292" name="Google Shape;292;p7"/>
          <p:cNvSpPr txBox="1"/>
          <p:nvPr/>
        </p:nvSpPr>
        <p:spPr>
          <a:xfrm>
            <a:off x="4339169" y="728528"/>
            <a:ext cx="290531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TIA SỐ</a:t>
            </a:r>
            <a:endParaRPr sz="3200" b="1" i="0" u="none" strike="noStrike" cap="none">
              <a:solidFill>
                <a:srgbClr val="002060"/>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500"/>
                                        <p:tgtEl>
                                          <p:spTgt spid="292"/>
                                        </p:tgtEl>
                                      </p:cBhvr>
                                    </p:animEffect>
                                  </p:childTnLst>
                                </p:cTn>
                              </p:par>
                              <p:par>
                                <p:cTn id="8" presetID="10" presetClass="entr" presetSubtype="0" fill="hold" nodeType="withEffect">
                                  <p:stCondLst>
                                    <p:cond delay="0"/>
                                  </p:stCondLst>
                                  <p:childTnLst>
                                    <p:set>
                                      <p:cBhvr>
                                        <p:cTn id="9" dur="1" fill="hold">
                                          <p:stCondLst>
                                            <p:cond delay="0"/>
                                          </p:stCondLst>
                                        </p:cTn>
                                        <p:tgtEl>
                                          <p:spTgt spid="256"/>
                                        </p:tgtEl>
                                        <p:attrNameLst>
                                          <p:attrName>style.visibility</p:attrName>
                                        </p:attrNameLst>
                                      </p:cBhvr>
                                      <p:to>
                                        <p:strVal val="visible"/>
                                      </p:to>
                                    </p:set>
                                    <p:animEffect transition="in" filter="fade">
                                      <p:cBhvr>
                                        <p:cTn id="10" dur="500"/>
                                        <p:tgtEl>
                                          <p:spTgt spid="256"/>
                                        </p:tgtEl>
                                      </p:cBhvr>
                                    </p:animEffect>
                                  </p:childTnLst>
                                </p:cTn>
                              </p:par>
                              <p:par>
                                <p:cTn id="11" presetID="10" presetClass="entr" presetSubtype="0" fill="hold" nodeType="withEffect">
                                  <p:stCondLst>
                                    <p:cond delay="0"/>
                                  </p:stCondLst>
                                  <p:childTnLst>
                                    <p:set>
                                      <p:cBhvr>
                                        <p:cTn id="12" dur="1" fill="hold">
                                          <p:stCondLst>
                                            <p:cond delay="0"/>
                                          </p:stCondLst>
                                        </p:cTn>
                                        <p:tgtEl>
                                          <p:spTgt spid="257"/>
                                        </p:tgtEl>
                                        <p:attrNameLst>
                                          <p:attrName>style.visibility</p:attrName>
                                        </p:attrNameLst>
                                      </p:cBhvr>
                                      <p:to>
                                        <p:strVal val="visible"/>
                                      </p:to>
                                    </p:set>
                                    <p:animEffect transition="in" filter="fade">
                                      <p:cBhvr>
                                        <p:cTn id="13" dur="500"/>
                                        <p:tgtEl>
                                          <p:spTgt spid="257"/>
                                        </p:tgtEl>
                                      </p:cBhvr>
                                    </p:animEffect>
                                  </p:childTnLst>
                                </p:cTn>
                              </p:par>
                              <p:par>
                                <p:cTn id="14" presetID="10" presetClass="entr" presetSubtype="0" fill="hold" nodeType="withEffect">
                                  <p:stCondLst>
                                    <p:cond delay="0"/>
                                  </p:stCondLst>
                                  <p:childTnLst>
                                    <p:set>
                                      <p:cBhvr>
                                        <p:cTn id="15" dur="1" fill="hold">
                                          <p:stCondLst>
                                            <p:cond delay="0"/>
                                          </p:stCondLst>
                                        </p:cTn>
                                        <p:tgtEl>
                                          <p:spTgt spid="276"/>
                                        </p:tgtEl>
                                        <p:attrNameLst>
                                          <p:attrName>style.visibility</p:attrName>
                                        </p:attrNameLst>
                                      </p:cBhvr>
                                      <p:to>
                                        <p:strVal val="visible"/>
                                      </p:to>
                                    </p:set>
                                    <p:animEffect transition="in" filter="fade">
                                      <p:cBhvr>
                                        <p:cTn id="16" dur="500"/>
                                        <p:tgtEl>
                                          <p:spTgt spid="276"/>
                                        </p:tgtEl>
                                      </p:cBhvr>
                                    </p:animEffect>
                                  </p:childTnLst>
                                </p:cTn>
                              </p:par>
                              <p:par>
                                <p:cTn id="17" presetID="10" presetClass="entr" presetSubtype="0" fill="hold" nodeType="withEffect">
                                  <p:stCondLst>
                                    <p:cond delay="0"/>
                                  </p:stCondLst>
                                  <p:childTnLst>
                                    <p:set>
                                      <p:cBhvr>
                                        <p:cTn id="18" dur="1" fill="hold">
                                          <p:stCondLst>
                                            <p:cond delay="0"/>
                                          </p:stCondLst>
                                        </p:cTn>
                                        <p:tgtEl>
                                          <p:spTgt spid="277"/>
                                        </p:tgtEl>
                                        <p:attrNameLst>
                                          <p:attrName>style.visibility</p:attrName>
                                        </p:attrNameLst>
                                      </p:cBhvr>
                                      <p:to>
                                        <p:strVal val="visible"/>
                                      </p:to>
                                    </p:set>
                                    <p:animEffect transition="in" filter="fade">
                                      <p:cBhvr>
                                        <p:cTn id="19" dur="500"/>
                                        <p:tgtEl>
                                          <p:spTgt spid="277"/>
                                        </p:tgtEl>
                                      </p:cBhvr>
                                    </p:animEffect>
                                  </p:childTnLst>
                                </p:cTn>
                              </p:par>
                              <p:par>
                                <p:cTn id="20" presetID="10" presetClass="entr" presetSubtype="0" fill="hold" nodeType="withEffect">
                                  <p:stCondLst>
                                    <p:cond delay="0"/>
                                  </p:stCondLst>
                                  <p:childTnLst>
                                    <p:set>
                                      <p:cBhvr>
                                        <p:cTn id="21" dur="1" fill="hold">
                                          <p:stCondLst>
                                            <p:cond delay="0"/>
                                          </p:stCondLst>
                                        </p:cTn>
                                        <p:tgtEl>
                                          <p:spTgt spid="278"/>
                                        </p:tgtEl>
                                        <p:attrNameLst>
                                          <p:attrName>style.visibility</p:attrName>
                                        </p:attrNameLst>
                                      </p:cBhvr>
                                      <p:to>
                                        <p:strVal val="visible"/>
                                      </p:to>
                                    </p:set>
                                    <p:animEffect transition="in" filter="fade">
                                      <p:cBhvr>
                                        <p:cTn id="22" dur="500"/>
                                        <p:tgtEl>
                                          <p:spTgt spid="278"/>
                                        </p:tgtEl>
                                      </p:cBhvr>
                                    </p:animEffect>
                                  </p:childTnLst>
                                </p:cTn>
                              </p:par>
                              <p:par>
                                <p:cTn id="23" presetID="10" presetClass="entr" presetSubtype="0" fill="hold" nodeType="withEffect">
                                  <p:stCondLst>
                                    <p:cond delay="0"/>
                                  </p:stCondLst>
                                  <p:childTnLst>
                                    <p:set>
                                      <p:cBhvr>
                                        <p:cTn id="24" dur="1" fill="hold">
                                          <p:stCondLst>
                                            <p:cond delay="0"/>
                                          </p:stCondLst>
                                        </p:cTn>
                                        <p:tgtEl>
                                          <p:spTgt spid="279"/>
                                        </p:tgtEl>
                                        <p:attrNameLst>
                                          <p:attrName>style.visibility</p:attrName>
                                        </p:attrNameLst>
                                      </p:cBhvr>
                                      <p:to>
                                        <p:strVal val="visible"/>
                                      </p:to>
                                    </p:set>
                                    <p:animEffect transition="in" filter="fade">
                                      <p:cBhvr>
                                        <p:cTn id="25" dur="500"/>
                                        <p:tgtEl>
                                          <p:spTgt spid="279"/>
                                        </p:tgtEl>
                                      </p:cBhvr>
                                    </p:animEffect>
                                  </p:childTnLst>
                                </p:cTn>
                              </p:par>
                              <p:par>
                                <p:cTn id="26" presetID="10" presetClass="entr" presetSubtype="0" fill="hold" nodeType="withEffect">
                                  <p:stCondLst>
                                    <p:cond delay="0"/>
                                  </p:stCondLst>
                                  <p:childTnLst>
                                    <p:set>
                                      <p:cBhvr>
                                        <p:cTn id="27" dur="1" fill="hold">
                                          <p:stCondLst>
                                            <p:cond delay="0"/>
                                          </p:stCondLst>
                                        </p:cTn>
                                        <p:tgtEl>
                                          <p:spTgt spid="280"/>
                                        </p:tgtEl>
                                        <p:attrNameLst>
                                          <p:attrName>style.visibility</p:attrName>
                                        </p:attrNameLst>
                                      </p:cBhvr>
                                      <p:to>
                                        <p:strVal val="visible"/>
                                      </p:to>
                                    </p:set>
                                    <p:animEffect transition="in" filter="fade">
                                      <p:cBhvr>
                                        <p:cTn id="28" dur="500"/>
                                        <p:tgtEl>
                                          <p:spTgt spid="280"/>
                                        </p:tgtEl>
                                      </p:cBhvr>
                                    </p:animEffect>
                                  </p:childTnLst>
                                </p:cTn>
                              </p:par>
                              <p:par>
                                <p:cTn id="29" presetID="10" presetClass="entr" presetSubtype="0" fill="hold" nodeType="withEffect">
                                  <p:stCondLst>
                                    <p:cond delay="0"/>
                                  </p:stCondLst>
                                  <p:childTnLst>
                                    <p:set>
                                      <p:cBhvr>
                                        <p:cTn id="30" dur="1" fill="hold">
                                          <p:stCondLst>
                                            <p:cond delay="0"/>
                                          </p:stCondLst>
                                        </p:cTn>
                                        <p:tgtEl>
                                          <p:spTgt spid="282"/>
                                        </p:tgtEl>
                                        <p:attrNameLst>
                                          <p:attrName>style.visibility</p:attrName>
                                        </p:attrNameLst>
                                      </p:cBhvr>
                                      <p:to>
                                        <p:strVal val="visible"/>
                                      </p:to>
                                    </p:set>
                                    <p:animEffect transition="in" filter="fade">
                                      <p:cBhvr>
                                        <p:cTn id="31" dur="500"/>
                                        <p:tgtEl>
                                          <p:spTgt spid="282"/>
                                        </p:tgtEl>
                                      </p:cBhvr>
                                    </p:animEffect>
                                  </p:childTnLst>
                                </p:cTn>
                              </p:par>
                              <p:par>
                                <p:cTn id="32" presetID="10" presetClass="entr" presetSubtype="0" fill="hold" nodeType="withEffect">
                                  <p:stCondLst>
                                    <p:cond delay="0"/>
                                  </p:stCondLst>
                                  <p:childTnLst>
                                    <p:set>
                                      <p:cBhvr>
                                        <p:cTn id="33" dur="1" fill="hold">
                                          <p:stCondLst>
                                            <p:cond delay="0"/>
                                          </p:stCondLst>
                                        </p:cTn>
                                        <p:tgtEl>
                                          <p:spTgt spid="283"/>
                                        </p:tgtEl>
                                        <p:attrNameLst>
                                          <p:attrName>style.visibility</p:attrName>
                                        </p:attrNameLst>
                                      </p:cBhvr>
                                      <p:to>
                                        <p:strVal val="visible"/>
                                      </p:to>
                                    </p:set>
                                    <p:animEffect transition="in" filter="fade">
                                      <p:cBhvr>
                                        <p:cTn id="34" dur="500"/>
                                        <p:tgtEl>
                                          <p:spTgt spid="283"/>
                                        </p:tgtEl>
                                      </p:cBhvr>
                                    </p:animEffect>
                                  </p:childTnLst>
                                </p:cTn>
                              </p:par>
                              <p:par>
                                <p:cTn id="35" presetID="10" presetClass="entr" presetSubtype="0" fill="hold" nodeType="withEffect">
                                  <p:stCondLst>
                                    <p:cond delay="0"/>
                                  </p:stCondLst>
                                  <p:childTnLst>
                                    <p:set>
                                      <p:cBhvr>
                                        <p:cTn id="36" dur="1" fill="hold">
                                          <p:stCondLst>
                                            <p:cond delay="0"/>
                                          </p:stCondLst>
                                        </p:cTn>
                                        <p:tgtEl>
                                          <p:spTgt spid="284"/>
                                        </p:tgtEl>
                                        <p:attrNameLst>
                                          <p:attrName>style.visibility</p:attrName>
                                        </p:attrNameLst>
                                      </p:cBhvr>
                                      <p:to>
                                        <p:strVal val="visible"/>
                                      </p:to>
                                    </p:set>
                                    <p:animEffect transition="in" filter="fade">
                                      <p:cBhvr>
                                        <p:cTn id="37" dur="500"/>
                                        <p:tgtEl>
                                          <p:spTgt spid="284"/>
                                        </p:tgtEl>
                                      </p:cBhvr>
                                    </p:animEffect>
                                  </p:childTnLst>
                                </p:cTn>
                              </p:par>
                              <p:par>
                                <p:cTn id="38" presetID="10" presetClass="entr" presetSubtype="0" fill="hold" nodeType="withEffect">
                                  <p:stCondLst>
                                    <p:cond delay="0"/>
                                  </p:stCondLst>
                                  <p:childTnLst>
                                    <p:set>
                                      <p:cBhvr>
                                        <p:cTn id="39" dur="1" fill="hold">
                                          <p:stCondLst>
                                            <p:cond delay="0"/>
                                          </p:stCondLst>
                                        </p:cTn>
                                        <p:tgtEl>
                                          <p:spTgt spid="285"/>
                                        </p:tgtEl>
                                        <p:attrNameLst>
                                          <p:attrName>style.visibility</p:attrName>
                                        </p:attrNameLst>
                                      </p:cBhvr>
                                      <p:to>
                                        <p:strVal val="visible"/>
                                      </p:to>
                                    </p:set>
                                    <p:animEffect transition="in" filter="fade">
                                      <p:cBhvr>
                                        <p:cTn id="40" dur="500"/>
                                        <p:tgtEl>
                                          <p:spTgt spid="285"/>
                                        </p:tgtEl>
                                      </p:cBhvr>
                                    </p:animEffect>
                                  </p:childTnLst>
                                </p:cTn>
                              </p:par>
                              <p:par>
                                <p:cTn id="41" presetID="10" presetClass="entr" presetSubtype="0" fill="hold" nodeType="withEffect">
                                  <p:stCondLst>
                                    <p:cond delay="0"/>
                                  </p:stCondLst>
                                  <p:childTnLst>
                                    <p:set>
                                      <p:cBhvr>
                                        <p:cTn id="42" dur="1" fill="hold">
                                          <p:stCondLst>
                                            <p:cond delay="0"/>
                                          </p:stCondLst>
                                        </p:cTn>
                                        <p:tgtEl>
                                          <p:spTgt spid="286"/>
                                        </p:tgtEl>
                                        <p:attrNameLst>
                                          <p:attrName>style.visibility</p:attrName>
                                        </p:attrNameLst>
                                      </p:cBhvr>
                                      <p:to>
                                        <p:strVal val="visible"/>
                                      </p:to>
                                    </p:set>
                                    <p:animEffect transition="in" filter="fade">
                                      <p:cBhvr>
                                        <p:cTn id="43" dur="500"/>
                                        <p:tgtEl>
                                          <p:spTgt spid="286"/>
                                        </p:tgtEl>
                                      </p:cBhvr>
                                    </p:animEffect>
                                  </p:childTnLst>
                                </p:cTn>
                              </p:par>
                              <p:par>
                                <p:cTn id="44" presetID="10" presetClass="entr" presetSubtype="0" fill="hold" nodeType="withEffect">
                                  <p:stCondLst>
                                    <p:cond delay="0"/>
                                  </p:stCondLst>
                                  <p:childTnLst>
                                    <p:set>
                                      <p:cBhvr>
                                        <p:cTn id="45" dur="1" fill="hold">
                                          <p:stCondLst>
                                            <p:cond delay="0"/>
                                          </p:stCondLst>
                                        </p:cTn>
                                        <p:tgtEl>
                                          <p:spTgt spid="288"/>
                                        </p:tgtEl>
                                        <p:attrNameLst>
                                          <p:attrName>style.visibility</p:attrName>
                                        </p:attrNameLst>
                                      </p:cBhvr>
                                      <p:to>
                                        <p:strVal val="visible"/>
                                      </p:to>
                                    </p:set>
                                    <p:animEffect transition="in" filter="fade">
                                      <p:cBhvr>
                                        <p:cTn id="46"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7"/>
        <p:cNvGrpSpPr/>
        <p:nvPr/>
      </p:nvGrpSpPr>
      <p:grpSpPr>
        <a:xfrm>
          <a:off x="0" y="0"/>
          <a:ext cx="0" cy="0"/>
          <a:chOff x="0" y="0"/>
          <a:chExt cx="0" cy="0"/>
        </a:xfrm>
      </p:grpSpPr>
      <p:sp>
        <p:nvSpPr>
          <p:cNvPr id="298" name="Google Shape;298;p8"/>
          <p:cNvSpPr/>
          <p:nvPr/>
        </p:nvSpPr>
        <p:spPr>
          <a:xfrm>
            <a:off x="2201704" y="4386075"/>
            <a:ext cx="3340905" cy="1521498"/>
          </a:xfrm>
          <a:prstGeom prst="wedgeRoundRectCallout">
            <a:avLst>
              <a:gd name="adj1" fmla="val 68350"/>
              <a:gd name="adj2" fmla="val -9753"/>
              <a:gd name="adj3"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299" name="Google Shape;299;p8"/>
          <p:cNvCxnSpPr/>
          <p:nvPr/>
        </p:nvCxnSpPr>
        <p:spPr>
          <a:xfrm rot="10800000" flipH="1">
            <a:off x="550405" y="2854592"/>
            <a:ext cx="10581590" cy="42457"/>
          </a:xfrm>
          <a:prstGeom prst="straightConnector1">
            <a:avLst/>
          </a:prstGeom>
          <a:noFill/>
          <a:ln w="57150" cap="flat" cmpd="sng">
            <a:solidFill>
              <a:srgbClr val="0070C0"/>
            </a:solidFill>
            <a:prstDash val="solid"/>
            <a:miter lim="800000"/>
            <a:headEnd type="none" w="sm" len="sm"/>
            <a:tailEnd type="triangle" w="med" len="med"/>
          </a:ln>
        </p:spPr>
      </p:cxnSp>
      <p:cxnSp>
        <p:nvCxnSpPr>
          <p:cNvPr id="300" name="Google Shape;300;p8"/>
          <p:cNvCxnSpPr/>
          <p:nvPr/>
        </p:nvCxnSpPr>
        <p:spPr>
          <a:xfrm>
            <a:off x="1218282"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1" name="Google Shape;301;p8"/>
          <p:cNvCxnSpPr/>
          <p:nvPr/>
        </p:nvCxnSpPr>
        <p:spPr>
          <a:xfrm>
            <a:off x="1886159"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2" name="Google Shape;302;p8"/>
          <p:cNvCxnSpPr/>
          <p:nvPr/>
        </p:nvCxnSpPr>
        <p:spPr>
          <a:xfrm>
            <a:off x="2554036"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3" name="Google Shape;303;p8"/>
          <p:cNvCxnSpPr/>
          <p:nvPr/>
        </p:nvCxnSpPr>
        <p:spPr>
          <a:xfrm>
            <a:off x="3221913"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4" name="Google Shape;304;p8"/>
          <p:cNvCxnSpPr/>
          <p:nvPr/>
        </p:nvCxnSpPr>
        <p:spPr>
          <a:xfrm>
            <a:off x="3889790"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5" name="Google Shape;305;p8"/>
          <p:cNvCxnSpPr/>
          <p:nvPr/>
        </p:nvCxnSpPr>
        <p:spPr>
          <a:xfrm>
            <a:off x="4557667"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6" name="Google Shape;306;p8"/>
          <p:cNvCxnSpPr/>
          <p:nvPr/>
        </p:nvCxnSpPr>
        <p:spPr>
          <a:xfrm>
            <a:off x="5225544"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7" name="Google Shape;307;p8"/>
          <p:cNvCxnSpPr/>
          <p:nvPr/>
        </p:nvCxnSpPr>
        <p:spPr>
          <a:xfrm>
            <a:off x="5893421"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8" name="Google Shape;308;p8"/>
          <p:cNvCxnSpPr/>
          <p:nvPr/>
        </p:nvCxnSpPr>
        <p:spPr>
          <a:xfrm>
            <a:off x="7897052"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9" name="Google Shape;309;p8"/>
          <p:cNvCxnSpPr/>
          <p:nvPr/>
        </p:nvCxnSpPr>
        <p:spPr>
          <a:xfrm>
            <a:off x="8564929"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10" name="Google Shape;310;p8"/>
          <p:cNvCxnSpPr/>
          <p:nvPr/>
        </p:nvCxnSpPr>
        <p:spPr>
          <a:xfrm>
            <a:off x="9900683"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11" name="Google Shape;311;p8"/>
          <p:cNvCxnSpPr/>
          <p:nvPr/>
        </p:nvCxnSpPr>
        <p:spPr>
          <a:xfrm>
            <a:off x="10568554"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12" name="Google Shape;312;p8"/>
          <p:cNvCxnSpPr/>
          <p:nvPr/>
        </p:nvCxnSpPr>
        <p:spPr>
          <a:xfrm>
            <a:off x="9232806"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13" name="Google Shape;313;p8"/>
          <p:cNvCxnSpPr/>
          <p:nvPr/>
        </p:nvCxnSpPr>
        <p:spPr>
          <a:xfrm>
            <a:off x="6561298"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14" name="Google Shape;314;p8"/>
          <p:cNvCxnSpPr/>
          <p:nvPr/>
        </p:nvCxnSpPr>
        <p:spPr>
          <a:xfrm>
            <a:off x="7229175" y="2667933"/>
            <a:ext cx="0" cy="579774"/>
          </a:xfrm>
          <a:prstGeom prst="straightConnector1">
            <a:avLst/>
          </a:prstGeom>
          <a:noFill/>
          <a:ln w="38100" cap="flat" cmpd="sng">
            <a:solidFill>
              <a:srgbClr val="0070C0"/>
            </a:solidFill>
            <a:prstDash val="solid"/>
            <a:miter lim="800000"/>
            <a:headEnd type="none" w="sm" len="sm"/>
            <a:tailEnd type="none" w="sm" len="sm"/>
          </a:ln>
        </p:spPr>
      </p:cxnSp>
      <p:sp>
        <p:nvSpPr>
          <p:cNvPr id="315" name="Google Shape;315;p8"/>
          <p:cNvSpPr txBox="1"/>
          <p:nvPr/>
        </p:nvSpPr>
        <p:spPr>
          <a:xfrm>
            <a:off x="995747"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a:t>
            </a:r>
            <a:endParaRPr/>
          </a:p>
        </p:txBody>
      </p:sp>
      <p:sp>
        <p:nvSpPr>
          <p:cNvPr id="316" name="Google Shape;316;p8"/>
          <p:cNvSpPr txBox="1"/>
          <p:nvPr/>
        </p:nvSpPr>
        <p:spPr>
          <a:xfrm>
            <a:off x="1670041"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2</a:t>
            </a:r>
            <a:endParaRPr/>
          </a:p>
        </p:txBody>
      </p:sp>
      <p:sp>
        <p:nvSpPr>
          <p:cNvPr id="317" name="Google Shape;317;p8"/>
          <p:cNvSpPr txBox="1"/>
          <p:nvPr/>
        </p:nvSpPr>
        <p:spPr>
          <a:xfrm>
            <a:off x="2333047" y="317642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3</a:t>
            </a:r>
            <a:endParaRPr/>
          </a:p>
        </p:txBody>
      </p:sp>
      <p:sp>
        <p:nvSpPr>
          <p:cNvPr id="318" name="Google Shape;318;p8"/>
          <p:cNvSpPr txBox="1"/>
          <p:nvPr/>
        </p:nvSpPr>
        <p:spPr>
          <a:xfrm>
            <a:off x="2985009"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4</a:t>
            </a:r>
            <a:endParaRPr/>
          </a:p>
        </p:txBody>
      </p:sp>
      <p:sp>
        <p:nvSpPr>
          <p:cNvPr id="319" name="Google Shape;319;p8"/>
          <p:cNvSpPr txBox="1"/>
          <p:nvPr/>
        </p:nvSpPr>
        <p:spPr>
          <a:xfrm>
            <a:off x="3668272" y="317727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5</a:t>
            </a:r>
            <a:endParaRPr/>
          </a:p>
        </p:txBody>
      </p:sp>
      <p:sp>
        <p:nvSpPr>
          <p:cNvPr id="320" name="Google Shape;320;p8"/>
          <p:cNvSpPr txBox="1"/>
          <p:nvPr/>
        </p:nvSpPr>
        <p:spPr>
          <a:xfrm>
            <a:off x="4343125" y="317642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6</a:t>
            </a:r>
            <a:endParaRPr/>
          </a:p>
        </p:txBody>
      </p:sp>
      <p:sp>
        <p:nvSpPr>
          <p:cNvPr id="321" name="Google Shape;321;p8"/>
          <p:cNvSpPr txBox="1"/>
          <p:nvPr/>
        </p:nvSpPr>
        <p:spPr>
          <a:xfrm>
            <a:off x="5025543"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7</a:t>
            </a:r>
            <a:endParaRPr/>
          </a:p>
        </p:txBody>
      </p:sp>
      <p:sp>
        <p:nvSpPr>
          <p:cNvPr id="322" name="Google Shape;322;p8"/>
          <p:cNvSpPr txBox="1"/>
          <p:nvPr/>
        </p:nvSpPr>
        <p:spPr>
          <a:xfrm>
            <a:off x="5687057"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8</a:t>
            </a:r>
            <a:endParaRPr/>
          </a:p>
        </p:txBody>
      </p:sp>
      <p:sp>
        <p:nvSpPr>
          <p:cNvPr id="323" name="Google Shape;323;p8"/>
          <p:cNvSpPr txBox="1"/>
          <p:nvPr/>
        </p:nvSpPr>
        <p:spPr>
          <a:xfrm>
            <a:off x="6370679"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9</a:t>
            </a:r>
            <a:endParaRPr/>
          </a:p>
        </p:txBody>
      </p:sp>
      <p:sp>
        <p:nvSpPr>
          <p:cNvPr id="324" name="Google Shape;324;p8"/>
          <p:cNvSpPr txBox="1"/>
          <p:nvPr/>
        </p:nvSpPr>
        <p:spPr>
          <a:xfrm>
            <a:off x="6889693" y="3199450"/>
            <a:ext cx="7253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10</a:t>
            </a:r>
            <a:endParaRPr/>
          </a:p>
        </p:txBody>
      </p:sp>
      <p:sp>
        <p:nvSpPr>
          <p:cNvPr id="325" name="Google Shape;325;p8"/>
          <p:cNvSpPr txBox="1"/>
          <p:nvPr/>
        </p:nvSpPr>
        <p:spPr>
          <a:xfrm>
            <a:off x="7567437" y="3197635"/>
            <a:ext cx="6804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11</a:t>
            </a:r>
            <a:endParaRPr/>
          </a:p>
        </p:txBody>
      </p:sp>
      <p:sp>
        <p:nvSpPr>
          <p:cNvPr id="326" name="Google Shape;326;p8"/>
          <p:cNvSpPr txBox="1"/>
          <p:nvPr/>
        </p:nvSpPr>
        <p:spPr>
          <a:xfrm>
            <a:off x="8221128" y="3197635"/>
            <a:ext cx="70328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12</a:t>
            </a:r>
            <a:endParaRPr/>
          </a:p>
        </p:txBody>
      </p:sp>
      <p:sp>
        <p:nvSpPr>
          <p:cNvPr id="327" name="Google Shape;327;p8"/>
          <p:cNvSpPr txBox="1"/>
          <p:nvPr/>
        </p:nvSpPr>
        <p:spPr>
          <a:xfrm>
            <a:off x="8897005" y="3197636"/>
            <a:ext cx="6625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13</a:t>
            </a:r>
            <a:endParaRPr/>
          </a:p>
        </p:txBody>
      </p:sp>
      <p:sp>
        <p:nvSpPr>
          <p:cNvPr id="328" name="Google Shape;328;p8"/>
          <p:cNvSpPr txBox="1"/>
          <p:nvPr/>
        </p:nvSpPr>
        <p:spPr>
          <a:xfrm>
            <a:off x="9562905" y="3176420"/>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14</a:t>
            </a:r>
            <a:endParaRPr/>
          </a:p>
        </p:txBody>
      </p:sp>
      <p:sp>
        <p:nvSpPr>
          <p:cNvPr id="329" name="Google Shape;329;p8"/>
          <p:cNvSpPr txBox="1"/>
          <p:nvPr/>
        </p:nvSpPr>
        <p:spPr>
          <a:xfrm>
            <a:off x="10229118" y="3188324"/>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15</a:t>
            </a:r>
            <a:endParaRPr/>
          </a:p>
        </p:txBody>
      </p:sp>
      <p:cxnSp>
        <p:nvCxnSpPr>
          <p:cNvPr id="330" name="Google Shape;330;p8"/>
          <p:cNvCxnSpPr/>
          <p:nvPr/>
        </p:nvCxnSpPr>
        <p:spPr>
          <a:xfrm>
            <a:off x="550405" y="2667933"/>
            <a:ext cx="0" cy="579774"/>
          </a:xfrm>
          <a:prstGeom prst="straightConnector1">
            <a:avLst/>
          </a:prstGeom>
          <a:noFill/>
          <a:ln w="38100" cap="flat" cmpd="sng">
            <a:solidFill>
              <a:srgbClr val="0070C0"/>
            </a:solidFill>
            <a:prstDash val="solid"/>
            <a:miter lim="800000"/>
            <a:headEnd type="none" w="sm" len="sm"/>
            <a:tailEnd type="none" w="sm" len="sm"/>
          </a:ln>
        </p:spPr>
      </p:cxnSp>
      <p:sp>
        <p:nvSpPr>
          <p:cNvPr id="331" name="Google Shape;331;p8"/>
          <p:cNvSpPr txBox="1"/>
          <p:nvPr/>
        </p:nvSpPr>
        <p:spPr>
          <a:xfrm>
            <a:off x="332982"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0</a:t>
            </a:r>
            <a:endParaRPr/>
          </a:p>
        </p:txBody>
      </p:sp>
      <p:sp>
        <p:nvSpPr>
          <p:cNvPr id="332" name="Google Shape;332;p8"/>
          <p:cNvSpPr txBox="1"/>
          <p:nvPr/>
        </p:nvSpPr>
        <p:spPr>
          <a:xfrm>
            <a:off x="2333047" y="4731325"/>
            <a:ext cx="309483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Em hãy nhận xét vị trí của số 0 trên tia số</a:t>
            </a:r>
            <a:endParaRPr/>
          </a:p>
        </p:txBody>
      </p:sp>
      <p:sp>
        <p:nvSpPr>
          <p:cNvPr id="333" name="Google Shape;333;p8"/>
          <p:cNvSpPr txBox="1"/>
          <p:nvPr/>
        </p:nvSpPr>
        <p:spPr>
          <a:xfrm>
            <a:off x="4339169" y="728528"/>
            <a:ext cx="290531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TIA SỐ</a:t>
            </a:r>
            <a:endParaRPr sz="3200" b="1" i="0" u="none" strike="noStrike" cap="none">
              <a:solidFill>
                <a:srgbClr val="002060"/>
              </a:solidFill>
              <a:latin typeface="Roboto"/>
              <a:ea typeface="Roboto"/>
              <a:cs typeface="Roboto"/>
              <a:sym typeface="Roboto"/>
            </a:endParaRPr>
          </a:p>
        </p:txBody>
      </p:sp>
      <p:pic>
        <p:nvPicPr>
          <p:cNvPr id="334" name="Google Shape;334;p8"/>
          <p:cNvPicPr preferRelativeResize="0"/>
          <p:nvPr/>
        </p:nvPicPr>
        <p:blipFill rotWithShape="1">
          <a:blip r:embed="rId4">
            <a:alphaModFix/>
          </a:blip>
          <a:srcRect/>
          <a:stretch/>
        </p:blipFill>
        <p:spPr>
          <a:xfrm>
            <a:off x="5563889" y="4251189"/>
            <a:ext cx="1613580" cy="2291362"/>
          </a:xfrm>
          <a:prstGeom prst="rect">
            <a:avLst/>
          </a:prstGeom>
          <a:noFill/>
          <a:ln>
            <a:noFill/>
          </a:ln>
        </p:spPr>
      </p:pic>
      <p:sp>
        <p:nvSpPr>
          <p:cNvPr id="335" name="Google Shape;335;p8"/>
          <p:cNvSpPr txBox="1"/>
          <p:nvPr/>
        </p:nvSpPr>
        <p:spPr>
          <a:xfrm>
            <a:off x="1981182" y="1946690"/>
            <a:ext cx="471597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400"/>
              <a:buFont typeface="Roboto"/>
              <a:buNone/>
            </a:pPr>
            <a:r>
              <a:rPr lang="en-US" sz="2400" b="0" i="0" u="none" strike="noStrike" cap="none">
                <a:solidFill>
                  <a:srgbClr val="00B050"/>
                </a:solidFill>
                <a:latin typeface="Roboto"/>
                <a:ea typeface="Roboto"/>
                <a:cs typeface="Roboto"/>
                <a:sym typeface="Roboto"/>
              </a:rPr>
              <a:t>Số </a:t>
            </a:r>
            <a:r>
              <a:rPr lang="en-US" sz="3200" b="1" i="0" u="none" strike="noStrike" cap="none">
                <a:solidFill>
                  <a:srgbClr val="FF0000"/>
                </a:solidFill>
                <a:latin typeface="Roboto"/>
                <a:ea typeface="Roboto"/>
                <a:cs typeface="Roboto"/>
                <a:sym typeface="Roboto"/>
              </a:rPr>
              <a:t>0</a:t>
            </a:r>
            <a:r>
              <a:rPr lang="en-US" sz="2400" b="0" i="0" u="none" strike="noStrike" cap="none">
                <a:solidFill>
                  <a:srgbClr val="00B050"/>
                </a:solidFill>
                <a:latin typeface="Roboto"/>
                <a:ea typeface="Roboto"/>
                <a:cs typeface="Roboto"/>
                <a:sym typeface="Roboto"/>
              </a:rPr>
              <a:t> là vạch đầu tiên của tia số</a:t>
            </a:r>
            <a:endParaRPr sz="2400" b="0" i="0" u="none" strike="noStrike" cap="none">
              <a:solidFill>
                <a:srgbClr val="00B050"/>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500"/>
                                        <p:tgtEl>
                                          <p:spTgt spid="333"/>
                                        </p:tgtEl>
                                      </p:cBhvr>
                                    </p:animEffect>
                                  </p:childTnLst>
                                </p:cTn>
                              </p:par>
                              <p:par>
                                <p:cTn id="8" presetID="10" presetClass="entr" presetSubtype="0" fill="hold" nodeType="withEffect">
                                  <p:stCondLst>
                                    <p:cond delay="0"/>
                                  </p:stCondLst>
                                  <p:childTnLst>
                                    <p:set>
                                      <p:cBhvr>
                                        <p:cTn id="9" dur="1" fill="hold">
                                          <p:stCondLst>
                                            <p:cond delay="0"/>
                                          </p:stCondLst>
                                        </p:cTn>
                                        <p:tgtEl>
                                          <p:spTgt spid="298"/>
                                        </p:tgtEl>
                                        <p:attrNameLst>
                                          <p:attrName>style.visibility</p:attrName>
                                        </p:attrNameLst>
                                      </p:cBhvr>
                                      <p:to>
                                        <p:strVal val="visible"/>
                                      </p:to>
                                    </p:set>
                                    <p:animEffect transition="in" filter="fade">
                                      <p:cBhvr>
                                        <p:cTn id="10" dur="500"/>
                                        <p:tgtEl>
                                          <p:spTgt spid="298"/>
                                        </p:tgtEl>
                                      </p:cBhvr>
                                    </p:animEffect>
                                  </p:childTnLst>
                                </p:cTn>
                              </p:par>
                              <p:par>
                                <p:cTn id="11" presetID="10" presetClass="entr" presetSubtype="0" fill="hold" nodeType="withEffect">
                                  <p:stCondLst>
                                    <p:cond delay="0"/>
                                  </p:stCondLst>
                                  <p:childTnLst>
                                    <p:set>
                                      <p:cBhvr>
                                        <p:cTn id="12" dur="1" fill="hold">
                                          <p:stCondLst>
                                            <p:cond delay="0"/>
                                          </p:stCondLst>
                                        </p:cTn>
                                        <p:tgtEl>
                                          <p:spTgt spid="317"/>
                                        </p:tgtEl>
                                        <p:attrNameLst>
                                          <p:attrName>style.visibility</p:attrName>
                                        </p:attrNameLst>
                                      </p:cBhvr>
                                      <p:to>
                                        <p:strVal val="visible"/>
                                      </p:to>
                                    </p:set>
                                    <p:animEffect transition="in" filter="fade">
                                      <p:cBhvr>
                                        <p:cTn id="13" dur="500"/>
                                        <p:tgtEl>
                                          <p:spTgt spid="317"/>
                                        </p:tgtEl>
                                      </p:cBhvr>
                                    </p:animEffect>
                                  </p:childTnLst>
                                </p:cTn>
                              </p:par>
                              <p:par>
                                <p:cTn id="14" presetID="10" presetClass="entr" presetSubtype="0" fill="hold" nodeType="withEffect">
                                  <p:stCondLst>
                                    <p:cond delay="0"/>
                                  </p:stCondLst>
                                  <p:childTnLst>
                                    <p:set>
                                      <p:cBhvr>
                                        <p:cTn id="15" dur="1" fill="hold">
                                          <p:stCondLst>
                                            <p:cond delay="0"/>
                                          </p:stCondLst>
                                        </p:cTn>
                                        <p:tgtEl>
                                          <p:spTgt spid="318"/>
                                        </p:tgtEl>
                                        <p:attrNameLst>
                                          <p:attrName>style.visibility</p:attrName>
                                        </p:attrNameLst>
                                      </p:cBhvr>
                                      <p:to>
                                        <p:strVal val="visible"/>
                                      </p:to>
                                    </p:set>
                                    <p:animEffect transition="in" filter="fade">
                                      <p:cBhvr>
                                        <p:cTn id="16" dur="500"/>
                                        <p:tgtEl>
                                          <p:spTgt spid="318"/>
                                        </p:tgtEl>
                                      </p:cBhvr>
                                    </p:animEffect>
                                  </p:childTnLst>
                                </p:cTn>
                              </p:par>
                              <p:par>
                                <p:cTn id="17" presetID="10" presetClass="entr" presetSubtype="0" fill="hold" nodeType="withEffect">
                                  <p:stCondLst>
                                    <p:cond delay="0"/>
                                  </p:stCondLst>
                                  <p:childTnLst>
                                    <p:set>
                                      <p:cBhvr>
                                        <p:cTn id="18" dur="1" fill="hold">
                                          <p:stCondLst>
                                            <p:cond delay="0"/>
                                          </p:stCondLst>
                                        </p:cTn>
                                        <p:tgtEl>
                                          <p:spTgt spid="319"/>
                                        </p:tgtEl>
                                        <p:attrNameLst>
                                          <p:attrName>style.visibility</p:attrName>
                                        </p:attrNameLst>
                                      </p:cBhvr>
                                      <p:to>
                                        <p:strVal val="visible"/>
                                      </p:to>
                                    </p:set>
                                    <p:animEffect transition="in" filter="fade">
                                      <p:cBhvr>
                                        <p:cTn id="19" dur="500"/>
                                        <p:tgtEl>
                                          <p:spTgt spid="319"/>
                                        </p:tgtEl>
                                      </p:cBhvr>
                                    </p:animEffect>
                                  </p:childTnLst>
                                </p:cTn>
                              </p:par>
                              <p:par>
                                <p:cTn id="20" presetID="10" presetClass="entr" presetSubtype="0" fill="hold" nodeType="withEffect">
                                  <p:stCondLst>
                                    <p:cond delay="0"/>
                                  </p:stCondLst>
                                  <p:childTnLst>
                                    <p:set>
                                      <p:cBhvr>
                                        <p:cTn id="21" dur="1" fill="hold">
                                          <p:stCondLst>
                                            <p:cond delay="0"/>
                                          </p:stCondLst>
                                        </p:cTn>
                                        <p:tgtEl>
                                          <p:spTgt spid="320"/>
                                        </p:tgtEl>
                                        <p:attrNameLst>
                                          <p:attrName>style.visibility</p:attrName>
                                        </p:attrNameLst>
                                      </p:cBhvr>
                                      <p:to>
                                        <p:strVal val="visible"/>
                                      </p:to>
                                    </p:set>
                                    <p:animEffect transition="in" filter="fade">
                                      <p:cBhvr>
                                        <p:cTn id="22" dur="500"/>
                                        <p:tgtEl>
                                          <p:spTgt spid="320"/>
                                        </p:tgtEl>
                                      </p:cBhvr>
                                    </p:animEffect>
                                  </p:childTnLst>
                                </p:cTn>
                              </p:par>
                              <p:par>
                                <p:cTn id="23" presetID="10" presetClass="entr" presetSubtype="0" fill="hold" nodeType="withEffect">
                                  <p:stCondLst>
                                    <p:cond delay="0"/>
                                  </p:stCondLst>
                                  <p:childTnLst>
                                    <p:set>
                                      <p:cBhvr>
                                        <p:cTn id="24" dur="1" fill="hold">
                                          <p:stCondLst>
                                            <p:cond delay="0"/>
                                          </p:stCondLst>
                                        </p:cTn>
                                        <p:tgtEl>
                                          <p:spTgt spid="321"/>
                                        </p:tgtEl>
                                        <p:attrNameLst>
                                          <p:attrName>style.visibility</p:attrName>
                                        </p:attrNameLst>
                                      </p:cBhvr>
                                      <p:to>
                                        <p:strVal val="visible"/>
                                      </p:to>
                                    </p:set>
                                    <p:animEffect transition="in" filter="fade">
                                      <p:cBhvr>
                                        <p:cTn id="25" dur="500"/>
                                        <p:tgtEl>
                                          <p:spTgt spid="321"/>
                                        </p:tgtEl>
                                      </p:cBhvr>
                                    </p:animEffect>
                                  </p:childTnLst>
                                </p:cTn>
                              </p:par>
                              <p:par>
                                <p:cTn id="26" presetID="10" presetClass="entr" presetSubtype="0" fill="hold" nodeType="withEffect">
                                  <p:stCondLst>
                                    <p:cond delay="0"/>
                                  </p:stCondLst>
                                  <p:childTnLst>
                                    <p:set>
                                      <p:cBhvr>
                                        <p:cTn id="27" dur="1" fill="hold">
                                          <p:stCondLst>
                                            <p:cond delay="0"/>
                                          </p:stCondLst>
                                        </p:cTn>
                                        <p:tgtEl>
                                          <p:spTgt spid="323"/>
                                        </p:tgtEl>
                                        <p:attrNameLst>
                                          <p:attrName>style.visibility</p:attrName>
                                        </p:attrNameLst>
                                      </p:cBhvr>
                                      <p:to>
                                        <p:strVal val="visible"/>
                                      </p:to>
                                    </p:set>
                                    <p:animEffect transition="in" filter="fade">
                                      <p:cBhvr>
                                        <p:cTn id="28" dur="500"/>
                                        <p:tgtEl>
                                          <p:spTgt spid="323"/>
                                        </p:tgtEl>
                                      </p:cBhvr>
                                    </p:animEffect>
                                  </p:childTnLst>
                                </p:cTn>
                              </p:par>
                              <p:par>
                                <p:cTn id="29" presetID="10" presetClass="entr" presetSubtype="0" fill="hold" nodeType="withEffect">
                                  <p:stCondLst>
                                    <p:cond delay="0"/>
                                  </p:stCondLst>
                                  <p:childTnLst>
                                    <p:set>
                                      <p:cBhvr>
                                        <p:cTn id="30" dur="1" fill="hold">
                                          <p:stCondLst>
                                            <p:cond delay="0"/>
                                          </p:stCondLst>
                                        </p:cTn>
                                        <p:tgtEl>
                                          <p:spTgt spid="324"/>
                                        </p:tgtEl>
                                        <p:attrNameLst>
                                          <p:attrName>style.visibility</p:attrName>
                                        </p:attrNameLst>
                                      </p:cBhvr>
                                      <p:to>
                                        <p:strVal val="visible"/>
                                      </p:to>
                                    </p:set>
                                    <p:animEffect transition="in" filter="fade">
                                      <p:cBhvr>
                                        <p:cTn id="31" dur="500"/>
                                        <p:tgtEl>
                                          <p:spTgt spid="324"/>
                                        </p:tgtEl>
                                      </p:cBhvr>
                                    </p:animEffect>
                                  </p:childTnLst>
                                </p:cTn>
                              </p:par>
                              <p:par>
                                <p:cTn id="32" presetID="10" presetClass="entr" presetSubtype="0" fill="hold" nodeType="withEffect">
                                  <p:stCondLst>
                                    <p:cond delay="0"/>
                                  </p:stCondLst>
                                  <p:childTnLst>
                                    <p:set>
                                      <p:cBhvr>
                                        <p:cTn id="33" dur="1" fill="hold">
                                          <p:stCondLst>
                                            <p:cond delay="0"/>
                                          </p:stCondLst>
                                        </p:cTn>
                                        <p:tgtEl>
                                          <p:spTgt spid="325"/>
                                        </p:tgtEl>
                                        <p:attrNameLst>
                                          <p:attrName>style.visibility</p:attrName>
                                        </p:attrNameLst>
                                      </p:cBhvr>
                                      <p:to>
                                        <p:strVal val="visible"/>
                                      </p:to>
                                    </p:set>
                                    <p:animEffect transition="in" filter="fade">
                                      <p:cBhvr>
                                        <p:cTn id="34" dur="500"/>
                                        <p:tgtEl>
                                          <p:spTgt spid="325"/>
                                        </p:tgtEl>
                                      </p:cBhvr>
                                    </p:animEffect>
                                  </p:childTnLst>
                                </p:cTn>
                              </p:par>
                              <p:par>
                                <p:cTn id="35" presetID="10" presetClass="entr" presetSubtype="0" fill="hold" nodeType="withEffect">
                                  <p:stCondLst>
                                    <p:cond delay="0"/>
                                  </p:stCondLst>
                                  <p:childTnLst>
                                    <p:set>
                                      <p:cBhvr>
                                        <p:cTn id="36" dur="1" fill="hold">
                                          <p:stCondLst>
                                            <p:cond delay="0"/>
                                          </p:stCondLst>
                                        </p:cTn>
                                        <p:tgtEl>
                                          <p:spTgt spid="326"/>
                                        </p:tgtEl>
                                        <p:attrNameLst>
                                          <p:attrName>style.visibility</p:attrName>
                                        </p:attrNameLst>
                                      </p:cBhvr>
                                      <p:to>
                                        <p:strVal val="visible"/>
                                      </p:to>
                                    </p:set>
                                    <p:animEffect transition="in" filter="fade">
                                      <p:cBhvr>
                                        <p:cTn id="37" dur="500"/>
                                        <p:tgtEl>
                                          <p:spTgt spid="326"/>
                                        </p:tgtEl>
                                      </p:cBhvr>
                                    </p:animEffect>
                                  </p:childTnLst>
                                </p:cTn>
                              </p:par>
                              <p:par>
                                <p:cTn id="38" presetID="10" presetClass="entr" presetSubtype="0" fill="hold" nodeType="withEffect">
                                  <p:stCondLst>
                                    <p:cond delay="0"/>
                                  </p:stCondLst>
                                  <p:childTnLst>
                                    <p:set>
                                      <p:cBhvr>
                                        <p:cTn id="39" dur="1" fill="hold">
                                          <p:stCondLst>
                                            <p:cond delay="0"/>
                                          </p:stCondLst>
                                        </p:cTn>
                                        <p:tgtEl>
                                          <p:spTgt spid="327"/>
                                        </p:tgtEl>
                                        <p:attrNameLst>
                                          <p:attrName>style.visibility</p:attrName>
                                        </p:attrNameLst>
                                      </p:cBhvr>
                                      <p:to>
                                        <p:strVal val="visible"/>
                                      </p:to>
                                    </p:set>
                                    <p:animEffect transition="in" filter="fade">
                                      <p:cBhvr>
                                        <p:cTn id="40" dur="500"/>
                                        <p:tgtEl>
                                          <p:spTgt spid="327"/>
                                        </p:tgtEl>
                                      </p:cBhvr>
                                    </p:animEffect>
                                  </p:childTnLst>
                                </p:cTn>
                              </p:par>
                              <p:par>
                                <p:cTn id="41" presetID="10" presetClass="entr" presetSubtype="0" fill="hold" nodeType="withEffect">
                                  <p:stCondLst>
                                    <p:cond delay="0"/>
                                  </p:stCondLst>
                                  <p:childTnLst>
                                    <p:set>
                                      <p:cBhvr>
                                        <p:cTn id="42" dur="1" fill="hold">
                                          <p:stCondLst>
                                            <p:cond delay="0"/>
                                          </p:stCondLst>
                                        </p:cTn>
                                        <p:tgtEl>
                                          <p:spTgt spid="329"/>
                                        </p:tgtEl>
                                        <p:attrNameLst>
                                          <p:attrName>style.visibility</p:attrName>
                                        </p:attrNameLst>
                                      </p:cBhvr>
                                      <p:to>
                                        <p:strVal val="visible"/>
                                      </p:to>
                                    </p:set>
                                    <p:animEffect transition="in" filter="fade">
                                      <p:cBhvr>
                                        <p:cTn id="43" dur="500"/>
                                        <p:tgtEl>
                                          <p:spTgt spid="329"/>
                                        </p:tgtEl>
                                      </p:cBhvr>
                                    </p:animEffect>
                                  </p:childTnLst>
                                </p:cTn>
                              </p:par>
                              <p:par>
                                <p:cTn id="44" presetID="10" presetClass="entr" presetSubtype="0" fill="hold" nodeType="withEffect">
                                  <p:stCondLst>
                                    <p:cond delay="0"/>
                                  </p:stCondLst>
                                  <p:childTnLst>
                                    <p:set>
                                      <p:cBhvr>
                                        <p:cTn id="45" dur="1" fill="hold">
                                          <p:stCondLst>
                                            <p:cond delay="0"/>
                                          </p:stCondLst>
                                        </p:cTn>
                                        <p:tgtEl>
                                          <p:spTgt spid="331"/>
                                        </p:tgtEl>
                                        <p:attrNameLst>
                                          <p:attrName>style.visibility</p:attrName>
                                        </p:attrNameLst>
                                      </p:cBhvr>
                                      <p:to>
                                        <p:strVal val="visible"/>
                                      </p:to>
                                    </p:set>
                                    <p:animEffect transition="in" filter="fade">
                                      <p:cBhvr>
                                        <p:cTn id="46" dur="500"/>
                                        <p:tgtEl>
                                          <p:spTgt spid="33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35"/>
                                        </p:tgtEl>
                                        <p:attrNameLst>
                                          <p:attrName>style.visibility</p:attrName>
                                        </p:attrNameLst>
                                      </p:cBhvr>
                                      <p:to>
                                        <p:strVal val="visible"/>
                                      </p:to>
                                    </p:set>
                                    <p:animEffect transition="in" filter="fade">
                                      <p:cBhvr>
                                        <p:cTn id="51" dur="5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0"/>
        <p:cNvGrpSpPr/>
        <p:nvPr/>
      </p:nvGrpSpPr>
      <p:grpSpPr>
        <a:xfrm>
          <a:off x="0" y="0"/>
          <a:ext cx="0" cy="0"/>
          <a:chOff x="0" y="0"/>
          <a:chExt cx="0" cy="0"/>
        </a:xfrm>
      </p:grpSpPr>
      <p:sp>
        <p:nvSpPr>
          <p:cNvPr id="341" name="Google Shape;341;p9"/>
          <p:cNvSpPr/>
          <p:nvPr/>
        </p:nvSpPr>
        <p:spPr>
          <a:xfrm>
            <a:off x="6638533" y="4438240"/>
            <a:ext cx="4108236" cy="15214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2" name="Google Shape;342;p9"/>
          <p:cNvSpPr/>
          <p:nvPr/>
        </p:nvSpPr>
        <p:spPr>
          <a:xfrm>
            <a:off x="2614006" y="4438240"/>
            <a:ext cx="3340905" cy="1521498"/>
          </a:xfrm>
          <a:prstGeom prst="wedgeRoundRectCallout">
            <a:avLst>
              <a:gd name="adj1" fmla="val -66039"/>
              <a:gd name="adj2" fmla="val -21232"/>
              <a:gd name="adj3"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343" name="Google Shape;343;p9"/>
          <p:cNvCxnSpPr/>
          <p:nvPr/>
        </p:nvCxnSpPr>
        <p:spPr>
          <a:xfrm rot="10800000" flipH="1">
            <a:off x="550405" y="2854592"/>
            <a:ext cx="10581590" cy="42457"/>
          </a:xfrm>
          <a:prstGeom prst="straightConnector1">
            <a:avLst/>
          </a:prstGeom>
          <a:noFill/>
          <a:ln w="57150" cap="flat" cmpd="sng">
            <a:solidFill>
              <a:srgbClr val="0070C0"/>
            </a:solidFill>
            <a:prstDash val="solid"/>
            <a:miter lim="800000"/>
            <a:headEnd type="none" w="sm" len="sm"/>
            <a:tailEnd type="triangle" w="med" len="med"/>
          </a:ln>
        </p:spPr>
      </p:cxnSp>
      <p:cxnSp>
        <p:nvCxnSpPr>
          <p:cNvPr id="344" name="Google Shape;344;p9"/>
          <p:cNvCxnSpPr/>
          <p:nvPr/>
        </p:nvCxnSpPr>
        <p:spPr>
          <a:xfrm>
            <a:off x="1218282"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45" name="Google Shape;345;p9"/>
          <p:cNvCxnSpPr/>
          <p:nvPr/>
        </p:nvCxnSpPr>
        <p:spPr>
          <a:xfrm>
            <a:off x="1886159"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46" name="Google Shape;346;p9"/>
          <p:cNvCxnSpPr/>
          <p:nvPr/>
        </p:nvCxnSpPr>
        <p:spPr>
          <a:xfrm>
            <a:off x="2554036"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47" name="Google Shape;347;p9"/>
          <p:cNvCxnSpPr/>
          <p:nvPr/>
        </p:nvCxnSpPr>
        <p:spPr>
          <a:xfrm>
            <a:off x="3221913"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48" name="Google Shape;348;p9"/>
          <p:cNvCxnSpPr/>
          <p:nvPr/>
        </p:nvCxnSpPr>
        <p:spPr>
          <a:xfrm>
            <a:off x="3889790"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49" name="Google Shape;349;p9"/>
          <p:cNvCxnSpPr/>
          <p:nvPr/>
        </p:nvCxnSpPr>
        <p:spPr>
          <a:xfrm>
            <a:off x="4557667"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0" name="Google Shape;350;p9"/>
          <p:cNvCxnSpPr/>
          <p:nvPr/>
        </p:nvCxnSpPr>
        <p:spPr>
          <a:xfrm>
            <a:off x="5225544"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1" name="Google Shape;351;p9"/>
          <p:cNvCxnSpPr/>
          <p:nvPr/>
        </p:nvCxnSpPr>
        <p:spPr>
          <a:xfrm>
            <a:off x="5893421"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2" name="Google Shape;352;p9"/>
          <p:cNvCxnSpPr/>
          <p:nvPr/>
        </p:nvCxnSpPr>
        <p:spPr>
          <a:xfrm>
            <a:off x="7897052"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3" name="Google Shape;353;p9"/>
          <p:cNvCxnSpPr/>
          <p:nvPr/>
        </p:nvCxnSpPr>
        <p:spPr>
          <a:xfrm>
            <a:off x="8564929"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4" name="Google Shape;354;p9"/>
          <p:cNvCxnSpPr/>
          <p:nvPr/>
        </p:nvCxnSpPr>
        <p:spPr>
          <a:xfrm>
            <a:off x="9900683"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5" name="Google Shape;355;p9"/>
          <p:cNvCxnSpPr/>
          <p:nvPr/>
        </p:nvCxnSpPr>
        <p:spPr>
          <a:xfrm>
            <a:off x="10568554"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6" name="Google Shape;356;p9"/>
          <p:cNvCxnSpPr/>
          <p:nvPr/>
        </p:nvCxnSpPr>
        <p:spPr>
          <a:xfrm>
            <a:off x="9232806"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7" name="Google Shape;357;p9"/>
          <p:cNvCxnSpPr/>
          <p:nvPr/>
        </p:nvCxnSpPr>
        <p:spPr>
          <a:xfrm>
            <a:off x="6561298"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8" name="Google Shape;358;p9"/>
          <p:cNvCxnSpPr/>
          <p:nvPr/>
        </p:nvCxnSpPr>
        <p:spPr>
          <a:xfrm>
            <a:off x="7229175" y="2667933"/>
            <a:ext cx="0" cy="579774"/>
          </a:xfrm>
          <a:prstGeom prst="straightConnector1">
            <a:avLst/>
          </a:prstGeom>
          <a:noFill/>
          <a:ln w="38100" cap="flat" cmpd="sng">
            <a:solidFill>
              <a:srgbClr val="0070C0"/>
            </a:solidFill>
            <a:prstDash val="solid"/>
            <a:miter lim="800000"/>
            <a:headEnd type="none" w="sm" len="sm"/>
            <a:tailEnd type="none" w="sm" len="sm"/>
          </a:ln>
        </p:spPr>
      </p:cxnSp>
      <p:sp>
        <p:nvSpPr>
          <p:cNvPr id="359" name="Google Shape;359;p9"/>
          <p:cNvSpPr txBox="1"/>
          <p:nvPr/>
        </p:nvSpPr>
        <p:spPr>
          <a:xfrm>
            <a:off x="995747"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a:t>
            </a:r>
            <a:endParaRPr/>
          </a:p>
        </p:txBody>
      </p:sp>
      <p:sp>
        <p:nvSpPr>
          <p:cNvPr id="360" name="Google Shape;360;p9"/>
          <p:cNvSpPr txBox="1"/>
          <p:nvPr/>
        </p:nvSpPr>
        <p:spPr>
          <a:xfrm>
            <a:off x="1670041"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2</a:t>
            </a:r>
            <a:endParaRPr/>
          </a:p>
        </p:txBody>
      </p:sp>
      <p:sp>
        <p:nvSpPr>
          <p:cNvPr id="361" name="Google Shape;361;p9"/>
          <p:cNvSpPr txBox="1"/>
          <p:nvPr/>
        </p:nvSpPr>
        <p:spPr>
          <a:xfrm>
            <a:off x="2333047" y="317642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3</a:t>
            </a:r>
            <a:endParaRPr/>
          </a:p>
        </p:txBody>
      </p:sp>
      <p:sp>
        <p:nvSpPr>
          <p:cNvPr id="362" name="Google Shape;362;p9"/>
          <p:cNvSpPr txBox="1"/>
          <p:nvPr/>
        </p:nvSpPr>
        <p:spPr>
          <a:xfrm>
            <a:off x="2985009"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4</a:t>
            </a:r>
            <a:endParaRPr/>
          </a:p>
        </p:txBody>
      </p:sp>
      <p:sp>
        <p:nvSpPr>
          <p:cNvPr id="363" name="Google Shape;363;p9"/>
          <p:cNvSpPr txBox="1"/>
          <p:nvPr/>
        </p:nvSpPr>
        <p:spPr>
          <a:xfrm>
            <a:off x="3668272" y="317727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5</a:t>
            </a:r>
            <a:endParaRPr/>
          </a:p>
        </p:txBody>
      </p:sp>
      <p:sp>
        <p:nvSpPr>
          <p:cNvPr id="364" name="Google Shape;364;p9"/>
          <p:cNvSpPr txBox="1"/>
          <p:nvPr/>
        </p:nvSpPr>
        <p:spPr>
          <a:xfrm>
            <a:off x="4343125" y="317642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6</a:t>
            </a:r>
            <a:endParaRPr/>
          </a:p>
        </p:txBody>
      </p:sp>
      <p:sp>
        <p:nvSpPr>
          <p:cNvPr id="365" name="Google Shape;365;p9"/>
          <p:cNvSpPr txBox="1"/>
          <p:nvPr/>
        </p:nvSpPr>
        <p:spPr>
          <a:xfrm>
            <a:off x="5025543"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7</a:t>
            </a:r>
            <a:endParaRPr/>
          </a:p>
        </p:txBody>
      </p:sp>
      <p:sp>
        <p:nvSpPr>
          <p:cNvPr id="366" name="Google Shape;366;p9"/>
          <p:cNvSpPr txBox="1"/>
          <p:nvPr/>
        </p:nvSpPr>
        <p:spPr>
          <a:xfrm>
            <a:off x="5687057"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8</a:t>
            </a:r>
            <a:endParaRPr/>
          </a:p>
        </p:txBody>
      </p:sp>
      <p:sp>
        <p:nvSpPr>
          <p:cNvPr id="367" name="Google Shape;367;p9"/>
          <p:cNvSpPr txBox="1"/>
          <p:nvPr/>
        </p:nvSpPr>
        <p:spPr>
          <a:xfrm>
            <a:off x="6370679"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9</a:t>
            </a:r>
            <a:endParaRPr/>
          </a:p>
        </p:txBody>
      </p:sp>
      <p:sp>
        <p:nvSpPr>
          <p:cNvPr id="368" name="Google Shape;368;p9"/>
          <p:cNvSpPr txBox="1"/>
          <p:nvPr/>
        </p:nvSpPr>
        <p:spPr>
          <a:xfrm>
            <a:off x="6889693" y="3199450"/>
            <a:ext cx="7253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10</a:t>
            </a:r>
            <a:endParaRPr/>
          </a:p>
        </p:txBody>
      </p:sp>
      <p:sp>
        <p:nvSpPr>
          <p:cNvPr id="369" name="Google Shape;369;p9"/>
          <p:cNvSpPr txBox="1"/>
          <p:nvPr/>
        </p:nvSpPr>
        <p:spPr>
          <a:xfrm>
            <a:off x="7567437" y="3197635"/>
            <a:ext cx="6804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11</a:t>
            </a:r>
            <a:endParaRPr/>
          </a:p>
        </p:txBody>
      </p:sp>
      <p:sp>
        <p:nvSpPr>
          <p:cNvPr id="370" name="Google Shape;370;p9"/>
          <p:cNvSpPr txBox="1"/>
          <p:nvPr/>
        </p:nvSpPr>
        <p:spPr>
          <a:xfrm>
            <a:off x="8221128" y="3197635"/>
            <a:ext cx="70328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12</a:t>
            </a:r>
            <a:endParaRPr/>
          </a:p>
        </p:txBody>
      </p:sp>
      <p:sp>
        <p:nvSpPr>
          <p:cNvPr id="371" name="Google Shape;371;p9"/>
          <p:cNvSpPr txBox="1"/>
          <p:nvPr/>
        </p:nvSpPr>
        <p:spPr>
          <a:xfrm>
            <a:off x="8897005" y="3197636"/>
            <a:ext cx="6625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13</a:t>
            </a:r>
            <a:endParaRPr/>
          </a:p>
        </p:txBody>
      </p:sp>
      <p:sp>
        <p:nvSpPr>
          <p:cNvPr id="372" name="Google Shape;372;p9"/>
          <p:cNvSpPr txBox="1"/>
          <p:nvPr/>
        </p:nvSpPr>
        <p:spPr>
          <a:xfrm>
            <a:off x="9562905" y="3176420"/>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14</a:t>
            </a:r>
            <a:endParaRPr/>
          </a:p>
        </p:txBody>
      </p:sp>
      <p:sp>
        <p:nvSpPr>
          <p:cNvPr id="373" name="Google Shape;373;p9"/>
          <p:cNvSpPr txBox="1"/>
          <p:nvPr/>
        </p:nvSpPr>
        <p:spPr>
          <a:xfrm>
            <a:off x="10229118" y="3188324"/>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15</a:t>
            </a:r>
            <a:endParaRPr/>
          </a:p>
        </p:txBody>
      </p:sp>
      <p:cxnSp>
        <p:nvCxnSpPr>
          <p:cNvPr id="374" name="Google Shape;374;p9"/>
          <p:cNvCxnSpPr/>
          <p:nvPr/>
        </p:nvCxnSpPr>
        <p:spPr>
          <a:xfrm>
            <a:off x="550405" y="2667933"/>
            <a:ext cx="0" cy="579774"/>
          </a:xfrm>
          <a:prstGeom prst="straightConnector1">
            <a:avLst/>
          </a:prstGeom>
          <a:noFill/>
          <a:ln w="38100" cap="flat" cmpd="sng">
            <a:solidFill>
              <a:srgbClr val="0070C0"/>
            </a:solidFill>
            <a:prstDash val="solid"/>
            <a:miter lim="800000"/>
            <a:headEnd type="none" w="sm" len="sm"/>
            <a:tailEnd type="none" w="sm" len="sm"/>
          </a:ln>
        </p:spPr>
      </p:cxnSp>
      <p:sp>
        <p:nvSpPr>
          <p:cNvPr id="375" name="Google Shape;375;p9"/>
          <p:cNvSpPr txBox="1"/>
          <p:nvPr/>
        </p:nvSpPr>
        <p:spPr>
          <a:xfrm>
            <a:off x="332982"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0</a:t>
            </a:r>
            <a:endParaRPr/>
          </a:p>
        </p:txBody>
      </p:sp>
      <p:sp>
        <p:nvSpPr>
          <p:cNvPr id="376" name="Google Shape;376;p9"/>
          <p:cNvSpPr txBox="1"/>
          <p:nvPr/>
        </p:nvSpPr>
        <p:spPr>
          <a:xfrm>
            <a:off x="2731920" y="4598824"/>
            <a:ext cx="3094833"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Các số dưới mỗi vạch của tia số </a:t>
            </a:r>
            <a:endParaRPr/>
          </a:p>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như thế nào?</a:t>
            </a:r>
            <a:endParaRPr/>
          </a:p>
        </p:txBody>
      </p:sp>
      <p:sp>
        <p:nvSpPr>
          <p:cNvPr id="377" name="Google Shape;377;p9"/>
          <p:cNvSpPr txBox="1"/>
          <p:nvPr/>
        </p:nvSpPr>
        <p:spPr>
          <a:xfrm>
            <a:off x="4339169" y="728528"/>
            <a:ext cx="290531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TIA SỐ</a:t>
            </a:r>
            <a:endParaRPr sz="3200" b="1" i="0" u="none" strike="noStrike" cap="none">
              <a:solidFill>
                <a:srgbClr val="002060"/>
              </a:solidFill>
              <a:latin typeface="Roboto"/>
              <a:ea typeface="Roboto"/>
              <a:cs typeface="Roboto"/>
              <a:sym typeface="Roboto"/>
            </a:endParaRPr>
          </a:p>
        </p:txBody>
      </p:sp>
      <p:pic>
        <p:nvPicPr>
          <p:cNvPr id="378" name="Google Shape;378;p9"/>
          <p:cNvPicPr preferRelativeResize="0"/>
          <p:nvPr/>
        </p:nvPicPr>
        <p:blipFill rotWithShape="1">
          <a:blip r:embed="rId4">
            <a:alphaModFix/>
          </a:blip>
          <a:srcRect/>
          <a:stretch/>
        </p:blipFill>
        <p:spPr>
          <a:xfrm flipH="1">
            <a:off x="995747" y="4278545"/>
            <a:ext cx="1613580" cy="2291362"/>
          </a:xfrm>
          <a:prstGeom prst="rect">
            <a:avLst/>
          </a:prstGeom>
          <a:noFill/>
          <a:ln>
            <a:noFill/>
          </a:ln>
        </p:spPr>
      </p:pic>
      <p:sp>
        <p:nvSpPr>
          <p:cNvPr id="379" name="Google Shape;379;p9"/>
          <p:cNvSpPr txBox="1"/>
          <p:nvPr/>
        </p:nvSpPr>
        <p:spPr>
          <a:xfrm>
            <a:off x="6670659" y="4598824"/>
            <a:ext cx="3981789"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400"/>
              <a:buFont typeface="Roboto"/>
              <a:buNone/>
            </a:pPr>
            <a:r>
              <a:rPr lang="en-US" sz="2400" b="0" i="0" u="none" strike="noStrike" cap="none">
                <a:solidFill>
                  <a:srgbClr val="00B050"/>
                </a:solidFill>
                <a:latin typeface="Roboto"/>
                <a:ea typeface="Roboto"/>
                <a:cs typeface="Roboto"/>
                <a:sym typeface="Roboto"/>
              </a:rPr>
              <a:t>Từ trái qua phải, mỗi vạch viết một số theo thứ tự tăng dần và bắt đầu từ con số 0</a:t>
            </a:r>
            <a:endParaRPr sz="2400" b="0" i="0" u="none" strike="noStrike" cap="none">
              <a:solidFill>
                <a:srgbClr val="00B050"/>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7"/>
                                        </p:tgtEl>
                                        <p:attrNameLst>
                                          <p:attrName>style.visibility</p:attrName>
                                        </p:attrNameLst>
                                      </p:cBhvr>
                                      <p:to>
                                        <p:strVal val="visible"/>
                                      </p:to>
                                    </p:set>
                                    <p:animEffect transition="in" filter="fade">
                                      <p:cBhvr>
                                        <p:cTn id="7" dur="500"/>
                                        <p:tgtEl>
                                          <p:spTgt spid="377"/>
                                        </p:tgtEl>
                                      </p:cBhvr>
                                    </p:animEffect>
                                  </p:childTnLst>
                                </p:cTn>
                              </p:par>
                              <p:par>
                                <p:cTn id="8" presetID="10" presetClass="entr" presetSubtype="0" fill="hold" nodeType="withEffect">
                                  <p:stCondLst>
                                    <p:cond delay="0"/>
                                  </p:stCondLst>
                                  <p:childTnLst>
                                    <p:set>
                                      <p:cBhvr>
                                        <p:cTn id="9" dur="1" fill="hold">
                                          <p:stCondLst>
                                            <p:cond delay="0"/>
                                          </p:stCondLst>
                                        </p:cTn>
                                        <p:tgtEl>
                                          <p:spTgt spid="342"/>
                                        </p:tgtEl>
                                        <p:attrNameLst>
                                          <p:attrName>style.visibility</p:attrName>
                                        </p:attrNameLst>
                                      </p:cBhvr>
                                      <p:to>
                                        <p:strVal val="visible"/>
                                      </p:to>
                                    </p:set>
                                    <p:animEffect transition="in" filter="fade">
                                      <p:cBhvr>
                                        <p:cTn id="10" dur="500"/>
                                        <p:tgtEl>
                                          <p:spTgt spid="34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75"/>
                                        </p:tgtEl>
                                        <p:attrNameLst>
                                          <p:attrName>style.visibility</p:attrName>
                                        </p:attrNameLst>
                                      </p:cBhvr>
                                      <p:to>
                                        <p:strVal val="visible"/>
                                      </p:to>
                                    </p:set>
                                    <p:animEffect transition="in" filter="fade">
                                      <p:cBhvr>
                                        <p:cTn id="14" dur="500"/>
                                        <p:tgtEl>
                                          <p:spTgt spid="37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59"/>
                                        </p:tgtEl>
                                        <p:attrNameLst>
                                          <p:attrName>style.visibility</p:attrName>
                                        </p:attrNameLst>
                                      </p:cBhvr>
                                      <p:to>
                                        <p:strVal val="visible"/>
                                      </p:to>
                                    </p:set>
                                    <p:animEffect transition="in" filter="fade">
                                      <p:cBhvr>
                                        <p:cTn id="18" dur="500"/>
                                        <p:tgtEl>
                                          <p:spTgt spid="35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60"/>
                                        </p:tgtEl>
                                        <p:attrNameLst>
                                          <p:attrName>style.visibility</p:attrName>
                                        </p:attrNameLst>
                                      </p:cBhvr>
                                      <p:to>
                                        <p:strVal val="visible"/>
                                      </p:to>
                                    </p:set>
                                    <p:animEffect transition="in" filter="fade">
                                      <p:cBhvr>
                                        <p:cTn id="22" dur="500"/>
                                        <p:tgtEl>
                                          <p:spTgt spid="36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61"/>
                                        </p:tgtEl>
                                        <p:attrNameLst>
                                          <p:attrName>style.visibility</p:attrName>
                                        </p:attrNameLst>
                                      </p:cBhvr>
                                      <p:to>
                                        <p:strVal val="visible"/>
                                      </p:to>
                                    </p:set>
                                    <p:animEffect transition="in" filter="fade">
                                      <p:cBhvr>
                                        <p:cTn id="26" dur="500"/>
                                        <p:tgtEl>
                                          <p:spTgt spid="361"/>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62"/>
                                        </p:tgtEl>
                                        <p:attrNameLst>
                                          <p:attrName>style.visibility</p:attrName>
                                        </p:attrNameLst>
                                      </p:cBhvr>
                                      <p:to>
                                        <p:strVal val="visible"/>
                                      </p:to>
                                    </p:set>
                                    <p:animEffect transition="in" filter="fade">
                                      <p:cBhvr>
                                        <p:cTn id="30" dur="500"/>
                                        <p:tgtEl>
                                          <p:spTgt spid="362"/>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363"/>
                                        </p:tgtEl>
                                        <p:attrNameLst>
                                          <p:attrName>style.visibility</p:attrName>
                                        </p:attrNameLst>
                                      </p:cBhvr>
                                      <p:to>
                                        <p:strVal val="visible"/>
                                      </p:to>
                                    </p:set>
                                    <p:animEffect transition="in" filter="fade">
                                      <p:cBhvr>
                                        <p:cTn id="34" dur="500"/>
                                        <p:tgtEl>
                                          <p:spTgt spid="363"/>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364"/>
                                        </p:tgtEl>
                                        <p:attrNameLst>
                                          <p:attrName>style.visibility</p:attrName>
                                        </p:attrNameLst>
                                      </p:cBhvr>
                                      <p:to>
                                        <p:strVal val="visible"/>
                                      </p:to>
                                    </p:set>
                                    <p:animEffect transition="in" filter="fade">
                                      <p:cBhvr>
                                        <p:cTn id="38" dur="500"/>
                                        <p:tgtEl>
                                          <p:spTgt spid="364"/>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365"/>
                                        </p:tgtEl>
                                        <p:attrNameLst>
                                          <p:attrName>style.visibility</p:attrName>
                                        </p:attrNameLst>
                                      </p:cBhvr>
                                      <p:to>
                                        <p:strVal val="visible"/>
                                      </p:to>
                                    </p:set>
                                    <p:animEffect transition="in" filter="fade">
                                      <p:cBhvr>
                                        <p:cTn id="42" dur="500"/>
                                        <p:tgtEl>
                                          <p:spTgt spid="365"/>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366"/>
                                        </p:tgtEl>
                                        <p:attrNameLst>
                                          <p:attrName>style.visibility</p:attrName>
                                        </p:attrNameLst>
                                      </p:cBhvr>
                                      <p:to>
                                        <p:strVal val="visible"/>
                                      </p:to>
                                    </p:set>
                                    <p:animEffect transition="in" filter="fade">
                                      <p:cBhvr>
                                        <p:cTn id="46" dur="500"/>
                                        <p:tgtEl>
                                          <p:spTgt spid="366"/>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367"/>
                                        </p:tgtEl>
                                        <p:attrNameLst>
                                          <p:attrName>style.visibility</p:attrName>
                                        </p:attrNameLst>
                                      </p:cBhvr>
                                      <p:to>
                                        <p:strVal val="visible"/>
                                      </p:to>
                                    </p:set>
                                    <p:animEffect transition="in" filter="fade">
                                      <p:cBhvr>
                                        <p:cTn id="50" dur="500"/>
                                        <p:tgtEl>
                                          <p:spTgt spid="367"/>
                                        </p:tgtEl>
                                      </p:cBhvr>
                                    </p:animEffect>
                                  </p:childTnLst>
                                </p:cTn>
                              </p:par>
                            </p:childTnLst>
                          </p:cTn>
                        </p:par>
                        <p:par>
                          <p:cTn id="51" fill="hold">
                            <p:stCondLst>
                              <p:cond delay="5500"/>
                            </p:stCondLst>
                            <p:childTnLst>
                              <p:par>
                                <p:cTn id="52" presetID="10" presetClass="entr" presetSubtype="0" fill="hold" nodeType="afterEffect">
                                  <p:stCondLst>
                                    <p:cond delay="0"/>
                                  </p:stCondLst>
                                  <p:childTnLst>
                                    <p:set>
                                      <p:cBhvr>
                                        <p:cTn id="53" dur="1" fill="hold">
                                          <p:stCondLst>
                                            <p:cond delay="0"/>
                                          </p:stCondLst>
                                        </p:cTn>
                                        <p:tgtEl>
                                          <p:spTgt spid="368"/>
                                        </p:tgtEl>
                                        <p:attrNameLst>
                                          <p:attrName>style.visibility</p:attrName>
                                        </p:attrNameLst>
                                      </p:cBhvr>
                                      <p:to>
                                        <p:strVal val="visible"/>
                                      </p:to>
                                    </p:set>
                                    <p:animEffect transition="in" filter="fade">
                                      <p:cBhvr>
                                        <p:cTn id="54" dur="500"/>
                                        <p:tgtEl>
                                          <p:spTgt spid="368"/>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369"/>
                                        </p:tgtEl>
                                        <p:attrNameLst>
                                          <p:attrName>style.visibility</p:attrName>
                                        </p:attrNameLst>
                                      </p:cBhvr>
                                      <p:to>
                                        <p:strVal val="visible"/>
                                      </p:to>
                                    </p:set>
                                    <p:animEffect transition="in" filter="fade">
                                      <p:cBhvr>
                                        <p:cTn id="58" dur="500"/>
                                        <p:tgtEl>
                                          <p:spTgt spid="369"/>
                                        </p:tgtEl>
                                      </p:cBhvr>
                                    </p:animEffect>
                                  </p:childTnLst>
                                </p:cTn>
                              </p:par>
                            </p:childTnLst>
                          </p:cTn>
                        </p:par>
                        <p:par>
                          <p:cTn id="59" fill="hold">
                            <p:stCondLst>
                              <p:cond delay="6500"/>
                            </p:stCondLst>
                            <p:childTnLst>
                              <p:par>
                                <p:cTn id="60" presetID="10" presetClass="entr" presetSubtype="0" fill="hold" nodeType="afterEffect">
                                  <p:stCondLst>
                                    <p:cond delay="0"/>
                                  </p:stCondLst>
                                  <p:childTnLst>
                                    <p:set>
                                      <p:cBhvr>
                                        <p:cTn id="61" dur="1" fill="hold">
                                          <p:stCondLst>
                                            <p:cond delay="0"/>
                                          </p:stCondLst>
                                        </p:cTn>
                                        <p:tgtEl>
                                          <p:spTgt spid="370"/>
                                        </p:tgtEl>
                                        <p:attrNameLst>
                                          <p:attrName>style.visibility</p:attrName>
                                        </p:attrNameLst>
                                      </p:cBhvr>
                                      <p:to>
                                        <p:strVal val="visible"/>
                                      </p:to>
                                    </p:set>
                                    <p:animEffect transition="in" filter="fade">
                                      <p:cBhvr>
                                        <p:cTn id="62" dur="500"/>
                                        <p:tgtEl>
                                          <p:spTgt spid="370"/>
                                        </p:tgtEl>
                                      </p:cBhvr>
                                    </p:animEffect>
                                  </p:childTnLst>
                                </p:cTn>
                              </p:par>
                            </p:childTnLst>
                          </p:cTn>
                        </p:par>
                        <p:par>
                          <p:cTn id="63" fill="hold">
                            <p:stCondLst>
                              <p:cond delay="7000"/>
                            </p:stCondLst>
                            <p:childTnLst>
                              <p:par>
                                <p:cTn id="64" presetID="10" presetClass="entr" presetSubtype="0" fill="hold" nodeType="afterEffect">
                                  <p:stCondLst>
                                    <p:cond delay="0"/>
                                  </p:stCondLst>
                                  <p:childTnLst>
                                    <p:set>
                                      <p:cBhvr>
                                        <p:cTn id="65" dur="1" fill="hold">
                                          <p:stCondLst>
                                            <p:cond delay="0"/>
                                          </p:stCondLst>
                                        </p:cTn>
                                        <p:tgtEl>
                                          <p:spTgt spid="371"/>
                                        </p:tgtEl>
                                        <p:attrNameLst>
                                          <p:attrName>style.visibility</p:attrName>
                                        </p:attrNameLst>
                                      </p:cBhvr>
                                      <p:to>
                                        <p:strVal val="visible"/>
                                      </p:to>
                                    </p:set>
                                    <p:animEffect transition="in" filter="fade">
                                      <p:cBhvr>
                                        <p:cTn id="66" dur="500"/>
                                        <p:tgtEl>
                                          <p:spTgt spid="371"/>
                                        </p:tgtEl>
                                      </p:cBhvr>
                                    </p:animEffect>
                                  </p:childTnLst>
                                </p:cTn>
                              </p:par>
                            </p:childTnLst>
                          </p:cTn>
                        </p:par>
                        <p:par>
                          <p:cTn id="67" fill="hold">
                            <p:stCondLst>
                              <p:cond delay="7500"/>
                            </p:stCondLst>
                            <p:childTnLst>
                              <p:par>
                                <p:cTn id="68" presetID="10" presetClass="entr" presetSubtype="0" fill="hold" nodeType="afterEffect">
                                  <p:stCondLst>
                                    <p:cond delay="0"/>
                                  </p:stCondLst>
                                  <p:childTnLst>
                                    <p:set>
                                      <p:cBhvr>
                                        <p:cTn id="69" dur="1" fill="hold">
                                          <p:stCondLst>
                                            <p:cond delay="0"/>
                                          </p:stCondLst>
                                        </p:cTn>
                                        <p:tgtEl>
                                          <p:spTgt spid="372"/>
                                        </p:tgtEl>
                                        <p:attrNameLst>
                                          <p:attrName>style.visibility</p:attrName>
                                        </p:attrNameLst>
                                      </p:cBhvr>
                                      <p:to>
                                        <p:strVal val="visible"/>
                                      </p:to>
                                    </p:set>
                                    <p:animEffect transition="in" filter="fade">
                                      <p:cBhvr>
                                        <p:cTn id="70" dur="500"/>
                                        <p:tgtEl>
                                          <p:spTgt spid="372"/>
                                        </p:tgtEl>
                                      </p:cBhvr>
                                    </p:animEffect>
                                  </p:childTnLst>
                                </p:cTn>
                              </p:par>
                            </p:childTnLst>
                          </p:cTn>
                        </p:par>
                        <p:par>
                          <p:cTn id="71" fill="hold">
                            <p:stCondLst>
                              <p:cond delay="8000"/>
                            </p:stCondLst>
                            <p:childTnLst>
                              <p:par>
                                <p:cTn id="72" presetID="10" presetClass="entr" presetSubtype="0" fill="hold" nodeType="afterEffect">
                                  <p:stCondLst>
                                    <p:cond delay="0"/>
                                  </p:stCondLst>
                                  <p:childTnLst>
                                    <p:set>
                                      <p:cBhvr>
                                        <p:cTn id="73" dur="1" fill="hold">
                                          <p:stCondLst>
                                            <p:cond delay="0"/>
                                          </p:stCondLst>
                                        </p:cTn>
                                        <p:tgtEl>
                                          <p:spTgt spid="373"/>
                                        </p:tgtEl>
                                        <p:attrNameLst>
                                          <p:attrName>style.visibility</p:attrName>
                                        </p:attrNameLst>
                                      </p:cBhvr>
                                      <p:to>
                                        <p:strVal val="visible"/>
                                      </p:to>
                                    </p:set>
                                    <p:animEffect transition="in" filter="fade">
                                      <p:cBhvr>
                                        <p:cTn id="74" dur="500"/>
                                        <p:tgtEl>
                                          <p:spTgt spid="37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79"/>
                                        </p:tgtEl>
                                        <p:attrNameLst>
                                          <p:attrName>style.visibility</p:attrName>
                                        </p:attrNameLst>
                                      </p:cBhvr>
                                      <p:to>
                                        <p:strVal val="visible"/>
                                      </p:to>
                                    </p:set>
                                    <p:animEffect transition="in" filter="fade">
                                      <p:cBhvr>
                                        <p:cTn id="79" dur="500"/>
                                        <p:tgtEl>
                                          <p:spTgt spid="379"/>
                                        </p:tgtEl>
                                      </p:cBhvr>
                                    </p:animEffect>
                                  </p:childTnLst>
                                </p:cTn>
                              </p:par>
                              <p:par>
                                <p:cTn id="80" presetID="10" presetClass="entr" presetSubtype="0" fill="hold" nodeType="withEffect">
                                  <p:stCondLst>
                                    <p:cond delay="0"/>
                                  </p:stCondLst>
                                  <p:childTnLst>
                                    <p:set>
                                      <p:cBhvr>
                                        <p:cTn id="81" dur="1" fill="hold">
                                          <p:stCondLst>
                                            <p:cond delay="0"/>
                                          </p:stCondLst>
                                        </p:cTn>
                                        <p:tgtEl>
                                          <p:spTgt spid="341"/>
                                        </p:tgtEl>
                                        <p:attrNameLst>
                                          <p:attrName>style.visibility</p:attrName>
                                        </p:attrNameLst>
                                      </p:cBhvr>
                                      <p:to>
                                        <p:strVal val="visible"/>
                                      </p:to>
                                    </p:set>
                                    <p:animEffect transition="in" filter="fade">
                                      <p:cBhvr>
                                        <p:cTn id="82" dur="5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4"/>
        <p:cNvGrpSpPr/>
        <p:nvPr/>
      </p:nvGrpSpPr>
      <p:grpSpPr>
        <a:xfrm>
          <a:off x="0" y="0"/>
          <a:ext cx="0" cy="0"/>
          <a:chOff x="0" y="0"/>
          <a:chExt cx="0" cy="0"/>
        </a:xfrm>
      </p:grpSpPr>
      <p:pic>
        <p:nvPicPr>
          <p:cNvPr id="386" name="Google Shape;386;p10"/>
          <p:cNvPicPr preferRelativeResize="0"/>
          <p:nvPr/>
        </p:nvPicPr>
        <p:blipFill rotWithShape="1">
          <a:blip r:embed="rId4">
            <a:alphaModFix/>
          </a:blip>
          <a:srcRect/>
          <a:stretch/>
        </p:blipFill>
        <p:spPr>
          <a:xfrm flipH="1">
            <a:off x="995747" y="4278545"/>
            <a:ext cx="1613580" cy="2291362"/>
          </a:xfrm>
          <a:prstGeom prst="rect">
            <a:avLst/>
          </a:prstGeom>
          <a:noFill/>
          <a:ln>
            <a:noFill/>
          </a:ln>
        </p:spPr>
      </p:pic>
      <p:pic>
        <p:nvPicPr>
          <p:cNvPr id="387" name="Google Shape;387;p10"/>
          <p:cNvPicPr preferRelativeResize="0"/>
          <p:nvPr/>
        </p:nvPicPr>
        <p:blipFill rotWithShape="1">
          <a:blip r:embed="rId5">
            <a:alphaModFix/>
          </a:blip>
          <a:srcRect/>
          <a:stretch/>
        </p:blipFill>
        <p:spPr>
          <a:xfrm>
            <a:off x="2609327" y="1078831"/>
            <a:ext cx="8138884" cy="501716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2"/>
        <p:cNvGrpSpPr/>
        <p:nvPr/>
      </p:nvGrpSpPr>
      <p:grpSpPr>
        <a:xfrm>
          <a:off x="0" y="0"/>
          <a:ext cx="0" cy="0"/>
          <a:chOff x="0" y="0"/>
          <a:chExt cx="0" cy="0"/>
        </a:xfrm>
      </p:grpSpPr>
      <p:sp>
        <p:nvSpPr>
          <p:cNvPr id="393" name="Google Shape;393;p11"/>
          <p:cNvSpPr/>
          <p:nvPr/>
        </p:nvSpPr>
        <p:spPr>
          <a:xfrm>
            <a:off x="5243580" y="5265122"/>
            <a:ext cx="4432784" cy="105196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94" name="Google Shape;394;p11"/>
          <p:cNvSpPr/>
          <p:nvPr/>
        </p:nvSpPr>
        <p:spPr>
          <a:xfrm>
            <a:off x="5263275" y="4083750"/>
            <a:ext cx="4637400" cy="10593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395" name="Google Shape;395;p11"/>
          <p:cNvCxnSpPr/>
          <p:nvPr/>
        </p:nvCxnSpPr>
        <p:spPr>
          <a:xfrm rot="10800000" flipH="1">
            <a:off x="550405" y="2854592"/>
            <a:ext cx="10581590" cy="42457"/>
          </a:xfrm>
          <a:prstGeom prst="straightConnector1">
            <a:avLst/>
          </a:prstGeom>
          <a:noFill/>
          <a:ln w="57150" cap="flat" cmpd="sng">
            <a:solidFill>
              <a:srgbClr val="FF0000"/>
            </a:solidFill>
            <a:prstDash val="solid"/>
            <a:miter lim="800000"/>
            <a:headEnd type="none" w="sm" len="sm"/>
            <a:tailEnd type="triangle" w="med" len="med"/>
          </a:ln>
        </p:spPr>
      </p:cxnSp>
      <p:cxnSp>
        <p:nvCxnSpPr>
          <p:cNvPr id="396" name="Google Shape;396;p11"/>
          <p:cNvCxnSpPr/>
          <p:nvPr/>
        </p:nvCxnSpPr>
        <p:spPr>
          <a:xfrm>
            <a:off x="1218282"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397" name="Google Shape;397;p11"/>
          <p:cNvCxnSpPr/>
          <p:nvPr/>
        </p:nvCxnSpPr>
        <p:spPr>
          <a:xfrm>
            <a:off x="1886159"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398" name="Google Shape;398;p11"/>
          <p:cNvCxnSpPr/>
          <p:nvPr/>
        </p:nvCxnSpPr>
        <p:spPr>
          <a:xfrm>
            <a:off x="2554036"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399" name="Google Shape;399;p11"/>
          <p:cNvCxnSpPr/>
          <p:nvPr/>
        </p:nvCxnSpPr>
        <p:spPr>
          <a:xfrm>
            <a:off x="3221913"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0" name="Google Shape;400;p11"/>
          <p:cNvCxnSpPr/>
          <p:nvPr/>
        </p:nvCxnSpPr>
        <p:spPr>
          <a:xfrm>
            <a:off x="3889790"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1" name="Google Shape;401;p11"/>
          <p:cNvCxnSpPr/>
          <p:nvPr/>
        </p:nvCxnSpPr>
        <p:spPr>
          <a:xfrm>
            <a:off x="4557667"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2" name="Google Shape;402;p11"/>
          <p:cNvCxnSpPr/>
          <p:nvPr/>
        </p:nvCxnSpPr>
        <p:spPr>
          <a:xfrm>
            <a:off x="5225544"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3" name="Google Shape;403;p11"/>
          <p:cNvCxnSpPr/>
          <p:nvPr/>
        </p:nvCxnSpPr>
        <p:spPr>
          <a:xfrm>
            <a:off x="5893421"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4" name="Google Shape;404;p11"/>
          <p:cNvCxnSpPr/>
          <p:nvPr/>
        </p:nvCxnSpPr>
        <p:spPr>
          <a:xfrm>
            <a:off x="7897052"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5" name="Google Shape;405;p11"/>
          <p:cNvCxnSpPr/>
          <p:nvPr/>
        </p:nvCxnSpPr>
        <p:spPr>
          <a:xfrm>
            <a:off x="8564929"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6" name="Google Shape;406;p11"/>
          <p:cNvCxnSpPr/>
          <p:nvPr/>
        </p:nvCxnSpPr>
        <p:spPr>
          <a:xfrm>
            <a:off x="9900683"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7" name="Google Shape;407;p11"/>
          <p:cNvCxnSpPr/>
          <p:nvPr/>
        </p:nvCxnSpPr>
        <p:spPr>
          <a:xfrm>
            <a:off x="10568554"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8" name="Google Shape;408;p11"/>
          <p:cNvCxnSpPr/>
          <p:nvPr/>
        </p:nvCxnSpPr>
        <p:spPr>
          <a:xfrm>
            <a:off x="9232806"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9" name="Google Shape;409;p11"/>
          <p:cNvCxnSpPr/>
          <p:nvPr/>
        </p:nvCxnSpPr>
        <p:spPr>
          <a:xfrm>
            <a:off x="6561298"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10" name="Google Shape;410;p11"/>
          <p:cNvCxnSpPr/>
          <p:nvPr/>
        </p:nvCxnSpPr>
        <p:spPr>
          <a:xfrm>
            <a:off x="7229175" y="2667933"/>
            <a:ext cx="0" cy="579774"/>
          </a:xfrm>
          <a:prstGeom prst="straightConnector1">
            <a:avLst/>
          </a:prstGeom>
          <a:noFill/>
          <a:ln w="38100" cap="flat" cmpd="sng">
            <a:solidFill>
              <a:srgbClr val="FF0000"/>
            </a:solidFill>
            <a:prstDash val="solid"/>
            <a:miter lim="800000"/>
            <a:headEnd type="none" w="sm" len="sm"/>
            <a:tailEnd type="none" w="sm" len="sm"/>
          </a:ln>
        </p:spPr>
      </p:cxnSp>
      <p:sp>
        <p:nvSpPr>
          <p:cNvPr id="411" name="Google Shape;411;p11"/>
          <p:cNvSpPr txBox="1"/>
          <p:nvPr/>
        </p:nvSpPr>
        <p:spPr>
          <a:xfrm>
            <a:off x="995747"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a:t>
            </a:r>
            <a:endParaRPr/>
          </a:p>
        </p:txBody>
      </p:sp>
      <p:sp>
        <p:nvSpPr>
          <p:cNvPr id="412" name="Google Shape;412;p11"/>
          <p:cNvSpPr txBox="1"/>
          <p:nvPr/>
        </p:nvSpPr>
        <p:spPr>
          <a:xfrm>
            <a:off x="1670041"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2</a:t>
            </a:r>
            <a:endParaRPr/>
          </a:p>
        </p:txBody>
      </p:sp>
      <p:sp>
        <p:nvSpPr>
          <p:cNvPr id="413" name="Google Shape;413;p11"/>
          <p:cNvSpPr txBox="1"/>
          <p:nvPr/>
        </p:nvSpPr>
        <p:spPr>
          <a:xfrm>
            <a:off x="4343125" y="317642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6</a:t>
            </a:r>
            <a:endParaRPr/>
          </a:p>
        </p:txBody>
      </p:sp>
      <p:sp>
        <p:nvSpPr>
          <p:cNvPr id="414" name="Google Shape;414;p11"/>
          <p:cNvSpPr txBox="1"/>
          <p:nvPr/>
        </p:nvSpPr>
        <p:spPr>
          <a:xfrm>
            <a:off x="5025543"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7</a:t>
            </a:r>
            <a:endParaRPr/>
          </a:p>
        </p:txBody>
      </p:sp>
      <p:sp>
        <p:nvSpPr>
          <p:cNvPr id="415" name="Google Shape;415;p11"/>
          <p:cNvSpPr txBox="1"/>
          <p:nvPr/>
        </p:nvSpPr>
        <p:spPr>
          <a:xfrm>
            <a:off x="5687057"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8</a:t>
            </a:r>
            <a:endParaRPr/>
          </a:p>
        </p:txBody>
      </p:sp>
      <p:sp>
        <p:nvSpPr>
          <p:cNvPr id="416" name="Google Shape;416;p11"/>
          <p:cNvSpPr txBox="1"/>
          <p:nvPr/>
        </p:nvSpPr>
        <p:spPr>
          <a:xfrm>
            <a:off x="6370679"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9</a:t>
            </a:r>
            <a:endParaRPr/>
          </a:p>
        </p:txBody>
      </p:sp>
      <p:sp>
        <p:nvSpPr>
          <p:cNvPr id="417" name="Google Shape;417;p11"/>
          <p:cNvSpPr txBox="1"/>
          <p:nvPr/>
        </p:nvSpPr>
        <p:spPr>
          <a:xfrm>
            <a:off x="6889693" y="3199450"/>
            <a:ext cx="7253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10</a:t>
            </a:r>
            <a:endParaRPr/>
          </a:p>
        </p:txBody>
      </p:sp>
      <p:sp>
        <p:nvSpPr>
          <p:cNvPr id="418" name="Google Shape;418;p11"/>
          <p:cNvSpPr txBox="1"/>
          <p:nvPr/>
        </p:nvSpPr>
        <p:spPr>
          <a:xfrm>
            <a:off x="7567437" y="3197635"/>
            <a:ext cx="6804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11</a:t>
            </a:r>
            <a:endParaRPr/>
          </a:p>
        </p:txBody>
      </p:sp>
      <p:sp>
        <p:nvSpPr>
          <p:cNvPr id="419" name="Google Shape;419;p11"/>
          <p:cNvSpPr txBox="1"/>
          <p:nvPr/>
        </p:nvSpPr>
        <p:spPr>
          <a:xfrm>
            <a:off x="8221128" y="3197635"/>
            <a:ext cx="70328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12</a:t>
            </a:r>
            <a:endParaRPr/>
          </a:p>
        </p:txBody>
      </p:sp>
      <p:sp>
        <p:nvSpPr>
          <p:cNvPr id="420" name="Google Shape;420;p11"/>
          <p:cNvSpPr txBox="1"/>
          <p:nvPr/>
        </p:nvSpPr>
        <p:spPr>
          <a:xfrm>
            <a:off x="8897005" y="3197636"/>
            <a:ext cx="6625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13</a:t>
            </a:r>
            <a:endParaRPr/>
          </a:p>
        </p:txBody>
      </p:sp>
      <p:sp>
        <p:nvSpPr>
          <p:cNvPr id="421" name="Google Shape;421;p11"/>
          <p:cNvSpPr txBox="1"/>
          <p:nvPr/>
        </p:nvSpPr>
        <p:spPr>
          <a:xfrm>
            <a:off x="9562905" y="3176420"/>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14</a:t>
            </a:r>
            <a:endParaRPr/>
          </a:p>
        </p:txBody>
      </p:sp>
      <p:sp>
        <p:nvSpPr>
          <p:cNvPr id="422" name="Google Shape;422;p11"/>
          <p:cNvSpPr txBox="1"/>
          <p:nvPr/>
        </p:nvSpPr>
        <p:spPr>
          <a:xfrm>
            <a:off x="10229118" y="3188324"/>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15</a:t>
            </a:r>
            <a:endParaRPr/>
          </a:p>
        </p:txBody>
      </p:sp>
      <p:cxnSp>
        <p:nvCxnSpPr>
          <p:cNvPr id="423" name="Google Shape;423;p11"/>
          <p:cNvCxnSpPr/>
          <p:nvPr/>
        </p:nvCxnSpPr>
        <p:spPr>
          <a:xfrm>
            <a:off x="550405" y="2667933"/>
            <a:ext cx="0" cy="579774"/>
          </a:xfrm>
          <a:prstGeom prst="straightConnector1">
            <a:avLst/>
          </a:prstGeom>
          <a:noFill/>
          <a:ln w="38100" cap="flat" cmpd="sng">
            <a:solidFill>
              <a:srgbClr val="FF0000"/>
            </a:solidFill>
            <a:prstDash val="solid"/>
            <a:miter lim="800000"/>
            <a:headEnd type="none" w="sm" len="sm"/>
            <a:tailEnd type="none" w="sm" len="sm"/>
          </a:ln>
        </p:spPr>
      </p:cxnSp>
      <p:sp>
        <p:nvSpPr>
          <p:cNvPr id="424" name="Google Shape;424;p11"/>
          <p:cNvSpPr txBox="1"/>
          <p:nvPr/>
        </p:nvSpPr>
        <p:spPr>
          <a:xfrm>
            <a:off x="332982"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0</a:t>
            </a:r>
            <a:endParaRPr/>
          </a:p>
        </p:txBody>
      </p:sp>
      <p:sp>
        <p:nvSpPr>
          <p:cNvPr id="425" name="Google Shape;425;p11"/>
          <p:cNvSpPr txBox="1"/>
          <p:nvPr/>
        </p:nvSpPr>
        <p:spPr>
          <a:xfrm>
            <a:off x="5438325" y="4197900"/>
            <a:ext cx="42873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Với ba số 3, 4, 5 trên tia số, </a:t>
            </a:r>
            <a:endParaRPr sz="2400" b="0" i="0" u="none" strike="noStrike" cap="none">
              <a:solidFill>
                <a:srgbClr val="002060"/>
              </a:solidFill>
              <a:latin typeface="Roboto"/>
              <a:ea typeface="Roboto"/>
              <a:cs typeface="Roboto"/>
              <a:sym typeface="Roboto"/>
            </a:endParaRPr>
          </a:p>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số </a:t>
            </a:r>
            <a:r>
              <a:rPr lang="en-US" sz="2400">
                <a:solidFill>
                  <a:srgbClr val="002060"/>
                </a:solidFill>
                <a:latin typeface="Roboto"/>
                <a:ea typeface="Roboto"/>
                <a:cs typeface="Roboto"/>
                <a:sym typeface="Roboto"/>
              </a:rPr>
              <a:t>ngay trước</a:t>
            </a:r>
            <a:r>
              <a:rPr lang="en-US" sz="2400" b="0" i="0" u="none" strike="noStrike" cap="none">
                <a:solidFill>
                  <a:srgbClr val="002060"/>
                </a:solidFill>
                <a:latin typeface="Roboto"/>
                <a:ea typeface="Roboto"/>
                <a:cs typeface="Roboto"/>
                <a:sym typeface="Roboto"/>
              </a:rPr>
              <a:t> số 4 là số mấy?</a:t>
            </a:r>
            <a:endParaRPr/>
          </a:p>
        </p:txBody>
      </p:sp>
      <p:sp>
        <p:nvSpPr>
          <p:cNvPr id="426" name="Google Shape;426;p11"/>
          <p:cNvSpPr txBox="1"/>
          <p:nvPr/>
        </p:nvSpPr>
        <p:spPr>
          <a:xfrm>
            <a:off x="2976162" y="834354"/>
            <a:ext cx="6070396"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SỐ LIỀN TRƯỚC</a:t>
            </a:r>
            <a:endParaRPr/>
          </a:p>
        </p:txBody>
      </p:sp>
      <p:sp>
        <p:nvSpPr>
          <p:cNvPr id="427" name="Google Shape;427;p11"/>
          <p:cNvSpPr txBox="1"/>
          <p:nvPr/>
        </p:nvSpPr>
        <p:spPr>
          <a:xfrm>
            <a:off x="5202856" y="5528249"/>
            <a:ext cx="432559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400"/>
              <a:buFont typeface="Roboto"/>
              <a:buNone/>
            </a:pPr>
            <a:r>
              <a:rPr lang="en-US" sz="2400" b="0" i="0" u="none" strike="noStrike" cap="none">
                <a:solidFill>
                  <a:srgbClr val="00B050"/>
                </a:solidFill>
                <a:latin typeface="Roboto"/>
                <a:ea typeface="Roboto"/>
                <a:cs typeface="Roboto"/>
                <a:sym typeface="Roboto"/>
              </a:rPr>
              <a:t>Số </a:t>
            </a:r>
            <a:r>
              <a:rPr lang="en-US" sz="3200" b="1" i="0" u="none" strike="noStrike" cap="none">
                <a:solidFill>
                  <a:srgbClr val="FF0000"/>
                </a:solidFill>
                <a:latin typeface="Roboto"/>
                <a:ea typeface="Roboto"/>
                <a:cs typeface="Roboto"/>
                <a:sym typeface="Roboto"/>
              </a:rPr>
              <a:t>3</a:t>
            </a:r>
            <a:r>
              <a:rPr lang="en-US" sz="2400" b="0" i="0" u="none" strike="noStrike" cap="none">
                <a:solidFill>
                  <a:srgbClr val="00B050"/>
                </a:solidFill>
                <a:latin typeface="Roboto"/>
                <a:ea typeface="Roboto"/>
                <a:cs typeface="Roboto"/>
                <a:sym typeface="Roboto"/>
              </a:rPr>
              <a:t> là số liền trước của số </a:t>
            </a:r>
            <a:r>
              <a:rPr lang="en-US" sz="3200" b="1" i="0" u="none" strike="noStrike" cap="none">
                <a:solidFill>
                  <a:srgbClr val="FF0000"/>
                </a:solidFill>
                <a:latin typeface="Roboto"/>
                <a:ea typeface="Roboto"/>
                <a:cs typeface="Roboto"/>
                <a:sym typeface="Roboto"/>
              </a:rPr>
              <a:t>4</a:t>
            </a:r>
            <a:r>
              <a:rPr lang="en-US" sz="2400" b="0" i="0" u="none" strike="noStrike" cap="none">
                <a:solidFill>
                  <a:srgbClr val="00B050"/>
                </a:solidFill>
                <a:latin typeface="Roboto"/>
                <a:ea typeface="Roboto"/>
                <a:cs typeface="Roboto"/>
                <a:sym typeface="Roboto"/>
              </a:rPr>
              <a:t> </a:t>
            </a:r>
            <a:endParaRPr/>
          </a:p>
        </p:txBody>
      </p:sp>
      <p:grpSp>
        <p:nvGrpSpPr>
          <p:cNvPr id="428" name="Google Shape;428;p11"/>
          <p:cNvGrpSpPr/>
          <p:nvPr/>
        </p:nvGrpSpPr>
        <p:grpSpPr>
          <a:xfrm>
            <a:off x="2277270" y="3215562"/>
            <a:ext cx="592587" cy="584775"/>
            <a:chOff x="2277270" y="3215562"/>
            <a:chExt cx="592587" cy="584775"/>
          </a:xfrm>
        </p:grpSpPr>
        <p:sp>
          <p:nvSpPr>
            <p:cNvPr id="429" name="Google Shape;429;p11"/>
            <p:cNvSpPr/>
            <p:nvPr/>
          </p:nvSpPr>
          <p:spPr>
            <a:xfrm>
              <a:off x="2277270" y="3222167"/>
              <a:ext cx="535709" cy="535709"/>
            </a:xfrm>
            <a:prstGeom prst="ellipse">
              <a:avLst/>
            </a:prstGeom>
            <a:solidFill>
              <a:srgbClr val="DD8D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30" name="Google Shape;430;p11"/>
            <p:cNvSpPr txBox="1"/>
            <p:nvPr/>
          </p:nvSpPr>
          <p:spPr>
            <a:xfrm>
              <a:off x="2334148" y="321556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Roboto Black"/>
                <a:buNone/>
              </a:pPr>
              <a:r>
                <a:rPr lang="en-US" sz="3200" b="1" i="0" u="none" strike="noStrike" cap="none">
                  <a:solidFill>
                    <a:srgbClr val="FFFFFF"/>
                  </a:solidFill>
                  <a:latin typeface="Roboto Black"/>
                  <a:ea typeface="Roboto Black"/>
                  <a:cs typeface="Roboto Black"/>
                  <a:sym typeface="Roboto Black"/>
                </a:rPr>
                <a:t>3</a:t>
              </a:r>
              <a:endParaRPr/>
            </a:p>
          </p:txBody>
        </p:sp>
      </p:grpSp>
      <p:grpSp>
        <p:nvGrpSpPr>
          <p:cNvPr id="431" name="Google Shape;431;p11"/>
          <p:cNvGrpSpPr/>
          <p:nvPr/>
        </p:nvGrpSpPr>
        <p:grpSpPr>
          <a:xfrm>
            <a:off x="2936665" y="3188324"/>
            <a:ext cx="584053" cy="584775"/>
            <a:chOff x="2936665" y="3188324"/>
            <a:chExt cx="584053" cy="584775"/>
          </a:xfrm>
        </p:grpSpPr>
        <p:sp>
          <p:nvSpPr>
            <p:cNvPr id="432" name="Google Shape;432;p11"/>
            <p:cNvSpPr/>
            <p:nvPr/>
          </p:nvSpPr>
          <p:spPr>
            <a:xfrm>
              <a:off x="2936665" y="3233503"/>
              <a:ext cx="535709" cy="535709"/>
            </a:xfrm>
            <a:prstGeom prst="ellipse">
              <a:avLst/>
            </a:prstGeom>
            <a:solidFill>
              <a:srgbClr val="31BE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33" name="Google Shape;433;p11"/>
            <p:cNvSpPr txBox="1"/>
            <p:nvPr/>
          </p:nvSpPr>
          <p:spPr>
            <a:xfrm>
              <a:off x="2985009"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Roboto Black"/>
                <a:buNone/>
              </a:pPr>
              <a:r>
                <a:rPr lang="en-US" sz="3200" b="1" i="0" u="none" strike="noStrike" cap="none">
                  <a:solidFill>
                    <a:srgbClr val="FFFFFF"/>
                  </a:solidFill>
                  <a:latin typeface="Roboto Black"/>
                  <a:ea typeface="Roboto Black"/>
                  <a:cs typeface="Roboto Black"/>
                  <a:sym typeface="Roboto Black"/>
                </a:rPr>
                <a:t>4</a:t>
              </a:r>
              <a:endParaRPr/>
            </a:p>
          </p:txBody>
        </p:sp>
      </p:grpSp>
      <p:grpSp>
        <p:nvGrpSpPr>
          <p:cNvPr id="434" name="Google Shape;434;p11"/>
          <p:cNvGrpSpPr/>
          <p:nvPr/>
        </p:nvGrpSpPr>
        <p:grpSpPr>
          <a:xfrm>
            <a:off x="3602878" y="3177272"/>
            <a:ext cx="601103" cy="584775"/>
            <a:chOff x="3602878" y="3177272"/>
            <a:chExt cx="601103" cy="584775"/>
          </a:xfrm>
        </p:grpSpPr>
        <p:sp>
          <p:nvSpPr>
            <p:cNvPr id="435" name="Google Shape;435;p11"/>
            <p:cNvSpPr/>
            <p:nvPr/>
          </p:nvSpPr>
          <p:spPr>
            <a:xfrm>
              <a:off x="3602878" y="3212227"/>
              <a:ext cx="535709" cy="535709"/>
            </a:xfrm>
            <a:prstGeom prst="ellipse">
              <a:avLst/>
            </a:prstGeom>
            <a:solidFill>
              <a:srgbClr val="FCAF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36" name="Google Shape;436;p11"/>
            <p:cNvSpPr txBox="1"/>
            <p:nvPr/>
          </p:nvSpPr>
          <p:spPr>
            <a:xfrm>
              <a:off x="3668272" y="317727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Roboto Black"/>
                <a:buNone/>
              </a:pPr>
              <a:r>
                <a:rPr lang="en-US" sz="3200" b="1" i="0" u="none" strike="noStrike" cap="none">
                  <a:solidFill>
                    <a:srgbClr val="FFFFFF"/>
                  </a:solidFill>
                  <a:latin typeface="Roboto Black"/>
                  <a:ea typeface="Roboto Black"/>
                  <a:cs typeface="Roboto Black"/>
                  <a:sym typeface="Roboto Black"/>
                </a:rPr>
                <a:t>5</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500"/>
                                        <p:tgtEl>
                                          <p:spTgt spid="426"/>
                                        </p:tgtEl>
                                      </p:cBhvr>
                                    </p:animEffect>
                                  </p:childTnLst>
                                </p:cTn>
                              </p:par>
                              <p:par>
                                <p:cTn id="8" presetID="10" presetClass="entr" presetSubtype="0"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Effect transition="in" filter="fade">
                                      <p:cBhvr>
                                        <p:cTn id="10" dur="500"/>
                                        <p:tgtEl>
                                          <p:spTgt spid="428"/>
                                        </p:tgtEl>
                                      </p:cBhvr>
                                    </p:animEffect>
                                  </p:childTnLst>
                                </p:cTn>
                              </p:par>
                              <p:par>
                                <p:cTn id="11" presetID="10" presetClass="entr" presetSubtype="0" fill="hold" nodeType="withEffect">
                                  <p:stCondLst>
                                    <p:cond delay="0"/>
                                  </p:stCondLst>
                                  <p:childTnLst>
                                    <p:set>
                                      <p:cBhvr>
                                        <p:cTn id="12" dur="1" fill="hold">
                                          <p:stCondLst>
                                            <p:cond delay="0"/>
                                          </p:stCondLst>
                                        </p:cTn>
                                        <p:tgtEl>
                                          <p:spTgt spid="431"/>
                                        </p:tgtEl>
                                        <p:attrNameLst>
                                          <p:attrName>style.visibility</p:attrName>
                                        </p:attrNameLst>
                                      </p:cBhvr>
                                      <p:to>
                                        <p:strVal val="visible"/>
                                      </p:to>
                                    </p:set>
                                    <p:animEffect transition="in" filter="fade">
                                      <p:cBhvr>
                                        <p:cTn id="13" dur="500"/>
                                        <p:tgtEl>
                                          <p:spTgt spid="431"/>
                                        </p:tgtEl>
                                      </p:cBhvr>
                                    </p:animEffect>
                                  </p:childTnLst>
                                </p:cTn>
                              </p:par>
                              <p:par>
                                <p:cTn id="14" presetID="10" presetClass="entr" presetSubtype="0" fill="hold" nodeType="withEffect">
                                  <p:stCondLst>
                                    <p:cond delay="0"/>
                                  </p:stCondLst>
                                  <p:childTnLst>
                                    <p:set>
                                      <p:cBhvr>
                                        <p:cTn id="15" dur="1" fill="hold">
                                          <p:stCondLst>
                                            <p:cond delay="0"/>
                                          </p:stCondLst>
                                        </p:cTn>
                                        <p:tgtEl>
                                          <p:spTgt spid="434"/>
                                        </p:tgtEl>
                                        <p:attrNameLst>
                                          <p:attrName>style.visibility</p:attrName>
                                        </p:attrNameLst>
                                      </p:cBhvr>
                                      <p:to>
                                        <p:strVal val="visible"/>
                                      </p:to>
                                    </p:set>
                                    <p:animEffect transition="in" filter="fade">
                                      <p:cBhvr>
                                        <p:cTn id="16" dur="500"/>
                                        <p:tgtEl>
                                          <p:spTgt spid="434"/>
                                        </p:tgtEl>
                                      </p:cBhvr>
                                    </p:animEffect>
                                  </p:childTnLst>
                                </p:cTn>
                              </p:par>
                              <p:par>
                                <p:cTn id="17" presetID="10" presetClass="entr" presetSubtype="0" fill="hold" nodeType="withEffect">
                                  <p:stCondLst>
                                    <p:cond delay="0"/>
                                  </p:stCondLst>
                                  <p:childTnLst>
                                    <p:set>
                                      <p:cBhvr>
                                        <p:cTn id="18" dur="1" fill="hold">
                                          <p:stCondLst>
                                            <p:cond delay="0"/>
                                          </p:stCondLst>
                                        </p:cTn>
                                        <p:tgtEl>
                                          <p:spTgt spid="394"/>
                                        </p:tgtEl>
                                        <p:attrNameLst>
                                          <p:attrName>style.visibility</p:attrName>
                                        </p:attrNameLst>
                                      </p:cBhvr>
                                      <p:to>
                                        <p:strVal val="visible"/>
                                      </p:to>
                                    </p:set>
                                    <p:animEffect transition="in" filter="fade">
                                      <p:cBhvr>
                                        <p:cTn id="19" dur="500"/>
                                        <p:tgtEl>
                                          <p:spTgt spid="39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93"/>
                                        </p:tgtEl>
                                        <p:attrNameLst>
                                          <p:attrName>style.visibility</p:attrName>
                                        </p:attrNameLst>
                                      </p:cBhvr>
                                      <p:to>
                                        <p:strVal val="visible"/>
                                      </p:to>
                                    </p:set>
                                    <p:animEffect transition="in" filter="fade">
                                      <p:cBhvr>
                                        <p:cTn id="24" dur="500"/>
                                        <p:tgtEl>
                                          <p:spTgt spid="393"/>
                                        </p:tgtEl>
                                      </p:cBhvr>
                                    </p:animEffect>
                                  </p:childTnLst>
                                </p:cTn>
                              </p:par>
                              <p:par>
                                <p:cTn id="25" presetID="10" presetClass="entr" presetSubtype="0" fill="hold" nodeType="withEffect">
                                  <p:stCondLst>
                                    <p:cond delay="0"/>
                                  </p:stCondLst>
                                  <p:childTnLst>
                                    <p:set>
                                      <p:cBhvr>
                                        <p:cTn id="26" dur="1" fill="hold">
                                          <p:stCondLst>
                                            <p:cond delay="0"/>
                                          </p:stCondLst>
                                        </p:cTn>
                                        <p:tgtEl>
                                          <p:spTgt spid="427"/>
                                        </p:tgtEl>
                                        <p:attrNameLst>
                                          <p:attrName>style.visibility</p:attrName>
                                        </p:attrNameLst>
                                      </p:cBhvr>
                                      <p:to>
                                        <p:strVal val="visible"/>
                                      </p:to>
                                    </p:set>
                                    <p:animEffect transition="in" filter="fade">
                                      <p:cBhvr>
                                        <p:cTn id="27" dur="500"/>
                                        <p:tgtEl>
                                          <p:spTgt spid="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1"/>
        <p:cNvGrpSpPr/>
        <p:nvPr/>
      </p:nvGrpSpPr>
      <p:grpSpPr>
        <a:xfrm>
          <a:off x="0" y="0"/>
          <a:ext cx="0" cy="0"/>
          <a:chOff x="0" y="0"/>
          <a:chExt cx="0" cy="0"/>
        </a:xfrm>
      </p:grpSpPr>
      <p:sp>
        <p:nvSpPr>
          <p:cNvPr id="442" name="Google Shape;442;p12"/>
          <p:cNvSpPr/>
          <p:nvPr/>
        </p:nvSpPr>
        <p:spPr>
          <a:xfrm>
            <a:off x="5243580" y="5265122"/>
            <a:ext cx="4432784" cy="105196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43" name="Google Shape;443;p12"/>
          <p:cNvSpPr/>
          <p:nvPr/>
        </p:nvSpPr>
        <p:spPr>
          <a:xfrm>
            <a:off x="5263276" y="4083738"/>
            <a:ext cx="4413088" cy="105935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444" name="Google Shape;444;p12"/>
          <p:cNvCxnSpPr/>
          <p:nvPr/>
        </p:nvCxnSpPr>
        <p:spPr>
          <a:xfrm rot="10800000" flipH="1">
            <a:off x="550405" y="2854592"/>
            <a:ext cx="10581590" cy="42457"/>
          </a:xfrm>
          <a:prstGeom prst="straightConnector1">
            <a:avLst/>
          </a:prstGeom>
          <a:noFill/>
          <a:ln w="57150" cap="flat" cmpd="sng">
            <a:solidFill>
              <a:srgbClr val="FF0000"/>
            </a:solidFill>
            <a:prstDash val="solid"/>
            <a:miter lim="800000"/>
            <a:headEnd type="none" w="sm" len="sm"/>
            <a:tailEnd type="triangle" w="med" len="med"/>
          </a:ln>
        </p:spPr>
      </p:cxnSp>
      <p:cxnSp>
        <p:nvCxnSpPr>
          <p:cNvPr id="445" name="Google Shape;445;p12"/>
          <p:cNvCxnSpPr/>
          <p:nvPr/>
        </p:nvCxnSpPr>
        <p:spPr>
          <a:xfrm>
            <a:off x="1218282"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46" name="Google Shape;446;p12"/>
          <p:cNvCxnSpPr/>
          <p:nvPr/>
        </p:nvCxnSpPr>
        <p:spPr>
          <a:xfrm>
            <a:off x="1886159"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47" name="Google Shape;447;p12"/>
          <p:cNvCxnSpPr/>
          <p:nvPr/>
        </p:nvCxnSpPr>
        <p:spPr>
          <a:xfrm>
            <a:off x="2554036"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48" name="Google Shape;448;p12"/>
          <p:cNvCxnSpPr/>
          <p:nvPr/>
        </p:nvCxnSpPr>
        <p:spPr>
          <a:xfrm>
            <a:off x="3221913"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49" name="Google Shape;449;p12"/>
          <p:cNvCxnSpPr/>
          <p:nvPr/>
        </p:nvCxnSpPr>
        <p:spPr>
          <a:xfrm>
            <a:off x="3889790"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0" name="Google Shape;450;p12"/>
          <p:cNvCxnSpPr/>
          <p:nvPr/>
        </p:nvCxnSpPr>
        <p:spPr>
          <a:xfrm>
            <a:off x="4557667"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1" name="Google Shape;451;p12"/>
          <p:cNvCxnSpPr/>
          <p:nvPr/>
        </p:nvCxnSpPr>
        <p:spPr>
          <a:xfrm>
            <a:off x="5225544"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2" name="Google Shape;452;p12"/>
          <p:cNvCxnSpPr/>
          <p:nvPr/>
        </p:nvCxnSpPr>
        <p:spPr>
          <a:xfrm>
            <a:off x="5893421"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3" name="Google Shape;453;p12"/>
          <p:cNvCxnSpPr/>
          <p:nvPr/>
        </p:nvCxnSpPr>
        <p:spPr>
          <a:xfrm>
            <a:off x="7897052"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4" name="Google Shape;454;p12"/>
          <p:cNvCxnSpPr/>
          <p:nvPr/>
        </p:nvCxnSpPr>
        <p:spPr>
          <a:xfrm>
            <a:off x="8564929"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5" name="Google Shape;455;p12"/>
          <p:cNvCxnSpPr/>
          <p:nvPr/>
        </p:nvCxnSpPr>
        <p:spPr>
          <a:xfrm>
            <a:off x="9900683"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6" name="Google Shape;456;p12"/>
          <p:cNvCxnSpPr/>
          <p:nvPr/>
        </p:nvCxnSpPr>
        <p:spPr>
          <a:xfrm>
            <a:off x="10568554"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7" name="Google Shape;457;p12"/>
          <p:cNvCxnSpPr/>
          <p:nvPr/>
        </p:nvCxnSpPr>
        <p:spPr>
          <a:xfrm>
            <a:off x="9232806"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8" name="Google Shape;458;p12"/>
          <p:cNvCxnSpPr/>
          <p:nvPr/>
        </p:nvCxnSpPr>
        <p:spPr>
          <a:xfrm>
            <a:off x="6561298"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9" name="Google Shape;459;p12"/>
          <p:cNvCxnSpPr/>
          <p:nvPr/>
        </p:nvCxnSpPr>
        <p:spPr>
          <a:xfrm>
            <a:off x="7229175" y="2667933"/>
            <a:ext cx="0" cy="579774"/>
          </a:xfrm>
          <a:prstGeom prst="straightConnector1">
            <a:avLst/>
          </a:prstGeom>
          <a:noFill/>
          <a:ln w="38100" cap="flat" cmpd="sng">
            <a:solidFill>
              <a:srgbClr val="FF0000"/>
            </a:solidFill>
            <a:prstDash val="solid"/>
            <a:miter lim="800000"/>
            <a:headEnd type="none" w="sm" len="sm"/>
            <a:tailEnd type="none" w="sm" len="sm"/>
          </a:ln>
        </p:spPr>
      </p:cxnSp>
      <p:sp>
        <p:nvSpPr>
          <p:cNvPr id="460" name="Google Shape;460;p12"/>
          <p:cNvSpPr txBox="1"/>
          <p:nvPr/>
        </p:nvSpPr>
        <p:spPr>
          <a:xfrm>
            <a:off x="995747"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a:t>
            </a:r>
            <a:endParaRPr/>
          </a:p>
        </p:txBody>
      </p:sp>
      <p:sp>
        <p:nvSpPr>
          <p:cNvPr id="461" name="Google Shape;461;p12"/>
          <p:cNvSpPr txBox="1"/>
          <p:nvPr/>
        </p:nvSpPr>
        <p:spPr>
          <a:xfrm>
            <a:off x="1670041"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2</a:t>
            </a:r>
            <a:endParaRPr/>
          </a:p>
        </p:txBody>
      </p:sp>
      <p:sp>
        <p:nvSpPr>
          <p:cNvPr id="462" name="Google Shape;462;p12"/>
          <p:cNvSpPr txBox="1"/>
          <p:nvPr/>
        </p:nvSpPr>
        <p:spPr>
          <a:xfrm>
            <a:off x="4343125" y="317642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6</a:t>
            </a:r>
            <a:endParaRPr/>
          </a:p>
        </p:txBody>
      </p:sp>
      <p:sp>
        <p:nvSpPr>
          <p:cNvPr id="463" name="Google Shape;463;p12"/>
          <p:cNvSpPr txBox="1"/>
          <p:nvPr/>
        </p:nvSpPr>
        <p:spPr>
          <a:xfrm>
            <a:off x="5025543"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7</a:t>
            </a:r>
            <a:endParaRPr/>
          </a:p>
        </p:txBody>
      </p:sp>
      <p:sp>
        <p:nvSpPr>
          <p:cNvPr id="464" name="Google Shape;464;p12"/>
          <p:cNvSpPr txBox="1"/>
          <p:nvPr/>
        </p:nvSpPr>
        <p:spPr>
          <a:xfrm>
            <a:off x="5687057"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8</a:t>
            </a:r>
            <a:endParaRPr/>
          </a:p>
        </p:txBody>
      </p:sp>
      <p:sp>
        <p:nvSpPr>
          <p:cNvPr id="465" name="Google Shape;465;p12"/>
          <p:cNvSpPr txBox="1"/>
          <p:nvPr/>
        </p:nvSpPr>
        <p:spPr>
          <a:xfrm>
            <a:off x="6370679"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9</a:t>
            </a:r>
            <a:endParaRPr/>
          </a:p>
        </p:txBody>
      </p:sp>
      <p:sp>
        <p:nvSpPr>
          <p:cNvPr id="466" name="Google Shape;466;p12"/>
          <p:cNvSpPr txBox="1"/>
          <p:nvPr/>
        </p:nvSpPr>
        <p:spPr>
          <a:xfrm>
            <a:off x="6889693" y="3199450"/>
            <a:ext cx="7253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10</a:t>
            </a:r>
            <a:endParaRPr/>
          </a:p>
        </p:txBody>
      </p:sp>
      <p:sp>
        <p:nvSpPr>
          <p:cNvPr id="467" name="Google Shape;467;p12"/>
          <p:cNvSpPr txBox="1"/>
          <p:nvPr/>
        </p:nvSpPr>
        <p:spPr>
          <a:xfrm>
            <a:off x="7567437" y="3197635"/>
            <a:ext cx="6804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11</a:t>
            </a:r>
            <a:endParaRPr/>
          </a:p>
        </p:txBody>
      </p:sp>
      <p:sp>
        <p:nvSpPr>
          <p:cNvPr id="468" name="Google Shape;468;p12"/>
          <p:cNvSpPr txBox="1"/>
          <p:nvPr/>
        </p:nvSpPr>
        <p:spPr>
          <a:xfrm>
            <a:off x="8221128" y="3197635"/>
            <a:ext cx="70328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12</a:t>
            </a:r>
            <a:endParaRPr/>
          </a:p>
        </p:txBody>
      </p:sp>
      <p:sp>
        <p:nvSpPr>
          <p:cNvPr id="469" name="Google Shape;469;p12"/>
          <p:cNvSpPr txBox="1"/>
          <p:nvPr/>
        </p:nvSpPr>
        <p:spPr>
          <a:xfrm>
            <a:off x="8897005" y="3197636"/>
            <a:ext cx="6625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13</a:t>
            </a:r>
            <a:endParaRPr/>
          </a:p>
        </p:txBody>
      </p:sp>
      <p:sp>
        <p:nvSpPr>
          <p:cNvPr id="470" name="Google Shape;470;p12"/>
          <p:cNvSpPr txBox="1"/>
          <p:nvPr/>
        </p:nvSpPr>
        <p:spPr>
          <a:xfrm>
            <a:off x="9562905" y="3176420"/>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14</a:t>
            </a:r>
            <a:endParaRPr/>
          </a:p>
        </p:txBody>
      </p:sp>
      <p:sp>
        <p:nvSpPr>
          <p:cNvPr id="471" name="Google Shape;471;p12"/>
          <p:cNvSpPr txBox="1"/>
          <p:nvPr/>
        </p:nvSpPr>
        <p:spPr>
          <a:xfrm>
            <a:off x="10229118" y="3188324"/>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15</a:t>
            </a:r>
            <a:endParaRPr/>
          </a:p>
        </p:txBody>
      </p:sp>
      <p:cxnSp>
        <p:nvCxnSpPr>
          <p:cNvPr id="472" name="Google Shape;472;p12"/>
          <p:cNvCxnSpPr/>
          <p:nvPr/>
        </p:nvCxnSpPr>
        <p:spPr>
          <a:xfrm>
            <a:off x="550405" y="2667933"/>
            <a:ext cx="0" cy="579774"/>
          </a:xfrm>
          <a:prstGeom prst="straightConnector1">
            <a:avLst/>
          </a:prstGeom>
          <a:noFill/>
          <a:ln w="38100" cap="flat" cmpd="sng">
            <a:solidFill>
              <a:srgbClr val="FF0000"/>
            </a:solidFill>
            <a:prstDash val="solid"/>
            <a:miter lim="800000"/>
            <a:headEnd type="none" w="sm" len="sm"/>
            <a:tailEnd type="none" w="sm" len="sm"/>
          </a:ln>
        </p:spPr>
      </p:cxnSp>
      <p:sp>
        <p:nvSpPr>
          <p:cNvPr id="473" name="Google Shape;473;p12"/>
          <p:cNvSpPr txBox="1"/>
          <p:nvPr/>
        </p:nvSpPr>
        <p:spPr>
          <a:xfrm>
            <a:off x="332982"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0</a:t>
            </a:r>
            <a:endParaRPr/>
          </a:p>
        </p:txBody>
      </p:sp>
      <p:sp>
        <p:nvSpPr>
          <p:cNvPr id="474" name="Google Shape;474;p12"/>
          <p:cNvSpPr txBox="1"/>
          <p:nvPr/>
        </p:nvSpPr>
        <p:spPr>
          <a:xfrm>
            <a:off x="5096287" y="4227389"/>
            <a:ext cx="494230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Với ba số 3, 4, 5 trên tia số, </a:t>
            </a:r>
            <a:endParaRPr/>
          </a:p>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số </a:t>
            </a:r>
            <a:r>
              <a:rPr lang="en-US" sz="2400">
                <a:solidFill>
                  <a:srgbClr val="002060"/>
                </a:solidFill>
                <a:latin typeface="Roboto"/>
                <a:ea typeface="Roboto"/>
                <a:cs typeface="Roboto"/>
                <a:sym typeface="Roboto"/>
              </a:rPr>
              <a:t>ngay sau</a:t>
            </a:r>
            <a:r>
              <a:rPr lang="en-US" sz="2400" b="0" i="0" u="none" strike="noStrike" cap="none">
                <a:solidFill>
                  <a:srgbClr val="002060"/>
                </a:solidFill>
                <a:latin typeface="Roboto"/>
                <a:ea typeface="Roboto"/>
                <a:cs typeface="Roboto"/>
                <a:sym typeface="Roboto"/>
              </a:rPr>
              <a:t> số 4 là số mấy?</a:t>
            </a:r>
            <a:endParaRPr/>
          </a:p>
        </p:txBody>
      </p:sp>
      <p:sp>
        <p:nvSpPr>
          <p:cNvPr id="475" name="Google Shape;475;p12"/>
          <p:cNvSpPr txBox="1"/>
          <p:nvPr/>
        </p:nvSpPr>
        <p:spPr>
          <a:xfrm>
            <a:off x="2976162" y="834354"/>
            <a:ext cx="6070396"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SỐ LIỀN SAU</a:t>
            </a:r>
            <a:endParaRPr/>
          </a:p>
        </p:txBody>
      </p:sp>
      <p:sp>
        <p:nvSpPr>
          <p:cNvPr id="476" name="Google Shape;476;p12"/>
          <p:cNvSpPr txBox="1"/>
          <p:nvPr/>
        </p:nvSpPr>
        <p:spPr>
          <a:xfrm>
            <a:off x="5202856" y="5528249"/>
            <a:ext cx="432559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400"/>
              <a:buFont typeface="Roboto"/>
              <a:buNone/>
            </a:pPr>
            <a:r>
              <a:rPr lang="en-US" sz="2400" b="0" i="0" u="none" strike="noStrike" cap="none">
                <a:solidFill>
                  <a:srgbClr val="00B050"/>
                </a:solidFill>
                <a:latin typeface="Roboto"/>
                <a:ea typeface="Roboto"/>
                <a:cs typeface="Roboto"/>
                <a:sym typeface="Roboto"/>
              </a:rPr>
              <a:t>Số </a:t>
            </a:r>
            <a:r>
              <a:rPr lang="en-US" sz="3200" b="1" i="0" u="none" strike="noStrike" cap="none">
                <a:solidFill>
                  <a:srgbClr val="FF0000"/>
                </a:solidFill>
                <a:latin typeface="Roboto"/>
                <a:ea typeface="Roboto"/>
                <a:cs typeface="Roboto"/>
                <a:sym typeface="Roboto"/>
              </a:rPr>
              <a:t>5</a:t>
            </a:r>
            <a:r>
              <a:rPr lang="en-US" sz="2400" b="0" i="0" u="none" strike="noStrike" cap="none">
                <a:solidFill>
                  <a:srgbClr val="00B050"/>
                </a:solidFill>
                <a:latin typeface="Roboto"/>
                <a:ea typeface="Roboto"/>
                <a:cs typeface="Roboto"/>
                <a:sym typeface="Roboto"/>
              </a:rPr>
              <a:t> là số liền sau của số </a:t>
            </a:r>
            <a:r>
              <a:rPr lang="en-US" sz="3200" b="1" i="0" u="none" strike="noStrike" cap="none">
                <a:solidFill>
                  <a:srgbClr val="FF0000"/>
                </a:solidFill>
                <a:latin typeface="Roboto"/>
                <a:ea typeface="Roboto"/>
                <a:cs typeface="Roboto"/>
                <a:sym typeface="Roboto"/>
              </a:rPr>
              <a:t>4</a:t>
            </a:r>
            <a:r>
              <a:rPr lang="en-US" sz="2400" b="0" i="0" u="none" strike="noStrike" cap="none">
                <a:solidFill>
                  <a:srgbClr val="00B050"/>
                </a:solidFill>
                <a:latin typeface="Roboto"/>
                <a:ea typeface="Roboto"/>
                <a:cs typeface="Roboto"/>
                <a:sym typeface="Roboto"/>
              </a:rPr>
              <a:t> </a:t>
            </a:r>
            <a:endParaRPr/>
          </a:p>
        </p:txBody>
      </p:sp>
      <p:grpSp>
        <p:nvGrpSpPr>
          <p:cNvPr id="477" name="Google Shape;477;p12"/>
          <p:cNvGrpSpPr/>
          <p:nvPr/>
        </p:nvGrpSpPr>
        <p:grpSpPr>
          <a:xfrm>
            <a:off x="2277270" y="3215562"/>
            <a:ext cx="592587" cy="584775"/>
            <a:chOff x="2277270" y="3215562"/>
            <a:chExt cx="592587" cy="584775"/>
          </a:xfrm>
        </p:grpSpPr>
        <p:sp>
          <p:nvSpPr>
            <p:cNvPr id="478" name="Google Shape;478;p12"/>
            <p:cNvSpPr/>
            <p:nvPr/>
          </p:nvSpPr>
          <p:spPr>
            <a:xfrm>
              <a:off x="2277270" y="3222167"/>
              <a:ext cx="535709" cy="535709"/>
            </a:xfrm>
            <a:prstGeom prst="ellipse">
              <a:avLst/>
            </a:prstGeom>
            <a:solidFill>
              <a:srgbClr val="DD8D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79" name="Google Shape;479;p12"/>
            <p:cNvSpPr txBox="1"/>
            <p:nvPr/>
          </p:nvSpPr>
          <p:spPr>
            <a:xfrm>
              <a:off x="2334148" y="321556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Roboto Black"/>
                <a:buNone/>
              </a:pPr>
              <a:r>
                <a:rPr lang="en-US" sz="3200" b="1" i="0" u="none" strike="noStrike" cap="none">
                  <a:solidFill>
                    <a:srgbClr val="FFFFFF"/>
                  </a:solidFill>
                  <a:latin typeface="Roboto Black"/>
                  <a:ea typeface="Roboto Black"/>
                  <a:cs typeface="Roboto Black"/>
                  <a:sym typeface="Roboto Black"/>
                </a:rPr>
                <a:t>3</a:t>
              </a:r>
              <a:endParaRPr/>
            </a:p>
          </p:txBody>
        </p:sp>
      </p:grpSp>
      <p:grpSp>
        <p:nvGrpSpPr>
          <p:cNvPr id="480" name="Google Shape;480;p12"/>
          <p:cNvGrpSpPr/>
          <p:nvPr/>
        </p:nvGrpSpPr>
        <p:grpSpPr>
          <a:xfrm>
            <a:off x="2936665" y="3188324"/>
            <a:ext cx="584053" cy="584775"/>
            <a:chOff x="2936665" y="3188324"/>
            <a:chExt cx="584053" cy="584775"/>
          </a:xfrm>
        </p:grpSpPr>
        <p:sp>
          <p:nvSpPr>
            <p:cNvPr id="481" name="Google Shape;481;p12"/>
            <p:cNvSpPr/>
            <p:nvPr/>
          </p:nvSpPr>
          <p:spPr>
            <a:xfrm>
              <a:off x="2936665" y="3233503"/>
              <a:ext cx="535709" cy="535709"/>
            </a:xfrm>
            <a:prstGeom prst="ellipse">
              <a:avLst/>
            </a:prstGeom>
            <a:solidFill>
              <a:srgbClr val="31BE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82" name="Google Shape;482;p12"/>
            <p:cNvSpPr txBox="1"/>
            <p:nvPr/>
          </p:nvSpPr>
          <p:spPr>
            <a:xfrm>
              <a:off x="2985009"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Roboto Black"/>
                <a:buNone/>
              </a:pPr>
              <a:r>
                <a:rPr lang="en-US" sz="3200" b="1" i="0" u="none" strike="noStrike" cap="none">
                  <a:solidFill>
                    <a:srgbClr val="FFFFFF"/>
                  </a:solidFill>
                  <a:latin typeface="Roboto Black"/>
                  <a:ea typeface="Roboto Black"/>
                  <a:cs typeface="Roboto Black"/>
                  <a:sym typeface="Roboto Black"/>
                </a:rPr>
                <a:t>4</a:t>
              </a:r>
              <a:endParaRPr/>
            </a:p>
          </p:txBody>
        </p:sp>
      </p:grpSp>
      <p:grpSp>
        <p:nvGrpSpPr>
          <p:cNvPr id="483" name="Google Shape;483;p12"/>
          <p:cNvGrpSpPr/>
          <p:nvPr/>
        </p:nvGrpSpPr>
        <p:grpSpPr>
          <a:xfrm>
            <a:off x="3602878" y="3177272"/>
            <a:ext cx="601103" cy="584775"/>
            <a:chOff x="3602878" y="3177272"/>
            <a:chExt cx="601103" cy="584775"/>
          </a:xfrm>
        </p:grpSpPr>
        <p:sp>
          <p:nvSpPr>
            <p:cNvPr id="484" name="Google Shape;484;p12"/>
            <p:cNvSpPr/>
            <p:nvPr/>
          </p:nvSpPr>
          <p:spPr>
            <a:xfrm>
              <a:off x="3602878" y="3212227"/>
              <a:ext cx="535709" cy="535709"/>
            </a:xfrm>
            <a:prstGeom prst="ellipse">
              <a:avLst/>
            </a:prstGeom>
            <a:solidFill>
              <a:srgbClr val="FCAF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85" name="Google Shape;485;p12"/>
            <p:cNvSpPr txBox="1"/>
            <p:nvPr/>
          </p:nvSpPr>
          <p:spPr>
            <a:xfrm>
              <a:off x="3668272" y="317727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Roboto Black"/>
                <a:buNone/>
              </a:pPr>
              <a:r>
                <a:rPr lang="en-US" sz="3200" b="1" i="0" u="none" strike="noStrike" cap="none">
                  <a:solidFill>
                    <a:srgbClr val="FFFFFF"/>
                  </a:solidFill>
                  <a:latin typeface="Roboto Black"/>
                  <a:ea typeface="Roboto Black"/>
                  <a:cs typeface="Roboto Black"/>
                  <a:sym typeface="Roboto Black"/>
                </a:rPr>
                <a:t>5</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5"/>
                                        </p:tgtEl>
                                        <p:attrNameLst>
                                          <p:attrName>style.visibility</p:attrName>
                                        </p:attrNameLst>
                                      </p:cBhvr>
                                      <p:to>
                                        <p:strVal val="visible"/>
                                      </p:to>
                                    </p:set>
                                    <p:animEffect transition="in" filter="fade">
                                      <p:cBhvr>
                                        <p:cTn id="7" dur="500"/>
                                        <p:tgtEl>
                                          <p:spTgt spid="475"/>
                                        </p:tgtEl>
                                      </p:cBhvr>
                                    </p:animEffect>
                                  </p:childTnLst>
                                </p:cTn>
                              </p:par>
                              <p:par>
                                <p:cTn id="8" presetID="10" presetClass="entr" presetSubtype="0" fill="hold" nodeType="withEffect">
                                  <p:stCondLst>
                                    <p:cond delay="0"/>
                                  </p:stCondLst>
                                  <p:childTnLst>
                                    <p:set>
                                      <p:cBhvr>
                                        <p:cTn id="9" dur="1" fill="hold">
                                          <p:stCondLst>
                                            <p:cond delay="0"/>
                                          </p:stCondLst>
                                        </p:cTn>
                                        <p:tgtEl>
                                          <p:spTgt spid="477"/>
                                        </p:tgtEl>
                                        <p:attrNameLst>
                                          <p:attrName>style.visibility</p:attrName>
                                        </p:attrNameLst>
                                      </p:cBhvr>
                                      <p:to>
                                        <p:strVal val="visible"/>
                                      </p:to>
                                    </p:set>
                                    <p:animEffect transition="in" filter="fade">
                                      <p:cBhvr>
                                        <p:cTn id="10" dur="500"/>
                                        <p:tgtEl>
                                          <p:spTgt spid="477"/>
                                        </p:tgtEl>
                                      </p:cBhvr>
                                    </p:animEffect>
                                  </p:childTnLst>
                                </p:cTn>
                              </p:par>
                              <p:par>
                                <p:cTn id="11" presetID="10" presetClass="entr" presetSubtype="0" fill="hold" nodeType="withEffect">
                                  <p:stCondLst>
                                    <p:cond delay="0"/>
                                  </p:stCondLst>
                                  <p:childTnLst>
                                    <p:set>
                                      <p:cBhvr>
                                        <p:cTn id="12" dur="1" fill="hold">
                                          <p:stCondLst>
                                            <p:cond delay="0"/>
                                          </p:stCondLst>
                                        </p:cTn>
                                        <p:tgtEl>
                                          <p:spTgt spid="480"/>
                                        </p:tgtEl>
                                        <p:attrNameLst>
                                          <p:attrName>style.visibility</p:attrName>
                                        </p:attrNameLst>
                                      </p:cBhvr>
                                      <p:to>
                                        <p:strVal val="visible"/>
                                      </p:to>
                                    </p:set>
                                    <p:animEffect transition="in" filter="fade">
                                      <p:cBhvr>
                                        <p:cTn id="13" dur="500"/>
                                        <p:tgtEl>
                                          <p:spTgt spid="480"/>
                                        </p:tgtEl>
                                      </p:cBhvr>
                                    </p:animEffect>
                                  </p:childTnLst>
                                </p:cTn>
                              </p:par>
                              <p:par>
                                <p:cTn id="14" presetID="10" presetClass="entr" presetSubtype="0" fill="hold" nodeType="withEffect">
                                  <p:stCondLst>
                                    <p:cond delay="0"/>
                                  </p:stCondLst>
                                  <p:childTnLst>
                                    <p:set>
                                      <p:cBhvr>
                                        <p:cTn id="15" dur="1" fill="hold">
                                          <p:stCondLst>
                                            <p:cond delay="0"/>
                                          </p:stCondLst>
                                        </p:cTn>
                                        <p:tgtEl>
                                          <p:spTgt spid="483"/>
                                        </p:tgtEl>
                                        <p:attrNameLst>
                                          <p:attrName>style.visibility</p:attrName>
                                        </p:attrNameLst>
                                      </p:cBhvr>
                                      <p:to>
                                        <p:strVal val="visible"/>
                                      </p:to>
                                    </p:set>
                                    <p:animEffect transition="in" filter="fade">
                                      <p:cBhvr>
                                        <p:cTn id="16" dur="500"/>
                                        <p:tgtEl>
                                          <p:spTgt spid="483"/>
                                        </p:tgtEl>
                                      </p:cBhvr>
                                    </p:animEffect>
                                  </p:childTnLst>
                                </p:cTn>
                              </p:par>
                              <p:par>
                                <p:cTn id="17" presetID="10" presetClass="entr" presetSubtype="0" fill="hold" nodeType="withEffect">
                                  <p:stCondLst>
                                    <p:cond delay="0"/>
                                  </p:stCondLst>
                                  <p:childTnLst>
                                    <p:set>
                                      <p:cBhvr>
                                        <p:cTn id="18" dur="1" fill="hold">
                                          <p:stCondLst>
                                            <p:cond delay="0"/>
                                          </p:stCondLst>
                                        </p:cTn>
                                        <p:tgtEl>
                                          <p:spTgt spid="443"/>
                                        </p:tgtEl>
                                        <p:attrNameLst>
                                          <p:attrName>style.visibility</p:attrName>
                                        </p:attrNameLst>
                                      </p:cBhvr>
                                      <p:to>
                                        <p:strVal val="visible"/>
                                      </p:to>
                                    </p:set>
                                    <p:animEffect transition="in" filter="fade">
                                      <p:cBhvr>
                                        <p:cTn id="19" dur="500"/>
                                        <p:tgtEl>
                                          <p:spTgt spid="44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42"/>
                                        </p:tgtEl>
                                        <p:attrNameLst>
                                          <p:attrName>style.visibility</p:attrName>
                                        </p:attrNameLst>
                                      </p:cBhvr>
                                      <p:to>
                                        <p:strVal val="visible"/>
                                      </p:to>
                                    </p:set>
                                    <p:animEffect transition="in" filter="fade">
                                      <p:cBhvr>
                                        <p:cTn id="24" dur="500"/>
                                        <p:tgtEl>
                                          <p:spTgt spid="442"/>
                                        </p:tgtEl>
                                      </p:cBhvr>
                                    </p:animEffect>
                                  </p:childTnLst>
                                </p:cTn>
                              </p:par>
                              <p:par>
                                <p:cTn id="25" presetID="10" presetClass="entr" presetSubtype="0" fill="hold" nodeType="withEffect">
                                  <p:stCondLst>
                                    <p:cond delay="0"/>
                                  </p:stCondLst>
                                  <p:childTnLst>
                                    <p:set>
                                      <p:cBhvr>
                                        <p:cTn id="26" dur="1" fill="hold">
                                          <p:stCondLst>
                                            <p:cond delay="0"/>
                                          </p:stCondLst>
                                        </p:cTn>
                                        <p:tgtEl>
                                          <p:spTgt spid="476"/>
                                        </p:tgtEl>
                                        <p:attrNameLst>
                                          <p:attrName>style.visibility</p:attrName>
                                        </p:attrNameLst>
                                      </p:cBhvr>
                                      <p:to>
                                        <p:strVal val="visible"/>
                                      </p:to>
                                    </p:set>
                                    <p:animEffect transition="in" filter="fade">
                                      <p:cBhvr>
                                        <p:cTn id="27" dur="500"/>
                                        <p:tgtEl>
                                          <p:spTgt spid="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0"/>
        <p:cNvGrpSpPr/>
        <p:nvPr/>
      </p:nvGrpSpPr>
      <p:grpSpPr>
        <a:xfrm>
          <a:off x="0" y="0"/>
          <a:ext cx="0" cy="0"/>
          <a:chOff x="0" y="0"/>
          <a:chExt cx="0" cy="0"/>
        </a:xfrm>
      </p:grpSpPr>
      <p:sp>
        <p:nvSpPr>
          <p:cNvPr id="491" name="Google Shape;491;p13"/>
          <p:cNvSpPr/>
          <p:nvPr/>
        </p:nvSpPr>
        <p:spPr>
          <a:xfrm>
            <a:off x="6326824" y="3228008"/>
            <a:ext cx="534256" cy="5342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92" name="Google Shape;492;p13"/>
          <p:cNvSpPr txBox="1"/>
          <p:nvPr/>
        </p:nvSpPr>
        <p:spPr>
          <a:xfrm>
            <a:off x="6370679"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9</a:t>
            </a:r>
            <a:endParaRPr/>
          </a:p>
        </p:txBody>
      </p:sp>
      <p:sp>
        <p:nvSpPr>
          <p:cNvPr id="493" name="Google Shape;493;p13"/>
          <p:cNvSpPr/>
          <p:nvPr/>
        </p:nvSpPr>
        <p:spPr>
          <a:xfrm>
            <a:off x="7644545" y="3235137"/>
            <a:ext cx="534256" cy="5342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94" name="Google Shape;494;p13"/>
          <p:cNvSpPr/>
          <p:nvPr/>
        </p:nvSpPr>
        <p:spPr>
          <a:xfrm>
            <a:off x="5623960" y="3254294"/>
            <a:ext cx="534256" cy="5342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95" name="Google Shape;495;p13"/>
          <p:cNvSpPr/>
          <p:nvPr/>
        </p:nvSpPr>
        <p:spPr>
          <a:xfrm>
            <a:off x="4279684" y="3225777"/>
            <a:ext cx="534256" cy="5342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496" name="Google Shape;496;p13"/>
          <p:cNvCxnSpPr/>
          <p:nvPr/>
        </p:nvCxnSpPr>
        <p:spPr>
          <a:xfrm rot="10800000" flipH="1">
            <a:off x="550405" y="2854592"/>
            <a:ext cx="10581590" cy="42457"/>
          </a:xfrm>
          <a:prstGeom prst="straightConnector1">
            <a:avLst/>
          </a:prstGeom>
          <a:noFill/>
          <a:ln w="57150" cap="flat" cmpd="sng">
            <a:solidFill>
              <a:srgbClr val="FF0000"/>
            </a:solidFill>
            <a:prstDash val="solid"/>
            <a:miter lim="800000"/>
            <a:headEnd type="none" w="sm" len="sm"/>
            <a:tailEnd type="triangle" w="med" len="med"/>
          </a:ln>
        </p:spPr>
      </p:cxnSp>
      <p:cxnSp>
        <p:nvCxnSpPr>
          <p:cNvPr id="497" name="Google Shape;497;p13"/>
          <p:cNvCxnSpPr/>
          <p:nvPr/>
        </p:nvCxnSpPr>
        <p:spPr>
          <a:xfrm>
            <a:off x="1218282"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98" name="Google Shape;498;p13"/>
          <p:cNvCxnSpPr/>
          <p:nvPr/>
        </p:nvCxnSpPr>
        <p:spPr>
          <a:xfrm>
            <a:off x="1886159"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99" name="Google Shape;499;p13"/>
          <p:cNvCxnSpPr/>
          <p:nvPr/>
        </p:nvCxnSpPr>
        <p:spPr>
          <a:xfrm>
            <a:off x="2554036"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0" name="Google Shape;500;p13"/>
          <p:cNvCxnSpPr/>
          <p:nvPr/>
        </p:nvCxnSpPr>
        <p:spPr>
          <a:xfrm>
            <a:off x="3221913"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1" name="Google Shape;501;p13"/>
          <p:cNvCxnSpPr/>
          <p:nvPr/>
        </p:nvCxnSpPr>
        <p:spPr>
          <a:xfrm>
            <a:off x="3889790"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2" name="Google Shape;502;p13"/>
          <p:cNvCxnSpPr/>
          <p:nvPr/>
        </p:nvCxnSpPr>
        <p:spPr>
          <a:xfrm>
            <a:off x="4557667"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3" name="Google Shape;503;p13"/>
          <p:cNvCxnSpPr/>
          <p:nvPr/>
        </p:nvCxnSpPr>
        <p:spPr>
          <a:xfrm>
            <a:off x="5225544"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4" name="Google Shape;504;p13"/>
          <p:cNvCxnSpPr/>
          <p:nvPr/>
        </p:nvCxnSpPr>
        <p:spPr>
          <a:xfrm>
            <a:off x="5893421"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5" name="Google Shape;505;p13"/>
          <p:cNvCxnSpPr/>
          <p:nvPr/>
        </p:nvCxnSpPr>
        <p:spPr>
          <a:xfrm>
            <a:off x="7897052"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6" name="Google Shape;506;p13"/>
          <p:cNvCxnSpPr/>
          <p:nvPr/>
        </p:nvCxnSpPr>
        <p:spPr>
          <a:xfrm>
            <a:off x="8564929"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7" name="Google Shape;507;p13"/>
          <p:cNvCxnSpPr/>
          <p:nvPr/>
        </p:nvCxnSpPr>
        <p:spPr>
          <a:xfrm>
            <a:off x="9900683"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8" name="Google Shape;508;p13"/>
          <p:cNvCxnSpPr/>
          <p:nvPr/>
        </p:nvCxnSpPr>
        <p:spPr>
          <a:xfrm>
            <a:off x="10568554"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9" name="Google Shape;509;p13"/>
          <p:cNvCxnSpPr/>
          <p:nvPr/>
        </p:nvCxnSpPr>
        <p:spPr>
          <a:xfrm>
            <a:off x="9232806"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10" name="Google Shape;510;p13"/>
          <p:cNvCxnSpPr/>
          <p:nvPr/>
        </p:nvCxnSpPr>
        <p:spPr>
          <a:xfrm>
            <a:off x="6561298"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11" name="Google Shape;511;p13"/>
          <p:cNvCxnSpPr/>
          <p:nvPr/>
        </p:nvCxnSpPr>
        <p:spPr>
          <a:xfrm>
            <a:off x="7229175" y="2667933"/>
            <a:ext cx="0" cy="579774"/>
          </a:xfrm>
          <a:prstGeom prst="straightConnector1">
            <a:avLst/>
          </a:prstGeom>
          <a:noFill/>
          <a:ln w="38100" cap="flat" cmpd="sng">
            <a:solidFill>
              <a:srgbClr val="FF0000"/>
            </a:solidFill>
            <a:prstDash val="solid"/>
            <a:miter lim="800000"/>
            <a:headEnd type="none" w="sm" len="sm"/>
            <a:tailEnd type="none" w="sm" len="sm"/>
          </a:ln>
        </p:spPr>
      </p:cxnSp>
      <p:sp>
        <p:nvSpPr>
          <p:cNvPr id="512" name="Google Shape;512;p13"/>
          <p:cNvSpPr txBox="1"/>
          <p:nvPr/>
        </p:nvSpPr>
        <p:spPr>
          <a:xfrm>
            <a:off x="995747"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a:t>
            </a:r>
            <a:endParaRPr/>
          </a:p>
        </p:txBody>
      </p:sp>
      <p:sp>
        <p:nvSpPr>
          <p:cNvPr id="513" name="Google Shape;513;p13"/>
          <p:cNvSpPr txBox="1"/>
          <p:nvPr/>
        </p:nvSpPr>
        <p:spPr>
          <a:xfrm>
            <a:off x="1670041"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2</a:t>
            </a:r>
            <a:endParaRPr/>
          </a:p>
        </p:txBody>
      </p:sp>
      <p:sp>
        <p:nvSpPr>
          <p:cNvPr id="514" name="Google Shape;514;p13"/>
          <p:cNvSpPr txBox="1"/>
          <p:nvPr/>
        </p:nvSpPr>
        <p:spPr>
          <a:xfrm>
            <a:off x="4320867" y="3188323"/>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6</a:t>
            </a:r>
            <a:endParaRPr/>
          </a:p>
        </p:txBody>
      </p:sp>
      <p:sp>
        <p:nvSpPr>
          <p:cNvPr id="515" name="Google Shape;515;p13"/>
          <p:cNvSpPr txBox="1"/>
          <p:nvPr/>
        </p:nvSpPr>
        <p:spPr>
          <a:xfrm>
            <a:off x="2355081" y="323660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3</a:t>
            </a:r>
            <a:endParaRPr/>
          </a:p>
        </p:txBody>
      </p:sp>
      <p:sp>
        <p:nvSpPr>
          <p:cNvPr id="516" name="Google Shape;516;p13"/>
          <p:cNvSpPr txBox="1"/>
          <p:nvPr/>
        </p:nvSpPr>
        <p:spPr>
          <a:xfrm>
            <a:off x="5687057"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8</a:t>
            </a:r>
            <a:endParaRPr/>
          </a:p>
        </p:txBody>
      </p:sp>
      <p:sp>
        <p:nvSpPr>
          <p:cNvPr id="517" name="Google Shape;517;p13"/>
          <p:cNvSpPr txBox="1"/>
          <p:nvPr/>
        </p:nvSpPr>
        <p:spPr>
          <a:xfrm>
            <a:off x="2983272" y="3225777"/>
            <a:ext cx="7253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4</a:t>
            </a:r>
            <a:endParaRPr/>
          </a:p>
        </p:txBody>
      </p:sp>
      <p:sp>
        <p:nvSpPr>
          <p:cNvPr id="518" name="Google Shape;518;p13"/>
          <p:cNvSpPr txBox="1"/>
          <p:nvPr/>
        </p:nvSpPr>
        <p:spPr>
          <a:xfrm>
            <a:off x="7567437" y="3197635"/>
            <a:ext cx="6804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11</a:t>
            </a:r>
            <a:endParaRPr/>
          </a:p>
        </p:txBody>
      </p:sp>
      <p:sp>
        <p:nvSpPr>
          <p:cNvPr id="519" name="Google Shape;519;p13"/>
          <p:cNvSpPr txBox="1"/>
          <p:nvPr/>
        </p:nvSpPr>
        <p:spPr>
          <a:xfrm>
            <a:off x="8221128" y="3197635"/>
            <a:ext cx="70328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12</a:t>
            </a:r>
            <a:endParaRPr/>
          </a:p>
        </p:txBody>
      </p:sp>
      <p:sp>
        <p:nvSpPr>
          <p:cNvPr id="520" name="Google Shape;520;p13"/>
          <p:cNvSpPr txBox="1"/>
          <p:nvPr/>
        </p:nvSpPr>
        <p:spPr>
          <a:xfrm>
            <a:off x="8897005" y="3197636"/>
            <a:ext cx="6625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13</a:t>
            </a:r>
            <a:endParaRPr/>
          </a:p>
        </p:txBody>
      </p:sp>
      <p:sp>
        <p:nvSpPr>
          <p:cNvPr id="521" name="Google Shape;521;p13"/>
          <p:cNvSpPr txBox="1"/>
          <p:nvPr/>
        </p:nvSpPr>
        <p:spPr>
          <a:xfrm>
            <a:off x="9562905" y="3176420"/>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14</a:t>
            </a:r>
            <a:endParaRPr/>
          </a:p>
        </p:txBody>
      </p:sp>
      <p:sp>
        <p:nvSpPr>
          <p:cNvPr id="522" name="Google Shape;522;p13"/>
          <p:cNvSpPr txBox="1"/>
          <p:nvPr/>
        </p:nvSpPr>
        <p:spPr>
          <a:xfrm>
            <a:off x="10229118" y="3188324"/>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15</a:t>
            </a:r>
            <a:endParaRPr/>
          </a:p>
        </p:txBody>
      </p:sp>
      <p:cxnSp>
        <p:nvCxnSpPr>
          <p:cNvPr id="523" name="Google Shape;523;p13"/>
          <p:cNvCxnSpPr/>
          <p:nvPr/>
        </p:nvCxnSpPr>
        <p:spPr>
          <a:xfrm>
            <a:off x="550405" y="2667933"/>
            <a:ext cx="0" cy="579774"/>
          </a:xfrm>
          <a:prstGeom prst="straightConnector1">
            <a:avLst/>
          </a:prstGeom>
          <a:noFill/>
          <a:ln w="38100" cap="flat" cmpd="sng">
            <a:solidFill>
              <a:srgbClr val="FF0000"/>
            </a:solidFill>
            <a:prstDash val="solid"/>
            <a:miter lim="800000"/>
            <a:headEnd type="none" w="sm" len="sm"/>
            <a:tailEnd type="none" w="sm" len="sm"/>
          </a:ln>
        </p:spPr>
      </p:cxnSp>
      <p:sp>
        <p:nvSpPr>
          <p:cNvPr id="524" name="Google Shape;524;p13"/>
          <p:cNvSpPr txBox="1"/>
          <p:nvPr/>
        </p:nvSpPr>
        <p:spPr>
          <a:xfrm>
            <a:off x="332982"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0</a:t>
            </a:r>
            <a:endParaRPr/>
          </a:p>
        </p:txBody>
      </p:sp>
      <p:sp>
        <p:nvSpPr>
          <p:cNvPr id="525" name="Google Shape;525;p13"/>
          <p:cNvSpPr txBox="1"/>
          <p:nvPr/>
        </p:nvSpPr>
        <p:spPr>
          <a:xfrm>
            <a:off x="600836" y="4526438"/>
            <a:ext cx="4154847"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Em hãy cho biết số liền trước của số </a:t>
            </a:r>
            <a:r>
              <a:rPr lang="en-US" sz="3200" b="1" i="0" u="none" strike="noStrike" cap="none">
                <a:solidFill>
                  <a:srgbClr val="FF0000"/>
                </a:solidFill>
                <a:latin typeface="Roboto"/>
                <a:ea typeface="Roboto"/>
                <a:cs typeface="Roboto"/>
                <a:sym typeface="Roboto"/>
              </a:rPr>
              <a:t>7</a:t>
            </a:r>
            <a:r>
              <a:rPr lang="en-US" sz="2400" b="0" i="0" u="none" strike="noStrike" cap="none">
                <a:solidFill>
                  <a:srgbClr val="002060"/>
                </a:solidFill>
                <a:latin typeface="Roboto"/>
                <a:ea typeface="Roboto"/>
                <a:cs typeface="Roboto"/>
                <a:sym typeface="Roboto"/>
              </a:rPr>
              <a:t> là số mấy? </a:t>
            </a:r>
            <a:endParaRPr sz="2400" b="0" i="0" u="none" strike="noStrike" cap="none">
              <a:solidFill>
                <a:srgbClr val="002060"/>
              </a:solidFill>
              <a:latin typeface="Roboto"/>
              <a:ea typeface="Roboto"/>
              <a:cs typeface="Roboto"/>
              <a:sym typeface="Roboto"/>
            </a:endParaRPr>
          </a:p>
        </p:txBody>
      </p:sp>
      <p:sp>
        <p:nvSpPr>
          <p:cNvPr id="526" name="Google Shape;526;p13"/>
          <p:cNvSpPr txBox="1"/>
          <p:nvPr/>
        </p:nvSpPr>
        <p:spPr>
          <a:xfrm>
            <a:off x="2751889" y="774856"/>
            <a:ext cx="6406043"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LUYỆN TẬP TÌM SỐ LIỀN TRƯỚC, SỐ LIỀN SAU</a:t>
            </a:r>
            <a:endParaRPr sz="3200" b="1" i="0" u="none" strike="noStrike" cap="none">
              <a:solidFill>
                <a:srgbClr val="002060"/>
              </a:solidFill>
              <a:latin typeface="Roboto"/>
              <a:ea typeface="Roboto"/>
              <a:cs typeface="Roboto"/>
              <a:sym typeface="Roboto"/>
            </a:endParaRPr>
          </a:p>
        </p:txBody>
      </p:sp>
      <p:sp>
        <p:nvSpPr>
          <p:cNvPr id="527" name="Google Shape;527;p13"/>
          <p:cNvSpPr txBox="1"/>
          <p:nvPr/>
        </p:nvSpPr>
        <p:spPr>
          <a:xfrm>
            <a:off x="6322236" y="4526438"/>
            <a:ext cx="4325595"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Em hãy cho biết số nào là số liền trước của số </a:t>
            </a:r>
            <a:r>
              <a:rPr lang="en-US" sz="3200" b="1" i="0" u="none" strike="noStrike" cap="none">
                <a:solidFill>
                  <a:srgbClr val="FF0000"/>
                </a:solidFill>
                <a:latin typeface="Roboto"/>
                <a:ea typeface="Roboto"/>
                <a:cs typeface="Roboto"/>
                <a:sym typeface="Roboto"/>
              </a:rPr>
              <a:t>10</a:t>
            </a:r>
            <a:r>
              <a:rPr lang="en-US" sz="2400" b="0" i="0" u="none" strike="noStrike" cap="none">
                <a:solidFill>
                  <a:srgbClr val="002060"/>
                </a:solidFill>
                <a:latin typeface="Roboto"/>
                <a:ea typeface="Roboto"/>
                <a:cs typeface="Roboto"/>
                <a:sym typeface="Roboto"/>
              </a:rPr>
              <a:t>? </a:t>
            </a:r>
            <a:endParaRPr sz="2400" b="0" i="0" u="none" strike="noStrike" cap="none">
              <a:solidFill>
                <a:srgbClr val="002060"/>
              </a:solidFill>
              <a:latin typeface="Roboto"/>
              <a:ea typeface="Roboto"/>
              <a:cs typeface="Roboto"/>
              <a:sym typeface="Roboto"/>
            </a:endParaRPr>
          </a:p>
        </p:txBody>
      </p:sp>
      <p:grpSp>
        <p:nvGrpSpPr>
          <p:cNvPr id="528" name="Google Shape;528;p13"/>
          <p:cNvGrpSpPr/>
          <p:nvPr/>
        </p:nvGrpSpPr>
        <p:grpSpPr>
          <a:xfrm>
            <a:off x="4948493" y="3218446"/>
            <a:ext cx="602307" cy="584775"/>
            <a:chOff x="2277270" y="3186319"/>
            <a:chExt cx="602307" cy="584775"/>
          </a:xfrm>
        </p:grpSpPr>
        <p:sp>
          <p:nvSpPr>
            <p:cNvPr id="529" name="Google Shape;529;p13"/>
            <p:cNvSpPr/>
            <p:nvPr/>
          </p:nvSpPr>
          <p:spPr>
            <a:xfrm>
              <a:off x="2277270" y="3222167"/>
              <a:ext cx="535709" cy="535709"/>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30" name="Google Shape;530;p13"/>
            <p:cNvSpPr txBox="1"/>
            <p:nvPr/>
          </p:nvSpPr>
          <p:spPr>
            <a:xfrm>
              <a:off x="2343868" y="3186319"/>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Roboto Black"/>
                <a:buNone/>
              </a:pPr>
              <a:r>
                <a:rPr lang="en-US" sz="3200" b="1" i="0" u="none" strike="noStrike" cap="none">
                  <a:solidFill>
                    <a:srgbClr val="FFFFFF"/>
                  </a:solidFill>
                  <a:latin typeface="Roboto Black"/>
                  <a:ea typeface="Roboto Black"/>
                  <a:cs typeface="Roboto Black"/>
                  <a:sym typeface="Roboto Black"/>
                </a:rPr>
                <a:t>7</a:t>
              </a:r>
              <a:endParaRPr/>
            </a:p>
          </p:txBody>
        </p:sp>
      </p:grpSp>
      <p:grpSp>
        <p:nvGrpSpPr>
          <p:cNvPr id="531" name="Google Shape;531;p13"/>
          <p:cNvGrpSpPr/>
          <p:nvPr/>
        </p:nvGrpSpPr>
        <p:grpSpPr>
          <a:xfrm>
            <a:off x="6893688" y="3217221"/>
            <a:ext cx="700956" cy="584775"/>
            <a:chOff x="2841590" y="3195575"/>
            <a:chExt cx="700956" cy="584775"/>
          </a:xfrm>
        </p:grpSpPr>
        <p:sp>
          <p:nvSpPr>
            <p:cNvPr id="532" name="Google Shape;532;p13"/>
            <p:cNvSpPr/>
            <p:nvPr/>
          </p:nvSpPr>
          <p:spPr>
            <a:xfrm>
              <a:off x="2936665" y="3233503"/>
              <a:ext cx="535709" cy="535709"/>
            </a:xfrm>
            <a:prstGeom prst="ellipse">
              <a:avLst/>
            </a:prstGeom>
            <a:solidFill>
              <a:srgbClr val="FCAF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33" name="Google Shape;533;p13"/>
            <p:cNvSpPr txBox="1"/>
            <p:nvPr/>
          </p:nvSpPr>
          <p:spPr>
            <a:xfrm>
              <a:off x="2841590" y="3195575"/>
              <a:ext cx="70095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Roboto Black"/>
                <a:buNone/>
              </a:pPr>
              <a:r>
                <a:rPr lang="en-US" sz="3200" b="1" i="0" u="none" strike="noStrike" cap="none">
                  <a:solidFill>
                    <a:srgbClr val="FFFFFF"/>
                  </a:solidFill>
                  <a:latin typeface="Roboto Black"/>
                  <a:ea typeface="Roboto Black"/>
                  <a:cs typeface="Roboto Black"/>
                  <a:sym typeface="Roboto Black"/>
                </a:rPr>
                <a:t>10</a:t>
              </a:r>
              <a:endParaRPr/>
            </a:p>
          </p:txBody>
        </p:sp>
      </p:grpSp>
      <p:sp>
        <p:nvSpPr>
          <p:cNvPr id="534" name="Google Shape;534;p13"/>
          <p:cNvSpPr txBox="1"/>
          <p:nvPr/>
        </p:nvSpPr>
        <p:spPr>
          <a:xfrm>
            <a:off x="3690835" y="3225778"/>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5</a:t>
            </a:r>
            <a:endParaRPr/>
          </a:p>
        </p:txBody>
      </p:sp>
      <p:sp>
        <p:nvSpPr>
          <p:cNvPr id="535" name="Google Shape;535;p13"/>
          <p:cNvSpPr/>
          <p:nvPr/>
        </p:nvSpPr>
        <p:spPr>
          <a:xfrm rot="-2493405">
            <a:off x="4328983" y="3910281"/>
            <a:ext cx="652290" cy="388520"/>
          </a:xfrm>
          <a:prstGeom prst="right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36" name="Google Shape;536;p13"/>
          <p:cNvSpPr/>
          <p:nvPr/>
        </p:nvSpPr>
        <p:spPr>
          <a:xfrm rot="-8214480">
            <a:off x="7301355" y="3979852"/>
            <a:ext cx="652290" cy="388520"/>
          </a:xfrm>
          <a:prstGeom prst="right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37" name="Google Shape;537;p13"/>
          <p:cNvSpPr txBox="1"/>
          <p:nvPr/>
        </p:nvSpPr>
        <p:spPr>
          <a:xfrm>
            <a:off x="447720" y="5306178"/>
            <a:ext cx="467513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Số liền sau của số </a:t>
            </a:r>
            <a:r>
              <a:rPr lang="en-US" sz="3200" b="1" i="0" u="none" strike="noStrike" cap="none">
                <a:solidFill>
                  <a:srgbClr val="FF0000"/>
                </a:solidFill>
                <a:latin typeface="Roboto"/>
                <a:ea typeface="Roboto"/>
                <a:cs typeface="Roboto"/>
                <a:sym typeface="Roboto"/>
              </a:rPr>
              <a:t>7</a:t>
            </a:r>
            <a:r>
              <a:rPr lang="en-US" sz="2400" b="0" i="0" u="none" strike="noStrike" cap="none">
                <a:solidFill>
                  <a:srgbClr val="002060"/>
                </a:solidFill>
                <a:latin typeface="Roboto"/>
                <a:ea typeface="Roboto"/>
                <a:cs typeface="Roboto"/>
                <a:sym typeface="Roboto"/>
              </a:rPr>
              <a:t> là số mấy?</a:t>
            </a:r>
            <a:endParaRPr sz="2400" b="0" i="0" u="none" strike="noStrike" cap="none">
              <a:solidFill>
                <a:srgbClr val="002060"/>
              </a:solidFill>
              <a:latin typeface="Roboto"/>
              <a:ea typeface="Roboto"/>
              <a:cs typeface="Roboto"/>
              <a:sym typeface="Roboto"/>
            </a:endParaRPr>
          </a:p>
        </p:txBody>
      </p:sp>
      <p:sp>
        <p:nvSpPr>
          <p:cNvPr id="538" name="Google Shape;538;p13"/>
          <p:cNvSpPr txBox="1"/>
          <p:nvPr/>
        </p:nvSpPr>
        <p:spPr>
          <a:xfrm>
            <a:off x="6402131" y="5480545"/>
            <a:ext cx="4673647"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Số nào là số liền sau của số </a:t>
            </a:r>
            <a:r>
              <a:rPr lang="en-US" sz="3200" b="1" i="0" u="none" strike="noStrike" cap="none">
                <a:solidFill>
                  <a:srgbClr val="FF0000"/>
                </a:solidFill>
                <a:latin typeface="Roboto"/>
                <a:ea typeface="Roboto"/>
                <a:cs typeface="Roboto"/>
                <a:sym typeface="Roboto"/>
              </a:rPr>
              <a:t>10</a:t>
            </a:r>
            <a:r>
              <a:rPr lang="en-US" sz="2400" b="0" i="0" u="none" strike="noStrike" cap="none">
                <a:solidFill>
                  <a:srgbClr val="002060"/>
                </a:solidFill>
                <a:latin typeface="Roboto"/>
                <a:ea typeface="Roboto"/>
                <a:cs typeface="Roboto"/>
                <a:sym typeface="Roboto"/>
              </a:rPr>
              <a:t>?</a:t>
            </a:r>
            <a:endParaRPr sz="2400" b="0" i="0" u="none" strike="noStrike" cap="none">
              <a:solidFill>
                <a:srgbClr val="002060"/>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6"/>
                                        </p:tgtEl>
                                        <p:attrNameLst>
                                          <p:attrName>style.visibility</p:attrName>
                                        </p:attrNameLst>
                                      </p:cBhvr>
                                      <p:to>
                                        <p:strVal val="visible"/>
                                      </p:to>
                                    </p:set>
                                    <p:animEffect transition="in" filter="fade">
                                      <p:cBhvr>
                                        <p:cTn id="7" dur="500"/>
                                        <p:tgtEl>
                                          <p:spTgt spid="526"/>
                                        </p:tgtEl>
                                      </p:cBhvr>
                                    </p:animEffect>
                                  </p:childTnLst>
                                </p:cTn>
                              </p:par>
                              <p:par>
                                <p:cTn id="8" presetID="10" presetClass="entr" presetSubtype="0" fill="hold" nodeType="withEffect">
                                  <p:stCondLst>
                                    <p:cond delay="0"/>
                                  </p:stCondLst>
                                  <p:childTnLst>
                                    <p:set>
                                      <p:cBhvr>
                                        <p:cTn id="9" dur="1" fill="hold">
                                          <p:stCondLst>
                                            <p:cond delay="0"/>
                                          </p:stCondLst>
                                        </p:cTn>
                                        <p:tgtEl>
                                          <p:spTgt spid="528"/>
                                        </p:tgtEl>
                                        <p:attrNameLst>
                                          <p:attrName>style.visibility</p:attrName>
                                        </p:attrNameLst>
                                      </p:cBhvr>
                                      <p:to>
                                        <p:strVal val="visible"/>
                                      </p:to>
                                    </p:set>
                                    <p:animEffect transition="in" filter="fade">
                                      <p:cBhvr>
                                        <p:cTn id="10" dur="500"/>
                                        <p:tgtEl>
                                          <p:spTgt spid="528"/>
                                        </p:tgtEl>
                                      </p:cBhvr>
                                    </p:animEffect>
                                  </p:childTnLst>
                                </p:cTn>
                              </p:par>
                              <p:par>
                                <p:cTn id="11" presetID="10" presetClass="entr" presetSubtype="0" fill="hold" nodeType="withEffect">
                                  <p:stCondLst>
                                    <p:cond delay="0"/>
                                  </p:stCondLst>
                                  <p:childTnLst>
                                    <p:set>
                                      <p:cBhvr>
                                        <p:cTn id="12" dur="1" fill="hold">
                                          <p:stCondLst>
                                            <p:cond delay="0"/>
                                          </p:stCondLst>
                                        </p:cTn>
                                        <p:tgtEl>
                                          <p:spTgt spid="531"/>
                                        </p:tgtEl>
                                        <p:attrNameLst>
                                          <p:attrName>style.visibility</p:attrName>
                                        </p:attrNameLst>
                                      </p:cBhvr>
                                      <p:to>
                                        <p:strVal val="visible"/>
                                      </p:to>
                                    </p:set>
                                    <p:animEffect transition="in" filter="fade">
                                      <p:cBhvr>
                                        <p:cTn id="13" dur="500"/>
                                        <p:tgtEl>
                                          <p:spTgt spid="5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25"/>
                                        </p:tgtEl>
                                        <p:attrNameLst>
                                          <p:attrName>style.visibility</p:attrName>
                                        </p:attrNameLst>
                                      </p:cBhvr>
                                      <p:to>
                                        <p:strVal val="visible"/>
                                      </p:to>
                                    </p:set>
                                    <p:animEffect transition="in" filter="fade">
                                      <p:cBhvr>
                                        <p:cTn id="18" dur="500"/>
                                        <p:tgtEl>
                                          <p:spTgt spid="525"/>
                                        </p:tgtEl>
                                      </p:cBhvr>
                                    </p:animEffect>
                                  </p:childTnLst>
                                </p:cTn>
                              </p:par>
                              <p:par>
                                <p:cTn id="19" presetID="10" presetClass="entr" presetSubtype="0" fill="hold" nodeType="withEffect">
                                  <p:stCondLst>
                                    <p:cond delay="0"/>
                                  </p:stCondLst>
                                  <p:childTnLst>
                                    <p:set>
                                      <p:cBhvr>
                                        <p:cTn id="20" dur="1" fill="hold">
                                          <p:stCondLst>
                                            <p:cond delay="0"/>
                                          </p:stCondLst>
                                        </p:cTn>
                                        <p:tgtEl>
                                          <p:spTgt spid="535"/>
                                        </p:tgtEl>
                                        <p:attrNameLst>
                                          <p:attrName>style.visibility</p:attrName>
                                        </p:attrNameLst>
                                      </p:cBhvr>
                                      <p:to>
                                        <p:strVal val="visible"/>
                                      </p:to>
                                    </p:set>
                                    <p:animEffect transition="in" filter="fade">
                                      <p:cBhvr>
                                        <p:cTn id="21" dur="500"/>
                                        <p:tgtEl>
                                          <p:spTgt spid="535"/>
                                        </p:tgtEl>
                                      </p:cBhvr>
                                    </p:animEffect>
                                  </p:childTnLst>
                                </p:cTn>
                              </p:par>
                              <p:par>
                                <p:cTn id="22" presetID="8" presetClass="emph" presetSubtype="0" fill="hold" nodeType="withEffect">
                                  <p:stCondLst>
                                    <p:cond delay="0"/>
                                  </p:stCondLst>
                                  <p:childTnLst>
                                    <p:animRot by="-21600000">
                                      <p:cBhvr>
                                        <p:cTn id="23" dur="2000" fill="hold"/>
                                        <p:tgtEl>
                                          <p:spTgt spid="528"/>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95"/>
                                        </p:tgtEl>
                                        <p:attrNameLst>
                                          <p:attrName>style.visibility</p:attrName>
                                        </p:attrNameLst>
                                      </p:cBhvr>
                                      <p:to>
                                        <p:strVal val="visible"/>
                                      </p:to>
                                    </p:set>
                                    <p:animEffect transition="in" filter="fade">
                                      <p:cBhvr>
                                        <p:cTn id="28" dur="500"/>
                                        <p:tgtEl>
                                          <p:spTgt spid="49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37"/>
                                        </p:tgtEl>
                                        <p:attrNameLst>
                                          <p:attrName>style.visibility</p:attrName>
                                        </p:attrNameLst>
                                      </p:cBhvr>
                                      <p:to>
                                        <p:strVal val="visible"/>
                                      </p:to>
                                    </p:set>
                                    <p:animEffect transition="in" filter="fade">
                                      <p:cBhvr>
                                        <p:cTn id="33" dur="500"/>
                                        <p:tgtEl>
                                          <p:spTgt spid="5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94"/>
                                        </p:tgtEl>
                                        <p:attrNameLst>
                                          <p:attrName>style.visibility</p:attrName>
                                        </p:attrNameLst>
                                      </p:cBhvr>
                                      <p:to>
                                        <p:strVal val="visible"/>
                                      </p:to>
                                    </p:set>
                                    <p:animEffect transition="in" filter="fade">
                                      <p:cBhvr>
                                        <p:cTn id="38" dur="500"/>
                                        <p:tgtEl>
                                          <p:spTgt spid="49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27"/>
                                        </p:tgtEl>
                                        <p:attrNameLst>
                                          <p:attrName>style.visibility</p:attrName>
                                        </p:attrNameLst>
                                      </p:cBhvr>
                                      <p:to>
                                        <p:strVal val="visible"/>
                                      </p:to>
                                    </p:set>
                                    <p:animEffect transition="in" filter="fade">
                                      <p:cBhvr>
                                        <p:cTn id="43" dur="500"/>
                                        <p:tgtEl>
                                          <p:spTgt spid="527"/>
                                        </p:tgtEl>
                                      </p:cBhvr>
                                    </p:animEffect>
                                  </p:childTnLst>
                                </p:cTn>
                              </p:par>
                              <p:par>
                                <p:cTn id="44" presetID="10" presetClass="entr" presetSubtype="0" fill="hold" nodeType="withEffect">
                                  <p:stCondLst>
                                    <p:cond delay="0"/>
                                  </p:stCondLst>
                                  <p:childTnLst>
                                    <p:set>
                                      <p:cBhvr>
                                        <p:cTn id="45" dur="1" fill="hold">
                                          <p:stCondLst>
                                            <p:cond delay="0"/>
                                          </p:stCondLst>
                                        </p:cTn>
                                        <p:tgtEl>
                                          <p:spTgt spid="536"/>
                                        </p:tgtEl>
                                        <p:attrNameLst>
                                          <p:attrName>style.visibility</p:attrName>
                                        </p:attrNameLst>
                                      </p:cBhvr>
                                      <p:to>
                                        <p:strVal val="visible"/>
                                      </p:to>
                                    </p:set>
                                    <p:animEffect transition="in" filter="fade">
                                      <p:cBhvr>
                                        <p:cTn id="46" dur="500"/>
                                        <p:tgtEl>
                                          <p:spTgt spid="53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91"/>
                                        </p:tgtEl>
                                        <p:attrNameLst>
                                          <p:attrName>style.visibility</p:attrName>
                                        </p:attrNameLst>
                                      </p:cBhvr>
                                      <p:to>
                                        <p:strVal val="visible"/>
                                      </p:to>
                                    </p:set>
                                    <p:animEffect transition="in" filter="fade">
                                      <p:cBhvr>
                                        <p:cTn id="51" dur="500"/>
                                        <p:tgtEl>
                                          <p:spTgt spid="49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38"/>
                                        </p:tgtEl>
                                        <p:attrNameLst>
                                          <p:attrName>style.visibility</p:attrName>
                                        </p:attrNameLst>
                                      </p:cBhvr>
                                      <p:to>
                                        <p:strVal val="visible"/>
                                      </p:to>
                                    </p:set>
                                    <p:animEffect transition="in" filter="fade">
                                      <p:cBhvr>
                                        <p:cTn id="56" dur="500"/>
                                        <p:tgtEl>
                                          <p:spTgt spid="53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93"/>
                                        </p:tgtEl>
                                        <p:attrNameLst>
                                          <p:attrName>style.visibility</p:attrName>
                                        </p:attrNameLst>
                                      </p:cBhvr>
                                      <p:to>
                                        <p:strVal val="visible"/>
                                      </p:to>
                                    </p:set>
                                    <p:animEffect transition="in" filter="fade">
                                      <p:cBhvr>
                                        <p:cTn id="61" dur="500"/>
                                        <p:tgtEl>
                                          <p:spTgt spid="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3"/>
        <p:cNvGrpSpPr/>
        <p:nvPr/>
      </p:nvGrpSpPr>
      <p:grpSpPr>
        <a:xfrm>
          <a:off x="0" y="0"/>
          <a:ext cx="0" cy="0"/>
          <a:chOff x="0" y="0"/>
          <a:chExt cx="0" cy="0"/>
        </a:xfrm>
      </p:grpSpPr>
      <p:sp>
        <p:nvSpPr>
          <p:cNvPr id="544" name="Google Shape;544;p14"/>
          <p:cNvSpPr txBox="1"/>
          <p:nvPr/>
        </p:nvSpPr>
        <p:spPr>
          <a:xfrm>
            <a:off x="2751889" y="774856"/>
            <a:ext cx="6406043"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LUYỆN TẬP TÌM SỐ LIỀN TRƯỚC, SỐ LIỀN SAU</a:t>
            </a:r>
            <a:endParaRPr sz="3200" b="1" i="0" u="none" strike="noStrike" cap="none">
              <a:solidFill>
                <a:srgbClr val="002060"/>
              </a:solidFill>
              <a:latin typeface="Roboto"/>
              <a:ea typeface="Roboto"/>
              <a:cs typeface="Roboto"/>
              <a:sym typeface="Roboto"/>
            </a:endParaRPr>
          </a:p>
        </p:txBody>
      </p:sp>
      <p:pic>
        <p:nvPicPr>
          <p:cNvPr id="545" name="Google Shape;545;p14"/>
          <p:cNvPicPr preferRelativeResize="0"/>
          <p:nvPr/>
        </p:nvPicPr>
        <p:blipFill rotWithShape="1">
          <a:blip r:embed="rId4">
            <a:alphaModFix/>
          </a:blip>
          <a:srcRect/>
          <a:stretch/>
        </p:blipFill>
        <p:spPr>
          <a:xfrm>
            <a:off x="2461686" y="1852074"/>
            <a:ext cx="6890862" cy="46347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4"/>
                                        </p:tgtEl>
                                        <p:attrNameLst>
                                          <p:attrName>style.visibility</p:attrName>
                                        </p:attrNameLst>
                                      </p:cBhvr>
                                      <p:to>
                                        <p:strVal val="visible"/>
                                      </p:to>
                                    </p:set>
                                    <p:animEffect transition="in" filter="fade">
                                      <p:cBhvr>
                                        <p:cTn id="7" dur="500"/>
                                        <p:tgtEl>
                                          <p:spTgt spid="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0"/>
        <p:cNvGrpSpPr/>
        <p:nvPr/>
      </p:nvGrpSpPr>
      <p:grpSpPr>
        <a:xfrm>
          <a:off x="0" y="0"/>
          <a:ext cx="0" cy="0"/>
          <a:chOff x="0" y="0"/>
          <a:chExt cx="0" cy="0"/>
        </a:xfrm>
      </p:grpSpPr>
      <p:sp>
        <p:nvSpPr>
          <p:cNvPr id="551" name="Google Shape;551;p15"/>
          <p:cNvSpPr txBox="1"/>
          <p:nvPr/>
        </p:nvSpPr>
        <p:spPr>
          <a:xfrm>
            <a:off x="3091788" y="5381993"/>
            <a:ext cx="484352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Em hãy quan sát hình ảnh trên và cho biết cách để làm tia số</a:t>
            </a:r>
            <a:endParaRPr/>
          </a:p>
        </p:txBody>
      </p:sp>
      <p:sp>
        <p:nvSpPr>
          <p:cNvPr id="552" name="Google Shape;552;p15"/>
          <p:cNvSpPr txBox="1"/>
          <p:nvPr/>
        </p:nvSpPr>
        <p:spPr>
          <a:xfrm>
            <a:off x="2442914" y="854758"/>
            <a:ext cx="785552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ĐỀ XUẤT Ý TƯỞNG VÀ CÁCH LÀM TIA SỐ</a:t>
            </a:r>
            <a:endParaRPr/>
          </a:p>
        </p:txBody>
      </p:sp>
      <p:pic>
        <p:nvPicPr>
          <p:cNvPr id="553" name="Google Shape;553;p15"/>
          <p:cNvPicPr preferRelativeResize="0"/>
          <p:nvPr/>
        </p:nvPicPr>
        <p:blipFill rotWithShape="1">
          <a:blip r:embed="rId4">
            <a:alphaModFix/>
          </a:blip>
          <a:srcRect/>
          <a:stretch/>
        </p:blipFill>
        <p:spPr>
          <a:xfrm rot="-5400000">
            <a:off x="4745279" y="-917269"/>
            <a:ext cx="1179188" cy="7183149"/>
          </a:xfrm>
          <a:prstGeom prst="roundRect">
            <a:avLst>
              <a:gd name="adj" fmla="val 28351"/>
            </a:avLst>
          </a:prstGeom>
          <a:noFill/>
          <a:ln>
            <a:noFill/>
          </a:ln>
          <a:effectLst>
            <a:outerShdw blurRad="63500" sx="102000" sy="102000" algn="ctr" rotWithShape="0">
              <a:srgbClr val="000000">
                <a:alpha val="40000"/>
              </a:srgbClr>
            </a:outerShdw>
          </a:effectLst>
        </p:spPr>
      </p:pic>
      <p:pic>
        <p:nvPicPr>
          <p:cNvPr id="554" name="Google Shape;554;p15"/>
          <p:cNvPicPr preferRelativeResize="0"/>
          <p:nvPr/>
        </p:nvPicPr>
        <p:blipFill rotWithShape="1">
          <a:blip r:embed="rId5">
            <a:alphaModFix/>
          </a:blip>
          <a:srcRect/>
          <a:stretch/>
        </p:blipFill>
        <p:spPr>
          <a:xfrm>
            <a:off x="1743298" y="3815790"/>
            <a:ext cx="7183150" cy="1014313"/>
          </a:xfrm>
          <a:prstGeom prst="roundRect">
            <a:avLst>
              <a:gd name="adj" fmla="val 16667"/>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2"/>
                                        </p:tgtEl>
                                        <p:attrNameLst>
                                          <p:attrName>style.visibility</p:attrName>
                                        </p:attrNameLst>
                                      </p:cBhvr>
                                      <p:to>
                                        <p:strVal val="visible"/>
                                      </p:to>
                                    </p:set>
                                    <p:animEffect transition="in" filter="fade">
                                      <p:cBhvr>
                                        <p:cTn id="7" dur="500"/>
                                        <p:tgtEl>
                                          <p:spTgt spid="552"/>
                                        </p:tgtEl>
                                      </p:cBhvr>
                                    </p:animEffect>
                                  </p:childTnLst>
                                </p:cTn>
                              </p:par>
                              <p:par>
                                <p:cTn id="8" presetID="10" presetClass="entr" presetSubtype="0" fill="hold" nodeType="withEffect">
                                  <p:stCondLst>
                                    <p:cond delay="0"/>
                                  </p:stCondLst>
                                  <p:childTnLst>
                                    <p:set>
                                      <p:cBhvr>
                                        <p:cTn id="9" dur="1" fill="hold">
                                          <p:stCondLst>
                                            <p:cond delay="0"/>
                                          </p:stCondLst>
                                        </p:cTn>
                                        <p:tgtEl>
                                          <p:spTgt spid="553"/>
                                        </p:tgtEl>
                                        <p:attrNameLst>
                                          <p:attrName>style.visibility</p:attrName>
                                        </p:attrNameLst>
                                      </p:cBhvr>
                                      <p:to>
                                        <p:strVal val="visible"/>
                                      </p:to>
                                    </p:set>
                                    <p:animEffect transition="in" filter="fade">
                                      <p:cBhvr>
                                        <p:cTn id="10" dur="500"/>
                                        <p:tgtEl>
                                          <p:spTgt spid="553"/>
                                        </p:tgtEl>
                                      </p:cBhvr>
                                    </p:animEffect>
                                  </p:childTnLst>
                                </p:cTn>
                              </p:par>
                              <p:par>
                                <p:cTn id="11" presetID="10" presetClass="entr" presetSubtype="0" fill="hold" nodeType="withEffect">
                                  <p:stCondLst>
                                    <p:cond delay="0"/>
                                  </p:stCondLst>
                                  <p:childTnLst>
                                    <p:set>
                                      <p:cBhvr>
                                        <p:cTn id="12" dur="1" fill="hold">
                                          <p:stCondLst>
                                            <p:cond delay="0"/>
                                          </p:stCondLst>
                                        </p:cTn>
                                        <p:tgtEl>
                                          <p:spTgt spid="554"/>
                                        </p:tgtEl>
                                        <p:attrNameLst>
                                          <p:attrName>style.visibility</p:attrName>
                                        </p:attrNameLst>
                                      </p:cBhvr>
                                      <p:to>
                                        <p:strVal val="visible"/>
                                      </p:to>
                                    </p:set>
                                    <p:animEffect transition="in" filter="fade">
                                      <p:cBhvr>
                                        <p:cTn id="13" dur="500"/>
                                        <p:tgtEl>
                                          <p:spTgt spid="55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51"/>
                                        </p:tgtEl>
                                        <p:attrNameLst>
                                          <p:attrName>style.visibility</p:attrName>
                                        </p:attrNameLst>
                                      </p:cBhvr>
                                      <p:to>
                                        <p:strVal val="visible"/>
                                      </p:to>
                                    </p:set>
                                    <p:animEffect transition="in" filter="fade">
                                      <p:cBhvr>
                                        <p:cTn id="17" dur="500"/>
                                        <p:tgtEl>
                                          <p:spTgt spid="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9"/>
        <p:cNvGrpSpPr/>
        <p:nvPr/>
      </p:nvGrpSpPr>
      <p:grpSpPr>
        <a:xfrm>
          <a:off x="0" y="0"/>
          <a:ext cx="0" cy="0"/>
          <a:chOff x="0" y="0"/>
          <a:chExt cx="0" cy="0"/>
        </a:xfrm>
      </p:grpSpPr>
      <p:sp>
        <p:nvSpPr>
          <p:cNvPr id="560" name="Google Shape;560;p16"/>
          <p:cNvSpPr txBox="1"/>
          <p:nvPr/>
        </p:nvSpPr>
        <p:spPr>
          <a:xfrm>
            <a:off x="2442914" y="854758"/>
            <a:ext cx="785552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ĐỀ XUẤT Ý TƯỞNG VÀ CÁCH LÀM TIA SỐ</a:t>
            </a:r>
            <a:endParaRPr/>
          </a:p>
        </p:txBody>
      </p:sp>
      <p:pic>
        <p:nvPicPr>
          <p:cNvPr id="561" name="Google Shape;561;p16"/>
          <p:cNvPicPr preferRelativeResize="0"/>
          <p:nvPr/>
        </p:nvPicPr>
        <p:blipFill rotWithShape="1">
          <a:blip r:embed="rId4">
            <a:alphaModFix/>
          </a:blip>
          <a:srcRect/>
          <a:stretch/>
        </p:blipFill>
        <p:spPr>
          <a:xfrm>
            <a:off x="381963" y="1828800"/>
            <a:ext cx="5535952" cy="4719068"/>
          </a:xfrm>
          <a:prstGeom prst="rect">
            <a:avLst/>
          </a:prstGeom>
          <a:noFill/>
          <a:ln>
            <a:noFill/>
          </a:ln>
        </p:spPr>
      </p:pic>
      <p:pic>
        <p:nvPicPr>
          <p:cNvPr id="562" name="Google Shape;562;p16"/>
          <p:cNvPicPr preferRelativeResize="0"/>
          <p:nvPr/>
        </p:nvPicPr>
        <p:blipFill rotWithShape="1">
          <a:blip r:embed="rId5">
            <a:alphaModFix/>
          </a:blip>
          <a:srcRect/>
          <a:stretch/>
        </p:blipFill>
        <p:spPr>
          <a:xfrm>
            <a:off x="6235587" y="3049414"/>
            <a:ext cx="5161905" cy="3413031"/>
          </a:xfrm>
          <a:prstGeom prst="rect">
            <a:avLst/>
          </a:prstGeom>
          <a:noFill/>
          <a:ln>
            <a:noFill/>
          </a:ln>
        </p:spPr>
      </p:pic>
      <p:pic>
        <p:nvPicPr>
          <p:cNvPr id="563" name="Google Shape;563;p16"/>
          <p:cNvPicPr preferRelativeResize="0"/>
          <p:nvPr/>
        </p:nvPicPr>
        <p:blipFill rotWithShape="1">
          <a:blip r:embed="rId6">
            <a:alphaModFix/>
          </a:blip>
          <a:srcRect/>
          <a:stretch/>
        </p:blipFill>
        <p:spPr>
          <a:xfrm rot="-5400000">
            <a:off x="2598885" y="2993533"/>
            <a:ext cx="674795" cy="4418714"/>
          </a:xfrm>
          <a:prstGeom prst="roundRect">
            <a:avLst>
              <a:gd name="adj" fmla="val 28351"/>
            </a:avLst>
          </a:prstGeom>
          <a:noFill/>
          <a:ln>
            <a:noFill/>
          </a:ln>
          <a:effectLst>
            <a:outerShdw blurRad="63500" sx="102000" sy="102000" algn="ctr" rotWithShape="0">
              <a:srgbClr val="000000">
                <a:alpha val="40000"/>
              </a:srgbClr>
            </a:outerShdw>
          </a:effectLst>
        </p:spPr>
      </p:pic>
      <p:pic>
        <p:nvPicPr>
          <p:cNvPr id="564" name="Google Shape;564;p16"/>
          <p:cNvPicPr preferRelativeResize="0"/>
          <p:nvPr/>
        </p:nvPicPr>
        <p:blipFill rotWithShape="1">
          <a:blip r:embed="rId7">
            <a:alphaModFix/>
          </a:blip>
          <a:srcRect/>
          <a:stretch/>
        </p:blipFill>
        <p:spPr>
          <a:xfrm>
            <a:off x="666994" y="5723638"/>
            <a:ext cx="4538576" cy="640880"/>
          </a:xfrm>
          <a:prstGeom prst="roundRect">
            <a:avLst>
              <a:gd name="adj" fmla="val 16667"/>
            </a:avLst>
          </a:prstGeom>
          <a:noFill/>
          <a:ln>
            <a:noFill/>
          </a:ln>
          <a:effectLst>
            <a:outerShdw blurRad="63500" sx="102000" sy="102000" algn="ctr" rotWithShape="0">
              <a:srgbClr val="000000">
                <a:alpha val="40000"/>
              </a:srgbClr>
            </a:outerShdw>
          </a:effectLst>
        </p:spPr>
      </p:pic>
      <p:pic>
        <p:nvPicPr>
          <p:cNvPr id="565" name="Google Shape;565;p16"/>
          <p:cNvPicPr preferRelativeResize="0"/>
          <p:nvPr/>
        </p:nvPicPr>
        <p:blipFill rotWithShape="1">
          <a:blip r:embed="rId8">
            <a:alphaModFix/>
          </a:blip>
          <a:srcRect/>
          <a:stretch/>
        </p:blipFill>
        <p:spPr>
          <a:xfrm>
            <a:off x="6235587" y="1801795"/>
            <a:ext cx="5161905" cy="12476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0"/>
                                        </p:tgtEl>
                                        <p:attrNameLst>
                                          <p:attrName>style.visibility</p:attrName>
                                        </p:attrNameLst>
                                      </p:cBhvr>
                                      <p:to>
                                        <p:strVal val="visible"/>
                                      </p:to>
                                    </p:set>
                                    <p:animEffect transition="in" filter="fade">
                                      <p:cBhvr>
                                        <p:cTn id="7" dur="500"/>
                                        <p:tgtEl>
                                          <p:spTgt spid="560"/>
                                        </p:tgtEl>
                                      </p:cBhvr>
                                    </p:animEffect>
                                  </p:childTnLst>
                                </p:cTn>
                              </p:par>
                              <p:par>
                                <p:cTn id="8" presetID="10" presetClass="entr" presetSubtype="0" fill="hold" nodeType="withEffect">
                                  <p:stCondLst>
                                    <p:cond delay="0"/>
                                  </p:stCondLst>
                                  <p:childTnLst>
                                    <p:set>
                                      <p:cBhvr>
                                        <p:cTn id="9" dur="1" fill="hold">
                                          <p:stCondLst>
                                            <p:cond delay="0"/>
                                          </p:stCondLst>
                                        </p:cTn>
                                        <p:tgtEl>
                                          <p:spTgt spid="563"/>
                                        </p:tgtEl>
                                        <p:attrNameLst>
                                          <p:attrName>style.visibility</p:attrName>
                                        </p:attrNameLst>
                                      </p:cBhvr>
                                      <p:to>
                                        <p:strVal val="visible"/>
                                      </p:to>
                                    </p:set>
                                    <p:animEffect transition="in" filter="fade">
                                      <p:cBhvr>
                                        <p:cTn id="10" dur="500"/>
                                        <p:tgtEl>
                                          <p:spTgt spid="563"/>
                                        </p:tgtEl>
                                      </p:cBhvr>
                                    </p:animEffect>
                                  </p:childTnLst>
                                </p:cTn>
                              </p:par>
                              <p:par>
                                <p:cTn id="11" presetID="10" presetClass="entr" presetSubtype="0" fill="hold" nodeType="withEffect">
                                  <p:stCondLst>
                                    <p:cond delay="0"/>
                                  </p:stCondLst>
                                  <p:childTnLst>
                                    <p:set>
                                      <p:cBhvr>
                                        <p:cTn id="12" dur="1" fill="hold">
                                          <p:stCondLst>
                                            <p:cond delay="0"/>
                                          </p:stCondLst>
                                        </p:cTn>
                                        <p:tgtEl>
                                          <p:spTgt spid="564"/>
                                        </p:tgtEl>
                                        <p:attrNameLst>
                                          <p:attrName>style.visibility</p:attrName>
                                        </p:attrNameLst>
                                      </p:cBhvr>
                                      <p:to>
                                        <p:strVal val="visible"/>
                                      </p:to>
                                    </p:set>
                                    <p:animEffect transition="in" filter="fade">
                                      <p:cBhvr>
                                        <p:cTn id="13" dur="500"/>
                                        <p:tgtEl>
                                          <p:spTgt spid="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210241" y="312494"/>
            <a:ext cx="11711709" cy="6382327"/>
          </a:xfrm>
          <a:prstGeom prst="roundRect">
            <a:avLst>
              <a:gd name="adj" fmla="val 3064"/>
            </a:avLst>
          </a:prstGeom>
          <a:gradFill>
            <a:gsLst>
              <a:gs pos="0">
                <a:srgbClr val="F6F9FC"/>
              </a:gs>
              <a:gs pos="43350">
                <a:srgbClr val="ADB4CF"/>
              </a:gs>
              <a:gs pos="62826">
                <a:srgbClr val="ADB4CF"/>
              </a:gs>
              <a:gs pos="74000">
                <a:srgbClr val="ADB4CF"/>
              </a:gs>
              <a:gs pos="83000">
                <a:srgbClr val="ADB4CF"/>
              </a:gs>
              <a:gs pos="89375">
                <a:srgbClr val="B9C5DC"/>
              </a:gs>
              <a:gs pos="100000">
                <a:srgbClr val="CCE0F2"/>
              </a:gs>
            </a:gsLst>
            <a:lin ang="5400000" scaled="0"/>
          </a:gra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103" name="Google Shape;103;p1"/>
          <p:cNvGrpSpPr/>
          <p:nvPr/>
        </p:nvGrpSpPr>
        <p:grpSpPr>
          <a:xfrm>
            <a:off x="8465" y="5726543"/>
            <a:ext cx="2080148" cy="1001989"/>
            <a:chOff x="3520679" y="799987"/>
            <a:chExt cx="2080148" cy="1001989"/>
          </a:xfrm>
        </p:grpSpPr>
        <p:sp>
          <p:nvSpPr>
            <p:cNvPr id="104" name="Google Shape;104;p1"/>
            <p:cNvSpPr/>
            <p:nvPr/>
          </p:nvSpPr>
          <p:spPr>
            <a:xfrm>
              <a:off x="3725845" y="799987"/>
              <a:ext cx="1874982" cy="928255"/>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D6826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5" name="Google Shape;105;p1"/>
            <p:cNvSpPr/>
            <p:nvPr/>
          </p:nvSpPr>
          <p:spPr>
            <a:xfrm>
              <a:off x="3873627" y="946313"/>
              <a:ext cx="1579418" cy="78192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E7D89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6" name="Google Shape;106;p1"/>
            <p:cNvSpPr/>
            <p:nvPr/>
          </p:nvSpPr>
          <p:spPr>
            <a:xfrm>
              <a:off x="3976341" y="1048015"/>
              <a:ext cx="1373990" cy="680227"/>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B2C6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7" name="Google Shape;107;p1"/>
            <p:cNvSpPr/>
            <p:nvPr/>
          </p:nvSpPr>
          <p:spPr>
            <a:xfrm>
              <a:off x="4083018" y="1136596"/>
              <a:ext cx="1160636" cy="57679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A8B2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8" name="Google Shape;108;p1"/>
            <p:cNvSpPr/>
            <p:nvPr/>
          </p:nvSpPr>
          <p:spPr>
            <a:xfrm>
              <a:off x="3520679" y="1202921"/>
              <a:ext cx="705896" cy="599055"/>
            </a:xfrm>
            <a:prstGeom prst="cloud">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09" name="Google Shape;109;p1"/>
          <p:cNvGrpSpPr/>
          <p:nvPr/>
        </p:nvGrpSpPr>
        <p:grpSpPr>
          <a:xfrm rot="10800000">
            <a:off x="10030691" y="109186"/>
            <a:ext cx="2160225" cy="1101496"/>
            <a:chOff x="3440602" y="799987"/>
            <a:chExt cx="2160225" cy="1101496"/>
          </a:xfrm>
        </p:grpSpPr>
        <p:sp>
          <p:nvSpPr>
            <p:cNvPr id="110" name="Google Shape;110;p1"/>
            <p:cNvSpPr/>
            <p:nvPr/>
          </p:nvSpPr>
          <p:spPr>
            <a:xfrm>
              <a:off x="3725845" y="799987"/>
              <a:ext cx="1874982" cy="928255"/>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D6826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1" name="Google Shape;111;p1"/>
            <p:cNvSpPr/>
            <p:nvPr/>
          </p:nvSpPr>
          <p:spPr>
            <a:xfrm>
              <a:off x="3873627" y="946313"/>
              <a:ext cx="1579418" cy="78192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E7D89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2" name="Google Shape;112;p1"/>
            <p:cNvSpPr/>
            <p:nvPr/>
          </p:nvSpPr>
          <p:spPr>
            <a:xfrm>
              <a:off x="3976341" y="1048015"/>
              <a:ext cx="1373990" cy="680227"/>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B2C6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3" name="Google Shape;113;p1"/>
            <p:cNvSpPr/>
            <p:nvPr/>
          </p:nvSpPr>
          <p:spPr>
            <a:xfrm>
              <a:off x="4083018" y="1136596"/>
              <a:ext cx="1160636" cy="57679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A8B2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4" name="Google Shape;114;p1"/>
            <p:cNvSpPr/>
            <p:nvPr/>
          </p:nvSpPr>
          <p:spPr>
            <a:xfrm rot="-1612671">
              <a:off x="3537887" y="1175221"/>
              <a:ext cx="705896" cy="599055"/>
            </a:xfrm>
            <a:prstGeom prst="cloud">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115" name="Google Shape;115;p1"/>
          <p:cNvSpPr/>
          <p:nvPr/>
        </p:nvSpPr>
        <p:spPr>
          <a:xfrm>
            <a:off x="193964" y="152426"/>
            <a:ext cx="2092036" cy="1347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16" name="Google Shape;116;p1"/>
          <p:cNvPicPr preferRelativeResize="0"/>
          <p:nvPr/>
        </p:nvPicPr>
        <p:blipFill rotWithShape="1">
          <a:blip r:embed="rId3">
            <a:alphaModFix/>
          </a:blip>
          <a:srcRect/>
          <a:stretch/>
        </p:blipFill>
        <p:spPr>
          <a:xfrm>
            <a:off x="-91280" y="-120887"/>
            <a:ext cx="2574732" cy="1883089"/>
          </a:xfrm>
          <a:prstGeom prst="rect">
            <a:avLst/>
          </a:prstGeom>
          <a:noFill/>
          <a:ln>
            <a:noFill/>
          </a:ln>
        </p:spPr>
      </p:pic>
      <p:sp>
        <p:nvSpPr>
          <p:cNvPr id="118" name="Google Shape;118;p1"/>
          <p:cNvSpPr txBox="1"/>
          <p:nvPr/>
        </p:nvSpPr>
        <p:spPr>
          <a:xfrm>
            <a:off x="658670" y="6185709"/>
            <a:ext cx="105809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Roboto Black"/>
              <a:buNone/>
            </a:pPr>
            <a:r>
              <a:rPr lang="en-US" sz="2400" b="0" i="0" u="none" strike="noStrike" cap="none">
                <a:solidFill>
                  <a:srgbClr val="FF0000"/>
                </a:solidFill>
                <a:latin typeface="Roboto Black"/>
                <a:ea typeface="Roboto Black"/>
                <a:cs typeface="Roboto Black"/>
                <a:sym typeface="Roboto Black"/>
              </a:rPr>
              <a:t>Tiết 1</a:t>
            </a:r>
            <a:endParaRPr/>
          </a:p>
        </p:txBody>
      </p:sp>
      <p:sp>
        <p:nvSpPr>
          <p:cNvPr id="120" name="Google Shape;120;p1"/>
          <p:cNvSpPr txBox="1"/>
          <p:nvPr/>
        </p:nvSpPr>
        <p:spPr>
          <a:xfrm>
            <a:off x="1940831" y="2420973"/>
            <a:ext cx="9271714"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4000"/>
              <a:buFont typeface="Roboto"/>
              <a:buNone/>
            </a:pPr>
            <a:r>
              <a:rPr lang="en-US" sz="4000" b="1" i="0" u="none" strike="noStrike" cap="none">
                <a:solidFill>
                  <a:srgbClr val="002060"/>
                </a:solidFill>
                <a:latin typeface="Roboto Black" panose="02000000000000000000" pitchFamily="2" charset="0"/>
                <a:ea typeface="Roboto Black" panose="02000000000000000000" pitchFamily="2" charset="0"/>
                <a:cs typeface="Roboto"/>
                <a:sym typeface="Roboto"/>
              </a:rPr>
              <a:t>KHỞI ĐỘNG TIẾT HỌC VỚI TRÒ CHƠI TÌM SỐ LỚN NHẤT</a:t>
            </a:r>
            <a:endParaRPr>
              <a:solidFill>
                <a:srgbClr val="002060"/>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35477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0"/>
        <p:cNvGrpSpPr/>
        <p:nvPr/>
      </p:nvGrpSpPr>
      <p:grpSpPr>
        <a:xfrm>
          <a:off x="0" y="0"/>
          <a:ext cx="0" cy="0"/>
          <a:chOff x="0" y="0"/>
          <a:chExt cx="0" cy="0"/>
        </a:xfrm>
      </p:grpSpPr>
      <p:sp>
        <p:nvSpPr>
          <p:cNvPr id="571" name="Google Shape;571;p17"/>
          <p:cNvSpPr txBox="1"/>
          <p:nvPr/>
        </p:nvSpPr>
        <p:spPr>
          <a:xfrm>
            <a:off x="2943180" y="600970"/>
            <a:ext cx="547846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TIÊU CHÍ SẢN PHẨM</a:t>
            </a:r>
            <a:endParaRPr/>
          </a:p>
        </p:txBody>
      </p:sp>
      <p:sp>
        <p:nvSpPr>
          <p:cNvPr id="572" name="Google Shape;572;p17"/>
          <p:cNvSpPr/>
          <p:nvPr/>
        </p:nvSpPr>
        <p:spPr>
          <a:xfrm>
            <a:off x="1211394" y="2554159"/>
            <a:ext cx="2326173" cy="2595073"/>
          </a:xfrm>
          <a:prstGeom prst="roundRect">
            <a:avLst>
              <a:gd name="adj" fmla="val 16667"/>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3" name="Google Shape;573;p17"/>
          <p:cNvSpPr txBox="1"/>
          <p:nvPr/>
        </p:nvSpPr>
        <p:spPr>
          <a:xfrm>
            <a:off x="1278167" y="2919620"/>
            <a:ext cx="2189351"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Tia số có các vạch cách đều nhau, mỗi vạch ứng với một số</a:t>
            </a:r>
            <a:endParaRPr/>
          </a:p>
        </p:txBody>
      </p:sp>
      <p:sp>
        <p:nvSpPr>
          <p:cNvPr id="574" name="Google Shape;574;p17"/>
          <p:cNvSpPr/>
          <p:nvPr/>
        </p:nvSpPr>
        <p:spPr>
          <a:xfrm>
            <a:off x="4620098" y="2554159"/>
            <a:ext cx="2326173" cy="2595073"/>
          </a:xfrm>
          <a:prstGeom prst="roundRect">
            <a:avLst>
              <a:gd name="adj" fmla="val 16667"/>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5" name="Google Shape;575;p17"/>
          <p:cNvSpPr txBox="1"/>
          <p:nvPr/>
        </p:nvSpPr>
        <p:spPr>
          <a:xfrm>
            <a:off x="4620098" y="2900831"/>
            <a:ext cx="2279419"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Các số dưới mỗi vạch được viết theo thứ tự tăng dần, bắt đầu từ số 0</a:t>
            </a:r>
            <a:endParaRPr/>
          </a:p>
        </p:txBody>
      </p:sp>
      <p:sp>
        <p:nvSpPr>
          <p:cNvPr id="576" name="Google Shape;576;p17"/>
          <p:cNvSpPr/>
          <p:nvPr/>
        </p:nvSpPr>
        <p:spPr>
          <a:xfrm>
            <a:off x="8028802" y="2554159"/>
            <a:ext cx="2326173" cy="2595073"/>
          </a:xfrm>
          <a:prstGeom prst="roundRect">
            <a:avLst>
              <a:gd name="adj" fmla="val 16667"/>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7" name="Google Shape;577;p17"/>
          <p:cNvSpPr txBox="1"/>
          <p:nvPr/>
        </p:nvSpPr>
        <p:spPr>
          <a:xfrm>
            <a:off x="8144611" y="3329522"/>
            <a:ext cx="209455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Đảm bảo tính thẩm mĩ</a:t>
            </a:r>
            <a:endParaRPr/>
          </a:p>
        </p:txBody>
      </p:sp>
      <p:cxnSp>
        <p:nvCxnSpPr>
          <p:cNvPr id="578" name="Google Shape;578;p17"/>
          <p:cNvCxnSpPr/>
          <p:nvPr/>
        </p:nvCxnSpPr>
        <p:spPr>
          <a:xfrm rot="10800000" flipH="1">
            <a:off x="3653376" y="3851695"/>
            <a:ext cx="818676" cy="1"/>
          </a:xfrm>
          <a:prstGeom prst="straightConnector1">
            <a:avLst/>
          </a:prstGeom>
          <a:noFill/>
          <a:ln w="57150" cap="flat" cmpd="sng">
            <a:solidFill>
              <a:srgbClr val="FF0000"/>
            </a:solidFill>
            <a:prstDash val="solid"/>
            <a:miter lim="800000"/>
            <a:headEnd type="none" w="sm" len="sm"/>
            <a:tailEnd type="triangle" w="med" len="med"/>
          </a:ln>
        </p:spPr>
      </p:cxnSp>
      <p:cxnSp>
        <p:nvCxnSpPr>
          <p:cNvPr id="579" name="Google Shape;579;p17"/>
          <p:cNvCxnSpPr/>
          <p:nvPr/>
        </p:nvCxnSpPr>
        <p:spPr>
          <a:xfrm rot="10800000" flipH="1">
            <a:off x="7062080" y="3851694"/>
            <a:ext cx="818676" cy="1"/>
          </a:xfrm>
          <a:prstGeom prst="straightConnector1">
            <a:avLst/>
          </a:prstGeom>
          <a:noFill/>
          <a:ln w="57150" cap="flat" cmpd="sng">
            <a:solidFill>
              <a:srgbClr val="FF0000"/>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500"/>
                                        <p:tgtEl>
                                          <p:spTgt spid="5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2"/>
                                        </p:tgtEl>
                                        <p:attrNameLst>
                                          <p:attrName>style.visibility</p:attrName>
                                        </p:attrNameLst>
                                      </p:cBhvr>
                                      <p:to>
                                        <p:strVal val="visible"/>
                                      </p:to>
                                    </p:set>
                                    <p:animEffect transition="in" filter="fade">
                                      <p:cBhvr>
                                        <p:cTn id="12" dur="500"/>
                                        <p:tgtEl>
                                          <p:spTgt spid="57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73"/>
                                        </p:tgtEl>
                                        <p:attrNameLst>
                                          <p:attrName>style.visibility</p:attrName>
                                        </p:attrNameLst>
                                      </p:cBhvr>
                                      <p:to>
                                        <p:strVal val="visible"/>
                                      </p:to>
                                    </p:set>
                                    <p:animEffect transition="in" filter="fade">
                                      <p:cBhvr>
                                        <p:cTn id="16" dur="500"/>
                                        <p:tgtEl>
                                          <p:spTgt spid="57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78"/>
                                        </p:tgtEl>
                                        <p:attrNameLst>
                                          <p:attrName>style.visibility</p:attrName>
                                        </p:attrNameLst>
                                      </p:cBhvr>
                                      <p:to>
                                        <p:strVal val="visible"/>
                                      </p:to>
                                    </p:set>
                                    <p:animEffect transition="in" filter="fade">
                                      <p:cBhvr>
                                        <p:cTn id="21" dur="500"/>
                                        <p:tgtEl>
                                          <p:spTgt spid="578"/>
                                        </p:tgtEl>
                                      </p:cBhvr>
                                    </p:animEffect>
                                  </p:childTnLst>
                                </p:cTn>
                              </p:par>
                              <p:par>
                                <p:cTn id="22" presetID="10" presetClass="entr" presetSubtype="0" fill="hold" nodeType="withEffect">
                                  <p:stCondLst>
                                    <p:cond delay="0"/>
                                  </p:stCondLst>
                                  <p:childTnLst>
                                    <p:set>
                                      <p:cBhvr>
                                        <p:cTn id="23" dur="1" fill="hold">
                                          <p:stCondLst>
                                            <p:cond delay="0"/>
                                          </p:stCondLst>
                                        </p:cTn>
                                        <p:tgtEl>
                                          <p:spTgt spid="574"/>
                                        </p:tgtEl>
                                        <p:attrNameLst>
                                          <p:attrName>style.visibility</p:attrName>
                                        </p:attrNameLst>
                                      </p:cBhvr>
                                      <p:to>
                                        <p:strVal val="visible"/>
                                      </p:to>
                                    </p:set>
                                    <p:animEffect transition="in" filter="fade">
                                      <p:cBhvr>
                                        <p:cTn id="24" dur="500"/>
                                        <p:tgtEl>
                                          <p:spTgt spid="574"/>
                                        </p:tgtEl>
                                      </p:cBhvr>
                                    </p:animEffect>
                                  </p:childTnLst>
                                </p:cTn>
                              </p:par>
                              <p:par>
                                <p:cTn id="25" presetID="10" presetClass="entr" presetSubtype="0" fill="hold" nodeType="withEffect">
                                  <p:stCondLst>
                                    <p:cond delay="0"/>
                                  </p:stCondLst>
                                  <p:childTnLst>
                                    <p:set>
                                      <p:cBhvr>
                                        <p:cTn id="26" dur="1" fill="hold">
                                          <p:stCondLst>
                                            <p:cond delay="0"/>
                                          </p:stCondLst>
                                        </p:cTn>
                                        <p:tgtEl>
                                          <p:spTgt spid="575"/>
                                        </p:tgtEl>
                                        <p:attrNameLst>
                                          <p:attrName>style.visibility</p:attrName>
                                        </p:attrNameLst>
                                      </p:cBhvr>
                                      <p:to>
                                        <p:strVal val="visible"/>
                                      </p:to>
                                    </p:set>
                                    <p:animEffect transition="in" filter="fade">
                                      <p:cBhvr>
                                        <p:cTn id="27" dur="500"/>
                                        <p:tgtEl>
                                          <p:spTgt spid="57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9"/>
                                        </p:tgtEl>
                                        <p:attrNameLst>
                                          <p:attrName>style.visibility</p:attrName>
                                        </p:attrNameLst>
                                      </p:cBhvr>
                                      <p:to>
                                        <p:strVal val="visible"/>
                                      </p:to>
                                    </p:set>
                                    <p:animEffect transition="in" filter="fade">
                                      <p:cBhvr>
                                        <p:cTn id="32" dur="500"/>
                                        <p:tgtEl>
                                          <p:spTgt spid="579"/>
                                        </p:tgtEl>
                                      </p:cBhvr>
                                    </p:animEffect>
                                  </p:childTnLst>
                                </p:cTn>
                              </p:par>
                              <p:par>
                                <p:cTn id="33" presetID="10" presetClass="entr" presetSubtype="0" fill="hold" nodeType="withEffect">
                                  <p:stCondLst>
                                    <p:cond delay="0"/>
                                  </p:stCondLst>
                                  <p:childTnLst>
                                    <p:set>
                                      <p:cBhvr>
                                        <p:cTn id="34" dur="1" fill="hold">
                                          <p:stCondLst>
                                            <p:cond delay="0"/>
                                          </p:stCondLst>
                                        </p:cTn>
                                        <p:tgtEl>
                                          <p:spTgt spid="576"/>
                                        </p:tgtEl>
                                        <p:attrNameLst>
                                          <p:attrName>style.visibility</p:attrName>
                                        </p:attrNameLst>
                                      </p:cBhvr>
                                      <p:to>
                                        <p:strVal val="visible"/>
                                      </p:to>
                                    </p:set>
                                    <p:animEffect transition="in" filter="fade">
                                      <p:cBhvr>
                                        <p:cTn id="35" dur="500"/>
                                        <p:tgtEl>
                                          <p:spTgt spid="576"/>
                                        </p:tgtEl>
                                      </p:cBhvr>
                                    </p:animEffect>
                                  </p:childTnLst>
                                </p:cTn>
                              </p:par>
                              <p:par>
                                <p:cTn id="36" presetID="10" presetClass="entr" presetSubtype="0" fill="hold" nodeType="withEffect">
                                  <p:stCondLst>
                                    <p:cond delay="0"/>
                                  </p:stCondLst>
                                  <p:childTnLst>
                                    <p:set>
                                      <p:cBhvr>
                                        <p:cTn id="37" dur="1" fill="hold">
                                          <p:stCondLst>
                                            <p:cond delay="0"/>
                                          </p:stCondLst>
                                        </p:cTn>
                                        <p:tgtEl>
                                          <p:spTgt spid="577"/>
                                        </p:tgtEl>
                                        <p:attrNameLst>
                                          <p:attrName>style.visibility</p:attrName>
                                        </p:attrNameLst>
                                      </p:cBhvr>
                                      <p:to>
                                        <p:strVal val="visible"/>
                                      </p:to>
                                    </p:set>
                                    <p:animEffect transition="in" filter="fade">
                                      <p:cBhvr>
                                        <p:cTn id="38"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4"/>
        <p:cNvGrpSpPr/>
        <p:nvPr/>
      </p:nvGrpSpPr>
      <p:grpSpPr>
        <a:xfrm>
          <a:off x="0" y="0"/>
          <a:ext cx="0" cy="0"/>
          <a:chOff x="0" y="0"/>
          <a:chExt cx="0" cy="0"/>
        </a:xfrm>
      </p:grpSpPr>
      <p:sp>
        <p:nvSpPr>
          <p:cNvPr id="585" name="Google Shape;585;p18"/>
          <p:cNvSpPr txBox="1"/>
          <p:nvPr/>
        </p:nvSpPr>
        <p:spPr>
          <a:xfrm>
            <a:off x="3573801" y="566232"/>
            <a:ext cx="462734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Black"/>
              <a:buNone/>
            </a:pPr>
            <a:r>
              <a:rPr lang="en-US" sz="3200" b="1" i="0" u="none" strike="noStrike" cap="none">
                <a:solidFill>
                  <a:srgbClr val="002060"/>
                </a:solidFill>
                <a:latin typeface="Roboto Black"/>
                <a:ea typeface="Roboto Black"/>
                <a:cs typeface="Roboto Black"/>
                <a:sym typeface="Roboto Black"/>
              </a:rPr>
              <a:t>NHIỆM VỤ TIẾP THEO</a:t>
            </a:r>
            <a:endParaRPr sz="3200" b="1" i="0" u="none" strike="noStrike" cap="none">
              <a:solidFill>
                <a:srgbClr val="002060"/>
              </a:solidFill>
              <a:latin typeface="Roboto Black"/>
              <a:ea typeface="Roboto Black"/>
              <a:cs typeface="Roboto Black"/>
              <a:sym typeface="Roboto Black"/>
            </a:endParaRPr>
          </a:p>
        </p:txBody>
      </p:sp>
      <p:sp>
        <p:nvSpPr>
          <p:cNvPr id="586" name="Google Shape;586;p18"/>
          <p:cNvSpPr/>
          <p:nvPr/>
        </p:nvSpPr>
        <p:spPr>
          <a:xfrm>
            <a:off x="1464068" y="1623193"/>
            <a:ext cx="8991600" cy="4080757"/>
          </a:xfrm>
          <a:prstGeom prst="roundRect">
            <a:avLst>
              <a:gd name="adj" fmla="val 9417"/>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2060"/>
              </a:solidFill>
              <a:latin typeface="Roboto"/>
              <a:ea typeface="Roboto"/>
              <a:cs typeface="Roboto"/>
              <a:sym typeface="Roboto"/>
            </a:endParaRPr>
          </a:p>
        </p:txBody>
      </p:sp>
      <p:sp>
        <p:nvSpPr>
          <p:cNvPr id="587" name="Google Shape;587;p18"/>
          <p:cNvSpPr txBox="1"/>
          <p:nvPr/>
        </p:nvSpPr>
        <p:spPr>
          <a:xfrm>
            <a:off x="1828800" y="1944244"/>
            <a:ext cx="6858000"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Chuẩn bị các dụng cụ, vật liệu cho buổi học sau:</a:t>
            </a:r>
            <a:endParaRPr/>
          </a:p>
        </p:txBody>
      </p:sp>
      <p:sp>
        <p:nvSpPr>
          <p:cNvPr id="588" name="Google Shape;588;p18"/>
          <p:cNvSpPr txBox="1"/>
          <p:nvPr/>
        </p:nvSpPr>
        <p:spPr>
          <a:xfrm>
            <a:off x="1617819" y="2507790"/>
            <a:ext cx="8229600"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Giấy trắng hoặc giấy màu (dây, bìa), bút chì, tẩy, thước kẻ, kéo, keo, thẻ số (nếu có)</a:t>
            </a:r>
            <a:endParaRPr/>
          </a:p>
        </p:txBody>
      </p:sp>
      <p:sp>
        <p:nvSpPr>
          <p:cNvPr id="589" name="Google Shape;589;p18"/>
          <p:cNvSpPr/>
          <p:nvPr/>
        </p:nvSpPr>
        <p:spPr>
          <a:xfrm>
            <a:off x="1600200" y="3810000"/>
            <a:ext cx="1524000" cy="838200"/>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2060"/>
              </a:solidFill>
              <a:latin typeface="Roboto Black"/>
              <a:ea typeface="Roboto Black"/>
              <a:cs typeface="Roboto Black"/>
              <a:sym typeface="Roboto Black"/>
            </a:endParaRPr>
          </a:p>
        </p:txBody>
      </p:sp>
      <p:pic>
        <p:nvPicPr>
          <p:cNvPr id="590" name="Google Shape;590;p18"/>
          <p:cNvPicPr preferRelativeResize="0"/>
          <p:nvPr/>
        </p:nvPicPr>
        <p:blipFill rotWithShape="1">
          <a:blip r:embed="rId4">
            <a:alphaModFix/>
          </a:blip>
          <a:srcRect/>
          <a:stretch/>
        </p:blipFill>
        <p:spPr>
          <a:xfrm>
            <a:off x="7436390" y="3962435"/>
            <a:ext cx="1054699" cy="646232"/>
          </a:xfrm>
          <a:prstGeom prst="rect">
            <a:avLst/>
          </a:prstGeom>
          <a:noFill/>
          <a:ln>
            <a:noFill/>
          </a:ln>
          <a:effectLst>
            <a:outerShdw blurRad="63500" sx="102000" sy="102000" algn="ctr" rotWithShape="0">
              <a:srgbClr val="000000">
                <a:alpha val="40000"/>
              </a:srgbClr>
            </a:outerShdw>
          </a:effectLst>
        </p:spPr>
      </p:pic>
      <p:pic>
        <p:nvPicPr>
          <p:cNvPr id="591" name="Google Shape;591;p18"/>
          <p:cNvPicPr preferRelativeResize="0"/>
          <p:nvPr/>
        </p:nvPicPr>
        <p:blipFill rotWithShape="1">
          <a:blip r:embed="rId5">
            <a:alphaModFix/>
          </a:blip>
          <a:srcRect/>
          <a:stretch/>
        </p:blipFill>
        <p:spPr>
          <a:xfrm rot="10800000">
            <a:off x="5134982" y="4190826"/>
            <a:ext cx="1827964" cy="301520"/>
          </a:xfrm>
          <a:prstGeom prst="rect">
            <a:avLst/>
          </a:prstGeom>
          <a:noFill/>
          <a:ln>
            <a:noFill/>
          </a:ln>
          <a:effectLst>
            <a:outerShdw blurRad="63500" sx="102000" sy="102000" algn="ctr" rotWithShape="0">
              <a:srgbClr val="000000">
                <a:alpha val="40000"/>
              </a:srgbClr>
            </a:outerShdw>
          </a:effectLst>
        </p:spPr>
      </p:pic>
      <p:pic>
        <p:nvPicPr>
          <p:cNvPr id="592" name="Google Shape;592;p18"/>
          <p:cNvPicPr preferRelativeResize="0"/>
          <p:nvPr/>
        </p:nvPicPr>
        <p:blipFill rotWithShape="1">
          <a:blip r:embed="rId6">
            <a:alphaModFix/>
          </a:blip>
          <a:srcRect/>
          <a:stretch/>
        </p:blipFill>
        <p:spPr>
          <a:xfrm>
            <a:off x="3573801" y="3777056"/>
            <a:ext cx="1193099" cy="1229474"/>
          </a:xfrm>
          <a:prstGeom prst="rect">
            <a:avLst/>
          </a:prstGeom>
          <a:noFill/>
          <a:ln>
            <a:noFill/>
          </a:ln>
          <a:effectLst>
            <a:outerShdw blurRad="63500" sx="102000" sy="102000" algn="ctr" rotWithShape="0">
              <a:srgbClr val="000000">
                <a:alpha val="40000"/>
              </a:srgbClr>
            </a:outerShdw>
          </a:effectLst>
        </p:spPr>
      </p:pic>
      <p:pic>
        <p:nvPicPr>
          <p:cNvPr id="593" name="Google Shape;593;p18"/>
          <p:cNvPicPr preferRelativeResize="0"/>
          <p:nvPr/>
        </p:nvPicPr>
        <p:blipFill rotWithShape="1">
          <a:blip r:embed="rId7">
            <a:alphaModFix/>
          </a:blip>
          <a:srcRect l="16228" r="13090"/>
          <a:stretch/>
        </p:blipFill>
        <p:spPr>
          <a:xfrm>
            <a:off x="8798648" y="3506301"/>
            <a:ext cx="1091108" cy="1412294"/>
          </a:xfrm>
          <a:prstGeom prst="rect">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85"/>
                                        </p:tgtEl>
                                        <p:attrNameLst>
                                          <p:attrName>style.visibility</p:attrName>
                                        </p:attrNameLst>
                                      </p:cBhvr>
                                      <p:to>
                                        <p:strVal val="visible"/>
                                      </p:to>
                                    </p:set>
                                    <p:anim calcmode="lin" valueType="num">
                                      <p:cBhvr additive="base">
                                        <p:cTn id="7" dur="500"/>
                                        <p:tgtEl>
                                          <p:spTgt spid="585"/>
                                        </p:tgtEl>
                                        <p:attrNameLst>
                                          <p:attrName>ppt_y</p:attrName>
                                        </p:attrNameLst>
                                      </p:cBhvr>
                                      <p:tavLst>
                                        <p:tav tm="0">
                                          <p:val>
                                            <p:strVal val="#ppt_y-1"/>
                                          </p:val>
                                        </p:tav>
                                        <p:tav tm="100000">
                                          <p:val>
                                            <p:strVal val="#ppt_y"/>
                                          </p:val>
                                        </p:tav>
                                      </p:tavLst>
                                    </p:anim>
                                  </p:childTnLst>
                                </p:cTn>
                              </p:par>
                              <p:par>
                                <p:cTn id="8" presetID="23" presetClass="entr" presetSubtype="16" fill="hold" nodeType="withEffect">
                                  <p:stCondLst>
                                    <p:cond delay="0"/>
                                  </p:stCondLst>
                                  <p:childTnLst>
                                    <p:set>
                                      <p:cBhvr>
                                        <p:cTn id="9" dur="1" fill="hold">
                                          <p:stCondLst>
                                            <p:cond delay="0"/>
                                          </p:stCondLst>
                                        </p:cTn>
                                        <p:tgtEl>
                                          <p:spTgt spid="587"/>
                                        </p:tgtEl>
                                        <p:attrNameLst>
                                          <p:attrName>style.visibility</p:attrName>
                                        </p:attrNameLst>
                                      </p:cBhvr>
                                      <p:to>
                                        <p:strVal val="visible"/>
                                      </p:to>
                                    </p:set>
                                    <p:anim calcmode="lin" valueType="num">
                                      <p:cBhvr additive="base">
                                        <p:cTn id="10" dur="500"/>
                                        <p:tgtEl>
                                          <p:spTgt spid="587"/>
                                        </p:tgtEl>
                                        <p:attrNameLst>
                                          <p:attrName>ppt_w</p:attrName>
                                        </p:attrNameLst>
                                      </p:cBhvr>
                                      <p:tavLst>
                                        <p:tav tm="0">
                                          <p:val>
                                            <p:strVal val="0"/>
                                          </p:val>
                                        </p:tav>
                                        <p:tav tm="100000">
                                          <p:val>
                                            <p:strVal val="#ppt_w"/>
                                          </p:val>
                                        </p:tav>
                                      </p:tavLst>
                                    </p:anim>
                                    <p:anim calcmode="lin" valueType="num">
                                      <p:cBhvr additive="base">
                                        <p:cTn id="11" dur="500"/>
                                        <p:tgtEl>
                                          <p:spTgt spid="587"/>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586"/>
                                        </p:tgtEl>
                                        <p:attrNameLst>
                                          <p:attrName>style.visibility</p:attrName>
                                        </p:attrNameLst>
                                      </p:cBhvr>
                                      <p:to>
                                        <p:strVal val="visible"/>
                                      </p:to>
                                    </p:set>
                                    <p:anim calcmode="lin" valueType="num">
                                      <p:cBhvr additive="base">
                                        <p:cTn id="14" dur="500"/>
                                        <p:tgtEl>
                                          <p:spTgt spid="586"/>
                                        </p:tgtEl>
                                        <p:attrNameLst>
                                          <p:attrName>ppt_w</p:attrName>
                                        </p:attrNameLst>
                                      </p:cBhvr>
                                      <p:tavLst>
                                        <p:tav tm="0">
                                          <p:val>
                                            <p:strVal val="0"/>
                                          </p:val>
                                        </p:tav>
                                        <p:tav tm="100000">
                                          <p:val>
                                            <p:strVal val="#ppt_w"/>
                                          </p:val>
                                        </p:tav>
                                      </p:tavLst>
                                    </p:anim>
                                    <p:anim calcmode="lin" valueType="num">
                                      <p:cBhvr additive="base">
                                        <p:cTn id="15" dur="500"/>
                                        <p:tgtEl>
                                          <p:spTgt spid="586"/>
                                        </p:tgtEl>
                                        <p:attrNameLst>
                                          <p:attrName>ppt_h</p:attrName>
                                        </p:attrNameLst>
                                      </p:cBhvr>
                                      <p:tavLst>
                                        <p:tav tm="0">
                                          <p:val>
                                            <p:str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588"/>
                                        </p:tgtEl>
                                        <p:attrNameLst>
                                          <p:attrName>style.visibility</p:attrName>
                                        </p:attrNameLst>
                                      </p:cBhvr>
                                      <p:to>
                                        <p:strVal val="visible"/>
                                      </p:to>
                                    </p:set>
                                    <p:anim calcmode="lin" valueType="num">
                                      <p:cBhvr additive="base">
                                        <p:cTn id="18" dur="500"/>
                                        <p:tgtEl>
                                          <p:spTgt spid="588"/>
                                        </p:tgtEl>
                                        <p:attrNameLst>
                                          <p:attrName>ppt_w</p:attrName>
                                        </p:attrNameLst>
                                      </p:cBhvr>
                                      <p:tavLst>
                                        <p:tav tm="0">
                                          <p:val>
                                            <p:strVal val="0"/>
                                          </p:val>
                                        </p:tav>
                                        <p:tav tm="100000">
                                          <p:val>
                                            <p:strVal val="#ppt_w"/>
                                          </p:val>
                                        </p:tav>
                                      </p:tavLst>
                                    </p:anim>
                                    <p:anim calcmode="lin" valueType="num">
                                      <p:cBhvr additive="base">
                                        <p:cTn id="19" dur="500"/>
                                        <p:tgtEl>
                                          <p:spTgt spid="58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8"/>
        <p:cNvGrpSpPr/>
        <p:nvPr/>
      </p:nvGrpSpPr>
      <p:grpSpPr>
        <a:xfrm>
          <a:off x="0" y="0"/>
          <a:ext cx="0" cy="0"/>
          <a:chOff x="0" y="0"/>
          <a:chExt cx="0" cy="0"/>
        </a:xfrm>
      </p:grpSpPr>
      <p:pic>
        <p:nvPicPr>
          <p:cNvPr id="599" name="Google Shape;599;p19"/>
          <p:cNvPicPr preferRelativeResize="0"/>
          <p:nvPr/>
        </p:nvPicPr>
        <p:blipFill rotWithShape="1">
          <a:blip r:embed="rId4">
            <a:alphaModFix/>
          </a:blip>
          <a:srcRect/>
          <a:stretch/>
        </p:blipFill>
        <p:spPr>
          <a:xfrm>
            <a:off x="9223034" y="2522362"/>
            <a:ext cx="2398474" cy="3929809"/>
          </a:xfrm>
          <a:prstGeom prst="rect">
            <a:avLst/>
          </a:prstGeom>
          <a:noFill/>
          <a:ln>
            <a:noFill/>
          </a:ln>
        </p:spPr>
      </p:pic>
      <p:sp>
        <p:nvSpPr>
          <p:cNvPr id="600" name="Google Shape;600;p19"/>
          <p:cNvSpPr txBox="1"/>
          <p:nvPr/>
        </p:nvSpPr>
        <p:spPr>
          <a:xfrm>
            <a:off x="3219791" y="3129188"/>
            <a:ext cx="5856197"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50"/>
              </a:buClr>
              <a:buSzPts val="4800"/>
              <a:buFont typeface="Roboto Black"/>
              <a:buNone/>
            </a:pPr>
            <a:r>
              <a:rPr lang="en-US" sz="4800" b="1" i="0" u="none" strike="noStrike" cap="none">
                <a:solidFill>
                  <a:srgbClr val="00B050"/>
                </a:solidFill>
                <a:latin typeface="Roboto Black"/>
                <a:ea typeface="Roboto Black"/>
                <a:cs typeface="Roboto Black"/>
                <a:sym typeface="Roboto Black"/>
              </a:rPr>
              <a:t>TẠM BIỆT CÁC EM!</a:t>
            </a:r>
            <a:endParaRPr sz="4800" b="1" i="0" u="none" strike="noStrike" cap="none">
              <a:solidFill>
                <a:srgbClr val="00B050"/>
              </a:solidFill>
              <a:latin typeface="Roboto Black"/>
              <a:ea typeface="Roboto Black"/>
              <a:cs typeface="Roboto Black"/>
              <a:sym typeface="Roboto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9"/>
                                        </p:tgtEl>
                                        <p:attrNameLst>
                                          <p:attrName>style.visibility</p:attrName>
                                        </p:attrNameLst>
                                      </p:cBhvr>
                                      <p:to>
                                        <p:strVal val="visible"/>
                                      </p:to>
                                    </p:set>
                                    <p:animEffect transition="in" filter="fade">
                                      <p:cBhvr>
                                        <p:cTn id="7" dur="500"/>
                                        <p:tgtEl>
                                          <p:spTgt spid="599"/>
                                        </p:tgtEl>
                                      </p:cBhvr>
                                    </p:animEffect>
                                  </p:childTnLst>
                                </p:cTn>
                              </p:par>
                              <p:par>
                                <p:cTn id="8" presetID="2" presetClass="entr" presetSubtype="1" fill="hold" nodeType="withEffect">
                                  <p:stCondLst>
                                    <p:cond delay="0"/>
                                  </p:stCondLst>
                                  <p:childTnLst>
                                    <p:set>
                                      <p:cBhvr>
                                        <p:cTn id="9" dur="1" fill="hold">
                                          <p:stCondLst>
                                            <p:cond delay="0"/>
                                          </p:stCondLst>
                                        </p:cTn>
                                        <p:tgtEl>
                                          <p:spTgt spid="600"/>
                                        </p:tgtEl>
                                        <p:attrNameLst>
                                          <p:attrName>style.visibility</p:attrName>
                                        </p:attrNameLst>
                                      </p:cBhvr>
                                      <p:to>
                                        <p:strVal val="visible"/>
                                      </p:to>
                                    </p:set>
                                    <p:anim calcmode="lin" valueType="num">
                                      <p:cBhvr additive="base">
                                        <p:cTn id="10" dur="500"/>
                                        <p:tgtEl>
                                          <p:spTgt spid="6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77EBC"/>
        </a:solidFill>
        <a:effectLst/>
      </p:bgPr>
    </p:bg>
    <p:spTree>
      <p:nvGrpSpPr>
        <p:cNvPr id="1" name="Shape 605"/>
        <p:cNvGrpSpPr/>
        <p:nvPr/>
      </p:nvGrpSpPr>
      <p:grpSpPr>
        <a:xfrm>
          <a:off x="0" y="0"/>
          <a:ext cx="0" cy="0"/>
          <a:chOff x="0" y="0"/>
          <a:chExt cx="0" cy="0"/>
        </a:xfrm>
      </p:grpSpPr>
      <p:sp>
        <p:nvSpPr>
          <p:cNvPr id="606" name="Google Shape;606;p20"/>
          <p:cNvSpPr/>
          <p:nvPr/>
        </p:nvSpPr>
        <p:spPr>
          <a:xfrm>
            <a:off x="176375" y="295561"/>
            <a:ext cx="11711709" cy="6382327"/>
          </a:xfrm>
          <a:prstGeom prst="roundRect">
            <a:avLst>
              <a:gd name="adj" fmla="val 3064"/>
            </a:avLst>
          </a:prstGeom>
          <a:gradFill>
            <a:gsLst>
              <a:gs pos="0">
                <a:srgbClr val="F6F9FC"/>
              </a:gs>
              <a:gs pos="43350">
                <a:srgbClr val="ADB4CF"/>
              </a:gs>
              <a:gs pos="62826">
                <a:srgbClr val="ADB4CF"/>
              </a:gs>
              <a:gs pos="74000">
                <a:srgbClr val="ADB4CF"/>
              </a:gs>
              <a:gs pos="83000">
                <a:srgbClr val="ADB4CF"/>
              </a:gs>
              <a:gs pos="89375">
                <a:srgbClr val="B9C5DC"/>
              </a:gs>
              <a:gs pos="100000">
                <a:srgbClr val="CCE0F2"/>
              </a:gs>
            </a:gsLst>
            <a:lin ang="5400000" scaled="0"/>
          </a:gra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07" name="Google Shape;607;p20"/>
          <p:cNvSpPr/>
          <p:nvPr/>
        </p:nvSpPr>
        <p:spPr>
          <a:xfrm>
            <a:off x="193964" y="152426"/>
            <a:ext cx="2092036" cy="1347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08" name="Google Shape;608;p20"/>
          <p:cNvPicPr preferRelativeResize="0"/>
          <p:nvPr/>
        </p:nvPicPr>
        <p:blipFill rotWithShape="1">
          <a:blip r:embed="rId3">
            <a:alphaModFix/>
          </a:blip>
          <a:srcRect/>
          <a:stretch/>
        </p:blipFill>
        <p:spPr>
          <a:xfrm>
            <a:off x="243464" y="400693"/>
            <a:ext cx="11621317" cy="6239258"/>
          </a:xfrm>
          <a:prstGeom prst="roundRect">
            <a:avLst>
              <a:gd name="adj" fmla="val 3440"/>
            </a:avLst>
          </a:prstGeom>
          <a:noFill/>
          <a:ln>
            <a:noFill/>
          </a:ln>
        </p:spPr>
      </p:pic>
      <p:sp>
        <p:nvSpPr>
          <p:cNvPr id="609" name="Google Shape;609;p20"/>
          <p:cNvSpPr txBox="1"/>
          <p:nvPr/>
        </p:nvSpPr>
        <p:spPr>
          <a:xfrm>
            <a:off x="2628478" y="2752500"/>
            <a:ext cx="3023698"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TIA SỐ </a:t>
            </a:r>
            <a:endParaRPr/>
          </a:p>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CỦA EM</a:t>
            </a:r>
            <a:endParaRPr/>
          </a:p>
        </p:txBody>
      </p:sp>
      <p:sp>
        <p:nvSpPr>
          <p:cNvPr id="610" name="Google Shape;610;p20"/>
          <p:cNvSpPr txBox="1"/>
          <p:nvPr/>
        </p:nvSpPr>
        <p:spPr>
          <a:xfrm>
            <a:off x="792470" y="2752500"/>
            <a:ext cx="128132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030A0"/>
              </a:buClr>
              <a:buSzPts val="3200"/>
              <a:buFont typeface="Roboto Black"/>
              <a:buNone/>
            </a:pPr>
            <a:r>
              <a:rPr lang="en-US" sz="3200" b="1" i="0" u="none" strike="noStrike" cap="none">
                <a:solidFill>
                  <a:srgbClr val="7030A0"/>
                </a:solidFill>
                <a:latin typeface="Roboto Black"/>
                <a:ea typeface="Roboto Black"/>
                <a:cs typeface="Roboto Black"/>
                <a:sym typeface="Roboto Black"/>
              </a:rPr>
              <a:t>BÀI 1</a:t>
            </a:r>
            <a:endParaRPr/>
          </a:p>
        </p:txBody>
      </p:sp>
      <p:sp>
        <p:nvSpPr>
          <p:cNvPr id="611" name="Google Shape;611;p20"/>
          <p:cNvSpPr txBox="1"/>
          <p:nvPr/>
        </p:nvSpPr>
        <p:spPr>
          <a:xfrm>
            <a:off x="1940831" y="5301033"/>
            <a:ext cx="6968773"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4000"/>
              <a:buFont typeface="Roboto"/>
              <a:buNone/>
            </a:pPr>
            <a:r>
              <a:rPr lang="en-US" sz="4000" b="1" i="0" u="none" strike="noStrike" cap="none">
                <a:solidFill>
                  <a:srgbClr val="00B050"/>
                </a:solidFill>
                <a:latin typeface="Roboto"/>
                <a:ea typeface="Roboto"/>
                <a:cs typeface="Roboto"/>
                <a:sym typeface="Roboto"/>
              </a:rPr>
              <a:t>THỰC HÀNH – VẬN DỤNG</a:t>
            </a:r>
            <a:endParaRPr sz="4000" b="1" i="0" u="none" strike="noStrike" cap="none">
              <a:solidFill>
                <a:srgbClr val="00B050"/>
              </a:solidFill>
              <a:latin typeface="Roboto"/>
              <a:ea typeface="Roboto"/>
              <a:cs typeface="Roboto"/>
              <a:sym typeface="Roboto"/>
            </a:endParaRPr>
          </a:p>
        </p:txBody>
      </p:sp>
      <p:pic>
        <p:nvPicPr>
          <p:cNvPr id="612" name="Google Shape;612;p20"/>
          <p:cNvPicPr preferRelativeResize="0"/>
          <p:nvPr/>
        </p:nvPicPr>
        <p:blipFill rotWithShape="1">
          <a:blip r:embed="rId4">
            <a:alphaModFix/>
          </a:blip>
          <a:srcRect/>
          <a:stretch/>
        </p:blipFill>
        <p:spPr>
          <a:xfrm>
            <a:off x="-91280" y="-120887"/>
            <a:ext cx="2574732" cy="1883089"/>
          </a:xfrm>
          <a:prstGeom prst="rect">
            <a:avLst/>
          </a:prstGeom>
          <a:noFill/>
          <a:ln>
            <a:noFill/>
          </a:ln>
        </p:spPr>
      </p:pic>
      <p:grpSp>
        <p:nvGrpSpPr>
          <p:cNvPr id="613" name="Google Shape;613;p20"/>
          <p:cNvGrpSpPr/>
          <p:nvPr/>
        </p:nvGrpSpPr>
        <p:grpSpPr>
          <a:xfrm rot="10800000">
            <a:off x="10030691" y="109186"/>
            <a:ext cx="2160225" cy="1101496"/>
            <a:chOff x="3440602" y="799987"/>
            <a:chExt cx="2160225" cy="1101496"/>
          </a:xfrm>
        </p:grpSpPr>
        <p:sp>
          <p:nvSpPr>
            <p:cNvPr id="614" name="Google Shape;614;p20"/>
            <p:cNvSpPr/>
            <p:nvPr/>
          </p:nvSpPr>
          <p:spPr>
            <a:xfrm>
              <a:off x="3725845" y="799987"/>
              <a:ext cx="1874982" cy="928255"/>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D6826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5" name="Google Shape;615;p20"/>
            <p:cNvSpPr/>
            <p:nvPr/>
          </p:nvSpPr>
          <p:spPr>
            <a:xfrm>
              <a:off x="3873627" y="946313"/>
              <a:ext cx="1579418" cy="78192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E7D89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6" name="Google Shape;616;p20"/>
            <p:cNvSpPr/>
            <p:nvPr/>
          </p:nvSpPr>
          <p:spPr>
            <a:xfrm>
              <a:off x="3976341" y="1048015"/>
              <a:ext cx="1373990" cy="680227"/>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B2C6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7" name="Google Shape;617;p20"/>
            <p:cNvSpPr/>
            <p:nvPr/>
          </p:nvSpPr>
          <p:spPr>
            <a:xfrm>
              <a:off x="4083018" y="1136596"/>
              <a:ext cx="1160636" cy="57679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A8B2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8" name="Google Shape;618;p20"/>
            <p:cNvSpPr/>
            <p:nvPr/>
          </p:nvSpPr>
          <p:spPr>
            <a:xfrm rot="-1612671">
              <a:off x="3537887" y="1175221"/>
              <a:ext cx="705896" cy="599055"/>
            </a:xfrm>
            <a:prstGeom prst="cloud">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619" name="Google Shape;619;p20"/>
          <p:cNvGrpSpPr/>
          <p:nvPr/>
        </p:nvGrpSpPr>
        <p:grpSpPr>
          <a:xfrm>
            <a:off x="8465" y="5726543"/>
            <a:ext cx="2080148" cy="1001989"/>
            <a:chOff x="3520679" y="799987"/>
            <a:chExt cx="2080148" cy="1001989"/>
          </a:xfrm>
        </p:grpSpPr>
        <p:sp>
          <p:nvSpPr>
            <p:cNvPr id="620" name="Google Shape;620;p20"/>
            <p:cNvSpPr/>
            <p:nvPr/>
          </p:nvSpPr>
          <p:spPr>
            <a:xfrm>
              <a:off x="3725845" y="799987"/>
              <a:ext cx="1874982" cy="928255"/>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D6826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1" name="Google Shape;621;p20"/>
            <p:cNvSpPr/>
            <p:nvPr/>
          </p:nvSpPr>
          <p:spPr>
            <a:xfrm>
              <a:off x="3873627" y="946313"/>
              <a:ext cx="1579418" cy="78192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E7D89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2" name="Google Shape;622;p20"/>
            <p:cNvSpPr/>
            <p:nvPr/>
          </p:nvSpPr>
          <p:spPr>
            <a:xfrm>
              <a:off x="3976341" y="1048015"/>
              <a:ext cx="1373990" cy="680227"/>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B2C6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3" name="Google Shape;623;p20"/>
            <p:cNvSpPr/>
            <p:nvPr/>
          </p:nvSpPr>
          <p:spPr>
            <a:xfrm>
              <a:off x="4083018" y="1136596"/>
              <a:ext cx="1160636" cy="57679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A8B2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4" name="Google Shape;624;p20"/>
            <p:cNvSpPr/>
            <p:nvPr/>
          </p:nvSpPr>
          <p:spPr>
            <a:xfrm>
              <a:off x="3520679" y="1202921"/>
              <a:ext cx="705896" cy="599055"/>
            </a:xfrm>
            <a:prstGeom prst="cloud">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625" name="Google Shape;625;p20"/>
          <p:cNvSpPr txBox="1"/>
          <p:nvPr/>
        </p:nvSpPr>
        <p:spPr>
          <a:xfrm>
            <a:off x="650707" y="6190670"/>
            <a:ext cx="126130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33C0B"/>
              </a:buClr>
              <a:buSzPts val="2400"/>
              <a:buFont typeface="Roboto Black"/>
              <a:buNone/>
            </a:pPr>
            <a:r>
              <a:rPr lang="en-US" sz="2400" b="0" i="0" u="none" strike="noStrike" cap="none">
                <a:solidFill>
                  <a:srgbClr val="833C0B"/>
                </a:solidFill>
                <a:latin typeface="Roboto Black"/>
                <a:ea typeface="Roboto Black"/>
                <a:cs typeface="Roboto Black"/>
                <a:sym typeface="Roboto Black"/>
              </a:rPr>
              <a:t>Tiết 2</a:t>
            </a:r>
            <a:endParaRPr sz="2400" b="0" i="0" u="none" strike="noStrike" cap="none">
              <a:solidFill>
                <a:srgbClr val="833C0B"/>
              </a:solidFill>
              <a:latin typeface="Roboto Black"/>
              <a:ea typeface="Roboto Black"/>
              <a:cs typeface="Roboto Black"/>
              <a:sym typeface="Roboto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10"/>
                                        </p:tgtEl>
                                        <p:attrNameLst>
                                          <p:attrName>style.visibility</p:attrName>
                                        </p:attrNameLst>
                                      </p:cBhvr>
                                      <p:to>
                                        <p:strVal val="visible"/>
                                      </p:to>
                                    </p:set>
                                    <p:anim calcmode="lin" valueType="num">
                                      <p:cBhvr additive="base">
                                        <p:cTn id="7" dur="500"/>
                                        <p:tgtEl>
                                          <p:spTgt spid="610"/>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609"/>
                                        </p:tgtEl>
                                        <p:attrNameLst>
                                          <p:attrName>style.visibility</p:attrName>
                                        </p:attrNameLst>
                                      </p:cBhvr>
                                      <p:to>
                                        <p:strVal val="visible"/>
                                      </p:to>
                                    </p:set>
                                    <p:animEffect transition="in" filter="fade">
                                      <p:cBhvr>
                                        <p:cTn id="10" dur="500"/>
                                        <p:tgtEl>
                                          <p:spTgt spid="609"/>
                                        </p:tgtEl>
                                      </p:cBhvr>
                                    </p:animEffect>
                                  </p:childTnLst>
                                </p:cTn>
                              </p:par>
                              <p:par>
                                <p:cTn id="11" presetID="10" presetClass="entr" presetSubtype="0" fill="hold" nodeType="withEffect">
                                  <p:stCondLst>
                                    <p:cond delay="0"/>
                                  </p:stCondLst>
                                  <p:childTnLst>
                                    <p:set>
                                      <p:cBhvr>
                                        <p:cTn id="12" dur="1" fill="hold">
                                          <p:stCondLst>
                                            <p:cond delay="0"/>
                                          </p:stCondLst>
                                        </p:cTn>
                                        <p:tgtEl>
                                          <p:spTgt spid="611"/>
                                        </p:tgtEl>
                                        <p:attrNameLst>
                                          <p:attrName>style.visibility</p:attrName>
                                        </p:attrNameLst>
                                      </p:cBhvr>
                                      <p:to>
                                        <p:strVal val="visible"/>
                                      </p:to>
                                    </p:set>
                                    <p:animEffect transition="in" filter="fade">
                                      <p:cBhvr>
                                        <p:cTn id="13" dur="500"/>
                                        <p:tgtEl>
                                          <p:spTgt spid="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0"/>
        <p:cNvGrpSpPr/>
        <p:nvPr/>
      </p:nvGrpSpPr>
      <p:grpSpPr>
        <a:xfrm>
          <a:off x="0" y="0"/>
          <a:ext cx="0" cy="0"/>
          <a:chOff x="0" y="0"/>
          <a:chExt cx="0" cy="0"/>
        </a:xfrm>
      </p:grpSpPr>
      <p:sp>
        <p:nvSpPr>
          <p:cNvPr id="631" name="Google Shape;631;p21"/>
          <p:cNvSpPr txBox="1"/>
          <p:nvPr/>
        </p:nvSpPr>
        <p:spPr>
          <a:xfrm>
            <a:off x="3166464" y="686030"/>
            <a:ext cx="547846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CÙNG HÁT NÀO!</a:t>
            </a:r>
            <a:endParaRPr sz="3200" b="1" i="0" u="none" strike="noStrike" cap="none">
              <a:solidFill>
                <a:srgbClr val="002060"/>
              </a:solidFill>
              <a:latin typeface="Roboto"/>
              <a:ea typeface="Roboto"/>
              <a:cs typeface="Roboto"/>
              <a:sym typeface="Roboto"/>
            </a:endParaRPr>
          </a:p>
        </p:txBody>
      </p:sp>
      <p:pic>
        <p:nvPicPr>
          <p:cNvPr id="632" name="Google Shape;632;p21"/>
          <p:cNvPicPr preferRelativeResize="0"/>
          <p:nvPr/>
        </p:nvPicPr>
        <p:blipFill rotWithShape="1">
          <a:blip r:embed="rId4">
            <a:alphaModFix/>
          </a:blip>
          <a:srcRect/>
          <a:stretch/>
        </p:blipFill>
        <p:spPr>
          <a:xfrm>
            <a:off x="2871872" y="1860698"/>
            <a:ext cx="6067644" cy="3413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1"/>
                                        </p:tgtEl>
                                        <p:attrNameLst>
                                          <p:attrName>style.visibility</p:attrName>
                                        </p:attrNameLst>
                                      </p:cBhvr>
                                      <p:to>
                                        <p:strVal val="visible"/>
                                      </p:to>
                                    </p:set>
                                    <p:animEffect transition="in" filter="fade">
                                      <p:cBhvr>
                                        <p:cTn id="7" dur="500"/>
                                        <p:tgtEl>
                                          <p:spTgt spid="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7"/>
        <p:cNvGrpSpPr/>
        <p:nvPr/>
      </p:nvGrpSpPr>
      <p:grpSpPr>
        <a:xfrm>
          <a:off x="0" y="0"/>
          <a:ext cx="0" cy="0"/>
          <a:chOff x="0" y="0"/>
          <a:chExt cx="0" cy="0"/>
        </a:xfrm>
      </p:grpSpPr>
      <p:sp>
        <p:nvSpPr>
          <p:cNvPr id="638" name="Google Shape;638;p22"/>
          <p:cNvSpPr txBox="1"/>
          <p:nvPr/>
        </p:nvSpPr>
        <p:spPr>
          <a:xfrm>
            <a:off x="4070231" y="654133"/>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LÀM TIA SỐ</a:t>
            </a:r>
            <a:endParaRPr/>
          </a:p>
        </p:txBody>
      </p:sp>
      <p:sp>
        <p:nvSpPr>
          <p:cNvPr id="639" name="Google Shape;639;p22"/>
          <p:cNvSpPr txBox="1"/>
          <p:nvPr/>
        </p:nvSpPr>
        <p:spPr>
          <a:xfrm>
            <a:off x="1828800" y="1944244"/>
            <a:ext cx="4231758"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Lựa chọn dụng cụ và vật liệu</a:t>
            </a:r>
            <a:endParaRPr/>
          </a:p>
        </p:txBody>
      </p:sp>
      <p:sp>
        <p:nvSpPr>
          <p:cNvPr id="640" name="Google Shape;640;p22"/>
          <p:cNvSpPr txBox="1"/>
          <p:nvPr/>
        </p:nvSpPr>
        <p:spPr>
          <a:xfrm>
            <a:off x="1583167" y="2469099"/>
            <a:ext cx="8229600"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Giấy A4, giấy màu, bút màu, bút chì, keo dán, kéo, thước kẻ</a:t>
            </a:r>
            <a:endParaRPr sz="2400" b="0" i="0" u="none" strike="noStrike" cap="none">
              <a:solidFill>
                <a:srgbClr val="002060"/>
              </a:solidFill>
              <a:latin typeface="Roboto"/>
              <a:ea typeface="Roboto"/>
              <a:cs typeface="Roboto"/>
              <a:sym typeface="Roboto"/>
            </a:endParaRPr>
          </a:p>
        </p:txBody>
      </p:sp>
      <p:sp>
        <p:nvSpPr>
          <p:cNvPr id="641" name="Google Shape;641;p22"/>
          <p:cNvSpPr/>
          <p:nvPr/>
        </p:nvSpPr>
        <p:spPr>
          <a:xfrm>
            <a:off x="1626698" y="3393813"/>
            <a:ext cx="1524000" cy="838200"/>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2060"/>
              </a:solidFill>
              <a:latin typeface="Roboto"/>
              <a:ea typeface="Roboto"/>
              <a:cs typeface="Roboto"/>
              <a:sym typeface="Roboto"/>
            </a:endParaRPr>
          </a:p>
        </p:txBody>
      </p:sp>
      <p:pic>
        <p:nvPicPr>
          <p:cNvPr id="642" name="Google Shape;642;p22"/>
          <p:cNvPicPr preferRelativeResize="0"/>
          <p:nvPr/>
        </p:nvPicPr>
        <p:blipFill rotWithShape="1">
          <a:blip r:embed="rId4">
            <a:alphaModFix/>
          </a:blip>
          <a:srcRect/>
          <a:stretch/>
        </p:blipFill>
        <p:spPr>
          <a:xfrm>
            <a:off x="8963246" y="3646228"/>
            <a:ext cx="1054699" cy="646232"/>
          </a:xfrm>
          <a:prstGeom prst="rect">
            <a:avLst/>
          </a:prstGeom>
          <a:noFill/>
          <a:ln>
            <a:noFill/>
          </a:ln>
          <a:effectLst>
            <a:outerShdw blurRad="63500" sx="102000" sy="102000" algn="ctr" rotWithShape="0">
              <a:srgbClr val="000000">
                <a:alpha val="40000"/>
              </a:srgbClr>
            </a:outerShdw>
          </a:effectLst>
        </p:spPr>
      </p:pic>
      <p:pic>
        <p:nvPicPr>
          <p:cNvPr id="643" name="Google Shape;643;p22"/>
          <p:cNvPicPr preferRelativeResize="0"/>
          <p:nvPr/>
        </p:nvPicPr>
        <p:blipFill rotWithShape="1">
          <a:blip r:embed="rId5">
            <a:alphaModFix/>
          </a:blip>
          <a:srcRect/>
          <a:stretch/>
        </p:blipFill>
        <p:spPr>
          <a:xfrm rot="10800000">
            <a:off x="8635511" y="4563358"/>
            <a:ext cx="1827964" cy="301520"/>
          </a:xfrm>
          <a:prstGeom prst="rect">
            <a:avLst/>
          </a:prstGeom>
          <a:noFill/>
          <a:ln>
            <a:noFill/>
          </a:ln>
          <a:effectLst>
            <a:outerShdw blurRad="63500" sx="102000" sy="102000" algn="ctr" rotWithShape="0">
              <a:srgbClr val="000000">
                <a:alpha val="40000"/>
              </a:srgbClr>
            </a:outerShdw>
          </a:effectLst>
        </p:spPr>
      </p:pic>
      <p:pic>
        <p:nvPicPr>
          <p:cNvPr id="644" name="Google Shape;644;p22"/>
          <p:cNvPicPr preferRelativeResize="0"/>
          <p:nvPr/>
        </p:nvPicPr>
        <p:blipFill rotWithShape="1">
          <a:blip r:embed="rId6">
            <a:alphaModFix/>
          </a:blip>
          <a:srcRect/>
          <a:stretch/>
        </p:blipFill>
        <p:spPr>
          <a:xfrm>
            <a:off x="5728832" y="3427403"/>
            <a:ext cx="1386157" cy="1428417"/>
          </a:xfrm>
          <a:prstGeom prst="rect">
            <a:avLst/>
          </a:prstGeom>
          <a:noFill/>
          <a:ln>
            <a:noFill/>
          </a:ln>
          <a:effectLst>
            <a:outerShdw blurRad="63500" sx="102000" sy="102000" algn="ctr" rotWithShape="0">
              <a:srgbClr val="000000">
                <a:alpha val="40000"/>
              </a:srgbClr>
            </a:outerShdw>
          </a:effectLst>
        </p:spPr>
      </p:pic>
      <p:pic>
        <p:nvPicPr>
          <p:cNvPr id="645" name="Google Shape;645;p22"/>
          <p:cNvPicPr preferRelativeResize="0"/>
          <p:nvPr/>
        </p:nvPicPr>
        <p:blipFill rotWithShape="1">
          <a:blip r:embed="rId7">
            <a:alphaModFix/>
          </a:blip>
          <a:srcRect l="16228" r="13090"/>
          <a:stretch/>
        </p:blipFill>
        <p:spPr>
          <a:xfrm>
            <a:off x="7368784" y="3409936"/>
            <a:ext cx="1091108" cy="1412294"/>
          </a:xfrm>
          <a:prstGeom prst="rect">
            <a:avLst/>
          </a:prstGeom>
          <a:noFill/>
          <a:ln>
            <a:noFill/>
          </a:ln>
          <a:effectLst>
            <a:outerShdw blurRad="63500" sx="102000" sy="102000" algn="ctr" rotWithShape="0">
              <a:srgbClr val="000000">
                <a:alpha val="40000"/>
              </a:srgbClr>
            </a:outerShdw>
          </a:effectLst>
        </p:spPr>
      </p:pic>
      <p:sp>
        <p:nvSpPr>
          <p:cNvPr id="646" name="Google Shape;646;p22"/>
          <p:cNvSpPr/>
          <p:nvPr/>
        </p:nvSpPr>
        <p:spPr>
          <a:xfrm rot="-881284">
            <a:off x="1725238" y="3589451"/>
            <a:ext cx="1524000" cy="838200"/>
          </a:xfrm>
          <a:prstGeom prst="rect">
            <a:avLst/>
          </a:prstGeom>
          <a:solidFill>
            <a:srgbClr val="55CBF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2060"/>
              </a:solidFill>
              <a:latin typeface="Roboto"/>
              <a:ea typeface="Roboto"/>
              <a:cs typeface="Roboto"/>
              <a:sym typeface="Roboto"/>
            </a:endParaRPr>
          </a:p>
        </p:txBody>
      </p:sp>
      <p:sp>
        <p:nvSpPr>
          <p:cNvPr id="647" name="Google Shape;647;p22"/>
          <p:cNvSpPr/>
          <p:nvPr/>
        </p:nvSpPr>
        <p:spPr>
          <a:xfrm>
            <a:off x="1949598" y="3763446"/>
            <a:ext cx="1524000" cy="838200"/>
          </a:xfrm>
          <a:prstGeom prst="rect">
            <a:avLst/>
          </a:prstGeom>
          <a:solidFill>
            <a:srgbClr val="FFD966"/>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2060"/>
              </a:solidFill>
              <a:latin typeface="Roboto"/>
              <a:ea typeface="Roboto"/>
              <a:cs typeface="Roboto"/>
              <a:sym typeface="Roboto"/>
            </a:endParaRPr>
          </a:p>
        </p:txBody>
      </p:sp>
      <p:pic>
        <p:nvPicPr>
          <p:cNvPr id="648" name="Google Shape;648;p22"/>
          <p:cNvPicPr preferRelativeResize="0"/>
          <p:nvPr/>
        </p:nvPicPr>
        <p:blipFill rotWithShape="1">
          <a:blip r:embed="rId8">
            <a:alphaModFix/>
          </a:blip>
          <a:srcRect/>
          <a:stretch/>
        </p:blipFill>
        <p:spPr>
          <a:xfrm>
            <a:off x="3779322" y="3427403"/>
            <a:ext cx="1643786" cy="1394827"/>
          </a:xfrm>
          <a:prstGeom prst="rect">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8"/>
                                        </p:tgtEl>
                                        <p:attrNameLst>
                                          <p:attrName>style.visibility</p:attrName>
                                        </p:attrNameLst>
                                      </p:cBhvr>
                                      <p:to>
                                        <p:strVal val="visible"/>
                                      </p:to>
                                    </p:set>
                                    <p:animEffect transition="in" filter="fade">
                                      <p:cBhvr>
                                        <p:cTn id="7" dur="500"/>
                                        <p:tgtEl>
                                          <p:spTgt spid="638"/>
                                        </p:tgtEl>
                                      </p:cBhvr>
                                    </p:animEffect>
                                  </p:childTnLst>
                                </p:cTn>
                              </p:par>
                              <p:par>
                                <p:cTn id="8" presetID="23" presetClass="entr" presetSubtype="16" fill="hold" nodeType="withEffect">
                                  <p:stCondLst>
                                    <p:cond delay="0"/>
                                  </p:stCondLst>
                                  <p:childTnLst>
                                    <p:set>
                                      <p:cBhvr>
                                        <p:cTn id="9" dur="1" fill="hold">
                                          <p:stCondLst>
                                            <p:cond delay="0"/>
                                          </p:stCondLst>
                                        </p:cTn>
                                        <p:tgtEl>
                                          <p:spTgt spid="639"/>
                                        </p:tgtEl>
                                        <p:attrNameLst>
                                          <p:attrName>style.visibility</p:attrName>
                                        </p:attrNameLst>
                                      </p:cBhvr>
                                      <p:to>
                                        <p:strVal val="visible"/>
                                      </p:to>
                                    </p:set>
                                    <p:anim calcmode="lin" valueType="num">
                                      <p:cBhvr additive="base">
                                        <p:cTn id="10" dur="500"/>
                                        <p:tgtEl>
                                          <p:spTgt spid="639"/>
                                        </p:tgtEl>
                                        <p:attrNameLst>
                                          <p:attrName>ppt_w</p:attrName>
                                        </p:attrNameLst>
                                      </p:cBhvr>
                                      <p:tavLst>
                                        <p:tav tm="0">
                                          <p:val>
                                            <p:strVal val="0"/>
                                          </p:val>
                                        </p:tav>
                                        <p:tav tm="100000">
                                          <p:val>
                                            <p:strVal val="#ppt_w"/>
                                          </p:val>
                                        </p:tav>
                                      </p:tavLst>
                                    </p:anim>
                                    <p:anim calcmode="lin" valueType="num">
                                      <p:cBhvr additive="base">
                                        <p:cTn id="11" dur="500"/>
                                        <p:tgtEl>
                                          <p:spTgt spid="639"/>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640"/>
                                        </p:tgtEl>
                                        <p:attrNameLst>
                                          <p:attrName>style.visibility</p:attrName>
                                        </p:attrNameLst>
                                      </p:cBhvr>
                                      <p:to>
                                        <p:strVal val="visible"/>
                                      </p:to>
                                    </p:set>
                                    <p:anim calcmode="lin" valueType="num">
                                      <p:cBhvr additive="base">
                                        <p:cTn id="14" dur="500"/>
                                        <p:tgtEl>
                                          <p:spTgt spid="640"/>
                                        </p:tgtEl>
                                        <p:attrNameLst>
                                          <p:attrName>ppt_w</p:attrName>
                                        </p:attrNameLst>
                                      </p:cBhvr>
                                      <p:tavLst>
                                        <p:tav tm="0">
                                          <p:val>
                                            <p:strVal val="0"/>
                                          </p:val>
                                        </p:tav>
                                        <p:tav tm="100000">
                                          <p:val>
                                            <p:strVal val="#ppt_w"/>
                                          </p:val>
                                        </p:tav>
                                      </p:tavLst>
                                    </p:anim>
                                    <p:anim calcmode="lin" valueType="num">
                                      <p:cBhvr additive="base">
                                        <p:cTn id="15" dur="500"/>
                                        <p:tgtEl>
                                          <p:spTgt spid="64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3"/>
        <p:cNvGrpSpPr/>
        <p:nvPr/>
      </p:nvGrpSpPr>
      <p:grpSpPr>
        <a:xfrm>
          <a:off x="0" y="0"/>
          <a:ext cx="0" cy="0"/>
          <a:chOff x="0" y="0"/>
          <a:chExt cx="0" cy="0"/>
        </a:xfrm>
      </p:grpSpPr>
      <p:sp>
        <p:nvSpPr>
          <p:cNvPr id="654" name="Google Shape;654;p23"/>
          <p:cNvSpPr txBox="1"/>
          <p:nvPr/>
        </p:nvSpPr>
        <p:spPr>
          <a:xfrm>
            <a:off x="4070231" y="654133"/>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LÀM TIA SỐ</a:t>
            </a:r>
            <a:endParaRPr/>
          </a:p>
        </p:txBody>
      </p:sp>
      <p:sp>
        <p:nvSpPr>
          <p:cNvPr id="655" name="Google Shape;655;p23"/>
          <p:cNvSpPr txBox="1"/>
          <p:nvPr/>
        </p:nvSpPr>
        <p:spPr>
          <a:xfrm>
            <a:off x="1828799" y="1944243"/>
            <a:ext cx="6528391"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Làm tia số theo cách của em hoặc nhóm em</a:t>
            </a:r>
            <a:endParaRPr sz="2400" b="0" i="0" u="none" strike="noStrike" cap="none">
              <a:solidFill>
                <a:srgbClr val="002060"/>
              </a:solidFill>
              <a:latin typeface="Roboto"/>
              <a:ea typeface="Roboto"/>
              <a:cs typeface="Roboto"/>
              <a:sym typeface="Roboto"/>
            </a:endParaRPr>
          </a:p>
        </p:txBody>
      </p:sp>
      <p:pic>
        <p:nvPicPr>
          <p:cNvPr id="656" name="Google Shape;656;p23"/>
          <p:cNvPicPr preferRelativeResize="0"/>
          <p:nvPr/>
        </p:nvPicPr>
        <p:blipFill rotWithShape="1">
          <a:blip r:embed="rId4">
            <a:alphaModFix/>
          </a:blip>
          <a:srcRect/>
          <a:stretch/>
        </p:blipFill>
        <p:spPr>
          <a:xfrm rot="-5400000">
            <a:off x="2715691" y="486373"/>
            <a:ext cx="920129" cy="5118474"/>
          </a:xfrm>
          <a:prstGeom prst="roundRect">
            <a:avLst>
              <a:gd name="adj" fmla="val 28351"/>
            </a:avLst>
          </a:prstGeom>
          <a:noFill/>
          <a:ln>
            <a:noFill/>
          </a:ln>
          <a:effectLst>
            <a:outerShdw blurRad="63500" sx="102000" sy="102000" algn="ctr" rotWithShape="0">
              <a:srgbClr val="000000">
                <a:alpha val="40000"/>
              </a:srgbClr>
            </a:outerShdw>
          </a:effectLst>
        </p:spPr>
      </p:pic>
      <p:pic>
        <p:nvPicPr>
          <p:cNvPr id="657" name="Google Shape;657;p23"/>
          <p:cNvPicPr preferRelativeResize="0"/>
          <p:nvPr/>
        </p:nvPicPr>
        <p:blipFill rotWithShape="1">
          <a:blip r:embed="rId5">
            <a:alphaModFix/>
          </a:blip>
          <a:srcRect/>
          <a:stretch/>
        </p:blipFill>
        <p:spPr>
          <a:xfrm>
            <a:off x="551846" y="4177961"/>
            <a:ext cx="5247818" cy="915682"/>
          </a:xfrm>
          <a:prstGeom prst="roundRect">
            <a:avLst>
              <a:gd name="adj" fmla="val 16667"/>
            </a:avLst>
          </a:prstGeom>
          <a:noFill/>
          <a:ln>
            <a:noFill/>
          </a:ln>
          <a:effectLst>
            <a:outerShdw blurRad="63500" sx="102000" sy="102000" algn="ctr" rotWithShape="0">
              <a:srgbClr val="000000">
                <a:alpha val="40000"/>
              </a:srgbClr>
            </a:outerShdw>
          </a:effectLst>
        </p:spPr>
      </p:pic>
      <p:pic>
        <p:nvPicPr>
          <p:cNvPr id="658" name="Google Shape;658;p23"/>
          <p:cNvPicPr preferRelativeResize="0"/>
          <p:nvPr/>
        </p:nvPicPr>
        <p:blipFill rotWithShape="1">
          <a:blip r:embed="rId6">
            <a:alphaModFix/>
          </a:blip>
          <a:srcRect t="26390" b="21152"/>
          <a:stretch/>
        </p:blipFill>
        <p:spPr>
          <a:xfrm>
            <a:off x="6156251" y="2585545"/>
            <a:ext cx="5135525" cy="944464"/>
          </a:xfrm>
          <a:prstGeom prst="roundRect">
            <a:avLst>
              <a:gd name="adj" fmla="val 16667"/>
            </a:avLst>
          </a:prstGeom>
          <a:noFill/>
          <a:ln>
            <a:noFill/>
          </a:ln>
          <a:effectLst>
            <a:outerShdw blurRad="63500" sx="102000" sy="102000" algn="ctr" rotWithShape="0">
              <a:srgbClr val="000000">
                <a:alpha val="40000"/>
              </a:srgbClr>
            </a:outerShdw>
          </a:effectLst>
        </p:spPr>
      </p:pic>
      <p:pic>
        <p:nvPicPr>
          <p:cNvPr id="659" name="Google Shape;659;p23"/>
          <p:cNvPicPr preferRelativeResize="0"/>
          <p:nvPr/>
        </p:nvPicPr>
        <p:blipFill rotWithShape="1">
          <a:blip r:embed="rId7">
            <a:alphaModFix/>
          </a:blip>
          <a:srcRect t="15576" b="20551"/>
          <a:stretch/>
        </p:blipFill>
        <p:spPr>
          <a:xfrm>
            <a:off x="6101815" y="4081620"/>
            <a:ext cx="5244396" cy="1012023"/>
          </a:xfrm>
          <a:prstGeom prst="roundRect">
            <a:avLst>
              <a:gd name="adj" fmla="val 16667"/>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4"/>
                                        </p:tgtEl>
                                        <p:attrNameLst>
                                          <p:attrName>style.visibility</p:attrName>
                                        </p:attrNameLst>
                                      </p:cBhvr>
                                      <p:to>
                                        <p:strVal val="visible"/>
                                      </p:to>
                                    </p:set>
                                    <p:animEffect transition="in" filter="fade">
                                      <p:cBhvr>
                                        <p:cTn id="7" dur="500"/>
                                        <p:tgtEl>
                                          <p:spTgt spid="654"/>
                                        </p:tgtEl>
                                      </p:cBhvr>
                                    </p:animEffect>
                                  </p:childTnLst>
                                </p:cTn>
                              </p:par>
                              <p:par>
                                <p:cTn id="8" presetID="23" presetClass="entr" presetSubtype="16" fill="hold" nodeType="withEffect">
                                  <p:stCondLst>
                                    <p:cond delay="0"/>
                                  </p:stCondLst>
                                  <p:childTnLst>
                                    <p:set>
                                      <p:cBhvr>
                                        <p:cTn id="9" dur="1" fill="hold">
                                          <p:stCondLst>
                                            <p:cond delay="0"/>
                                          </p:stCondLst>
                                        </p:cTn>
                                        <p:tgtEl>
                                          <p:spTgt spid="655"/>
                                        </p:tgtEl>
                                        <p:attrNameLst>
                                          <p:attrName>style.visibility</p:attrName>
                                        </p:attrNameLst>
                                      </p:cBhvr>
                                      <p:to>
                                        <p:strVal val="visible"/>
                                      </p:to>
                                    </p:set>
                                    <p:anim calcmode="lin" valueType="num">
                                      <p:cBhvr additive="base">
                                        <p:cTn id="10" dur="500"/>
                                        <p:tgtEl>
                                          <p:spTgt spid="655"/>
                                        </p:tgtEl>
                                        <p:attrNameLst>
                                          <p:attrName>ppt_w</p:attrName>
                                        </p:attrNameLst>
                                      </p:cBhvr>
                                      <p:tavLst>
                                        <p:tav tm="0">
                                          <p:val>
                                            <p:strVal val="0"/>
                                          </p:val>
                                        </p:tav>
                                        <p:tav tm="100000">
                                          <p:val>
                                            <p:strVal val="#ppt_w"/>
                                          </p:val>
                                        </p:tav>
                                      </p:tavLst>
                                    </p:anim>
                                    <p:anim calcmode="lin" valueType="num">
                                      <p:cBhvr additive="base">
                                        <p:cTn id="11" dur="500"/>
                                        <p:tgtEl>
                                          <p:spTgt spid="655"/>
                                        </p:tgtEl>
                                        <p:attrNameLst>
                                          <p:attrName>ppt_h</p:attrName>
                                        </p:attrNameLst>
                                      </p:cBhvr>
                                      <p:tavLst>
                                        <p:tav tm="0">
                                          <p:val>
                                            <p:strVal val="0"/>
                                          </p:val>
                                        </p:tav>
                                        <p:tav tm="100000">
                                          <p:val>
                                            <p:strVal val="#ppt_h"/>
                                          </p:val>
                                        </p:tav>
                                      </p:tavLst>
                                    </p:anim>
                                  </p:childTnLst>
                                </p:cTn>
                              </p:par>
                              <p:par>
                                <p:cTn id="12" presetID="10" presetClass="entr" presetSubtype="0" fill="hold" nodeType="withEffect">
                                  <p:stCondLst>
                                    <p:cond delay="0"/>
                                  </p:stCondLst>
                                  <p:childTnLst>
                                    <p:set>
                                      <p:cBhvr>
                                        <p:cTn id="13" dur="1" fill="hold">
                                          <p:stCondLst>
                                            <p:cond delay="0"/>
                                          </p:stCondLst>
                                        </p:cTn>
                                        <p:tgtEl>
                                          <p:spTgt spid="656"/>
                                        </p:tgtEl>
                                        <p:attrNameLst>
                                          <p:attrName>style.visibility</p:attrName>
                                        </p:attrNameLst>
                                      </p:cBhvr>
                                      <p:to>
                                        <p:strVal val="visible"/>
                                      </p:to>
                                    </p:set>
                                    <p:animEffect transition="in" filter="fade">
                                      <p:cBhvr>
                                        <p:cTn id="14" dur="500"/>
                                        <p:tgtEl>
                                          <p:spTgt spid="656"/>
                                        </p:tgtEl>
                                      </p:cBhvr>
                                    </p:animEffect>
                                  </p:childTnLst>
                                </p:cTn>
                              </p:par>
                              <p:par>
                                <p:cTn id="15" presetID="10" presetClass="entr" presetSubtype="0" fill="hold" nodeType="withEffect">
                                  <p:stCondLst>
                                    <p:cond delay="0"/>
                                  </p:stCondLst>
                                  <p:childTnLst>
                                    <p:set>
                                      <p:cBhvr>
                                        <p:cTn id="16" dur="1" fill="hold">
                                          <p:stCondLst>
                                            <p:cond delay="0"/>
                                          </p:stCondLst>
                                        </p:cTn>
                                        <p:tgtEl>
                                          <p:spTgt spid="657"/>
                                        </p:tgtEl>
                                        <p:attrNameLst>
                                          <p:attrName>style.visibility</p:attrName>
                                        </p:attrNameLst>
                                      </p:cBhvr>
                                      <p:to>
                                        <p:strVal val="visible"/>
                                      </p:to>
                                    </p:set>
                                    <p:animEffect transition="in" filter="fade">
                                      <p:cBhvr>
                                        <p:cTn id="17" dur="500"/>
                                        <p:tgtEl>
                                          <p:spTgt spid="657"/>
                                        </p:tgtEl>
                                      </p:cBhvr>
                                    </p:animEffect>
                                  </p:childTnLst>
                                </p:cTn>
                              </p:par>
                              <p:par>
                                <p:cTn id="18" presetID="10" presetClass="entr" presetSubtype="0" fill="hold" nodeType="withEffect">
                                  <p:stCondLst>
                                    <p:cond delay="0"/>
                                  </p:stCondLst>
                                  <p:childTnLst>
                                    <p:set>
                                      <p:cBhvr>
                                        <p:cTn id="19" dur="1" fill="hold">
                                          <p:stCondLst>
                                            <p:cond delay="0"/>
                                          </p:stCondLst>
                                        </p:cTn>
                                        <p:tgtEl>
                                          <p:spTgt spid="658"/>
                                        </p:tgtEl>
                                        <p:attrNameLst>
                                          <p:attrName>style.visibility</p:attrName>
                                        </p:attrNameLst>
                                      </p:cBhvr>
                                      <p:to>
                                        <p:strVal val="visible"/>
                                      </p:to>
                                    </p:set>
                                    <p:animEffect transition="in" filter="fade">
                                      <p:cBhvr>
                                        <p:cTn id="20" dur="1000"/>
                                        <p:tgtEl>
                                          <p:spTgt spid="658"/>
                                        </p:tgtEl>
                                      </p:cBhvr>
                                    </p:animEffect>
                                  </p:childTnLst>
                                </p:cTn>
                              </p:par>
                              <p:par>
                                <p:cTn id="21" presetID="10" presetClass="entr" presetSubtype="0" fill="hold" nodeType="withEffect">
                                  <p:stCondLst>
                                    <p:cond delay="0"/>
                                  </p:stCondLst>
                                  <p:childTnLst>
                                    <p:set>
                                      <p:cBhvr>
                                        <p:cTn id="22" dur="1" fill="hold">
                                          <p:stCondLst>
                                            <p:cond delay="0"/>
                                          </p:stCondLst>
                                        </p:cTn>
                                        <p:tgtEl>
                                          <p:spTgt spid="659"/>
                                        </p:tgtEl>
                                        <p:attrNameLst>
                                          <p:attrName>style.visibility</p:attrName>
                                        </p:attrNameLst>
                                      </p:cBhvr>
                                      <p:to>
                                        <p:strVal val="visible"/>
                                      </p:to>
                                    </p:set>
                                    <p:animEffect transition="in" filter="fade">
                                      <p:cBhvr>
                                        <p:cTn id="23" dur="1000"/>
                                        <p:tgtEl>
                                          <p:spTgt spid="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4"/>
        <p:cNvGrpSpPr/>
        <p:nvPr/>
      </p:nvGrpSpPr>
      <p:grpSpPr>
        <a:xfrm>
          <a:off x="0" y="0"/>
          <a:ext cx="0" cy="0"/>
          <a:chOff x="0" y="0"/>
          <a:chExt cx="0" cy="0"/>
        </a:xfrm>
      </p:grpSpPr>
      <p:sp>
        <p:nvSpPr>
          <p:cNvPr id="665" name="Google Shape;665;p24"/>
          <p:cNvSpPr txBox="1"/>
          <p:nvPr/>
        </p:nvSpPr>
        <p:spPr>
          <a:xfrm>
            <a:off x="4070231" y="654133"/>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LÀM TIA SỐ</a:t>
            </a:r>
            <a:endParaRPr/>
          </a:p>
        </p:txBody>
      </p:sp>
      <p:sp>
        <p:nvSpPr>
          <p:cNvPr id="666" name="Google Shape;666;p24"/>
          <p:cNvSpPr txBox="1"/>
          <p:nvPr/>
        </p:nvSpPr>
        <p:spPr>
          <a:xfrm>
            <a:off x="2179674" y="1650056"/>
            <a:ext cx="2551814"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Gợi ý làm tia số</a:t>
            </a:r>
            <a:endParaRPr sz="2400" b="0" i="0" u="none" strike="noStrike" cap="none">
              <a:solidFill>
                <a:srgbClr val="002060"/>
              </a:solidFill>
              <a:latin typeface="Roboto"/>
              <a:ea typeface="Roboto"/>
              <a:cs typeface="Roboto"/>
              <a:sym typeface="Roboto"/>
            </a:endParaRPr>
          </a:p>
        </p:txBody>
      </p:sp>
      <p:pic>
        <p:nvPicPr>
          <p:cNvPr id="667" name="Google Shape;667;p24"/>
          <p:cNvPicPr preferRelativeResize="0"/>
          <p:nvPr/>
        </p:nvPicPr>
        <p:blipFill rotWithShape="1">
          <a:blip r:embed="rId4">
            <a:alphaModFix/>
          </a:blip>
          <a:srcRect/>
          <a:stretch/>
        </p:blipFill>
        <p:spPr>
          <a:xfrm>
            <a:off x="3971370" y="2430536"/>
            <a:ext cx="7439025" cy="3400425"/>
          </a:xfrm>
          <a:prstGeom prst="roundRect">
            <a:avLst>
              <a:gd name="adj" fmla="val 11664"/>
            </a:avLst>
          </a:prstGeom>
          <a:noFill/>
          <a:ln>
            <a:noFill/>
          </a:ln>
          <a:effectLst>
            <a:outerShdw blurRad="63500" sx="102000" sy="102000" algn="ctr" rotWithShape="0">
              <a:srgbClr val="000000">
                <a:alpha val="40000"/>
              </a:srgbClr>
            </a:outerShdw>
          </a:effectLst>
        </p:spPr>
      </p:pic>
      <p:sp>
        <p:nvSpPr>
          <p:cNvPr id="668" name="Google Shape;668;p24"/>
          <p:cNvSpPr/>
          <p:nvPr/>
        </p:nvSpPr>
        <p:spPr>
          <a:xfrm>
            <a:off x="680484" y="2430536"/>
            <a:ext cx="1095153" cy="950617"/>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69" name="Google Shape;669;p24"/>
          <p:cNvSpPr txBox="1"/>
          <p:nvPr/>
        </p:nvSpPr>
        <p:spPr>
          <a:xfrm>
            <a:off x="680484" y="2721178"/>
            <a:ext cx="1222745"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Bước 1</a:t>
            </a:r>
            <a:endParaRPr sz="2400" b="0" i="0" u="none" strike="noStrike" cap="none">
              <a:solidFill>
                <a:srgbClr val="002060"/>
              </a:solidFill>
              <a:latin typeface="Roboto"/>
              <a:ea typeface="Roboto"/>
              <a:cs typeface="Roboto"/>
              <a:sym typeface="Roboto"/>
            </a:endParaRPr>
          </a:p>
        </p:txBody>
      </p:sp>
      <p:sp>
        <p:nvSpPr>
          <p:cNvPr id="670" name="Google Shape;670;p24"/>
          <p:cNvSpPr txBox="1"/>
          <p:nvPr/>
        </p:nvSpPr>
        <p:spPr>
          <a:xfrm>
            <a:off x="499730" y="3761416"/>
            <a:ext cx="2551814"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Tạo một đường có mũi tên</a:t>
            </a:r>
            <a:endParaRPr sz="2400" b="0" i="0" u="none" strike="noStrike" cap="none">
              <a:solidFill>
                <a:srgbClr val="002060"/>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5"/>
                                        </p:tgtEl>
                                        <p:attrNameLst>
                                          <p:attrName>style.visibility</p:attrName>
                                        </p:attrNameLst>
                                      </p:cBhvr>
                                      <p:to>
                                        <p:strVal val="visible"/>
                                      </p:to>
                                    </p:set>
                                    <p:animEffect transition="in" filter="fade">
                                      <p:cBhvr>
                                        <p:cTn id="7" dur="500"/>
                                        <p:tgtEl>
                                          <p:spTgt spid="665"/>
                                        </p:tgtEl>
                                      </p:cBhvr>
                                    </p:animEffect>
                                  </p:childTnLst>
                                </p:cTn>
                              </p:par>
                              <p:par>
                                <p:cTn id="8" presetID="23" presetClass="entr" presetSubtype="16" fill="hold" nodeType="withEffect">
                                  <p:stCondLst>
                                    <p:cond delay="0"/>
                                  </p:stCondLst>
                                  <p:childTnLst>
                                    <p:set>
                                      <p:cBhvr>
                                        <p:cTn id="9" dur="1" fill="hold">
                                          <p:stCondLst>
                                            <p:cond delay="0"/>
                                          </p:stCondLst>
                                        </p:cTn>
                                        <p:tgtEl>
                                          <p:spTgt spid="666"/>
                                        </p:tgtEl>
                                        <p:attrNameLst>
                                          <p:attrName>style.visibility</p:attrName>
                                        </p:attrNameLst>
                                      </p:cBhvr>
                                      <p:to>
                                        <p:strVal val="visible"/>
                                      </p:to>
                                    </p:set>
                                    <p:anim calcmode="lin" valueType="num">
                                      <p:cBhvr additive="base">
                                        <p:cTn id="10" dur="500"/>
                                        <p:tgtEl>
                                          <p:spTgt spid="666"/>
                                        </p:tgtEl>
                                        <p:attrNameLst>
                                          <p:attrName>ppt_w</p:attrName>
                                        </p:attrNameLst>
                                      </p:cBhvr>
                                      <p:tavLst>
                                        <p:tav tm="0">
                                          <p:val>
                                            <p:strVal val="0"/>
                                          </p:val>
                                        </p:tav>
                                        <p:tav tm="100000">
                                          <p:val>
                                            <p:strVal val="#ppt_w"/>
                                          </p:val>
                                        </p:tav>
                                      </p:tavLst>
                                    </p:anim>
                                    <p:anim calcmode="lin" valueType="num">
                                      <p:cBhvr additive="base">
                                        <p:cTn id="11" dur="500"/>
                                        <p:tgtEl>
                                          <p:spTgt spid="666"/>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669"/>
                                        </p:tgtEl>
                                        <p:attrNameLst>
                                          <p:attrName>style.visibility</p:attrName>
                                        </p:attrNameLst>
                                      </p:cBhvr>
                                      <p:to>
                                        <p:strVal val="visible"/>
                                      </p:to>
                                    </p:set>
                                    <p:anim calcmode="lin" valueType="num">
                                      <p:cBhvr additive="base">
                                        <p:cTn id="14" dur="500"/>
                                        <p:tgtEl>
                                          <p:spTgt spid="669"/>
                                        </p:tgtEl>
                                        <p:attrNameLst>
                                          <p:attrName>ppt_w</p:attrName>
                                        </p:attrNameLst>
                                      </p:cBhvr>
                                      <p:tavLst>
                                        <p:tav tm="0">
                                          <p:val>
                                            <p:strVal val="0"/>
                                          </p:val>
                                        </p:tav>
                                        <p:tav tm="100000">
                                          <p:val>
                                            <p:strVal val="#ppt_w"/>
                                          </p:val>
                                        </p:tav>
                                      </p:tavLst>
                                    </p:anim>
                                    <p:anim calcmode="lin" valueType="num">
                                      <p:cBhvr additive="base">
                                        <p:cTn id="15" dur="500"/>
                                        <p:tgtEl>
                                          <p:spTgt spid="669"/>
                                        </p:tgtEl>
                                        <p:attrNameLst>
                                          <p:attrName>ppt_h</p:attrName>
                                        </p:attrNameLst>
                                      </p:cBhvr>
                                      <p:tavLst>
                                        <p:tav tm="0">
                                          <p:val>
                                            <p:str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670"/>
                                        </p:tgtEl>
                                        <p:attrNameLst>
                                          <p:attrName>style.visibility</p:attrName>
                                        </p:attrNameLst>
                                      </p:cBhvr>
                                      <p:to>
                                        <p:strVal val="visible"/>
                                      </p:to>
                                    </p:set>
                                    <p:anim calcmode="lin" valueType="num">
                                      <p:cBhvr additive="base">
                                        <p:cTn id="18" dur="500"/>
                                        <p:tgtEl>
                                          <p:spTgt spid="670"/>
                                        </p:tgtEl>
                                        <p:attrNameLst>
                                          <p:attrName>ppt_w</p:attrName>
                                        </p:attrNameLst>
                                      </p:cBhvr>
                                      <p:tavLst>
                                        <p:tav tm="0">
                                          <p:val>
                                            <p:strVal val="0"/>
                                          </p:val>
                                        </p:tav>
                                        <p:tav tm="100000">
                                          <p:val>
                                            <p:strVal val="#ppt_w"/>
                                          </p:val>
                                        </p:tav>
                                      </p:tavLst>
                                    </p:anim>
                                    <p:anim calcmode="lin" valueType="num">
                                      <p:cBhvr additive="base">
                                        <p:cTn id="19" dur="500"/>
                                        <p:tgtEl>
                                          <p:spTgt spid="67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5"/>
        <p:cNvGrpSpPr/>
        <p:nvPr/>
      </p:nvGrpSpPr>
      <p:grpSpPr>
        <a:xfrm>
          <a:off x="0" y="0"/>
          <a:ext cx="0" cy="0"/>
          <a:chOff x="0" y="0"/>
          <a:chExt cx="0" cy="0"/>
        </a:xfrm>
      </p:grpSpPr>
      <p:sp>
        <p:nvSpPr>
          <p:cNvPr id="676" name="Google Shape;676;p25"/>
          <p:cNvSpPr txBox="1"/>
          <p:nvPr/>
        </p:nvSpPr>
        <p:spPr>
          <a:xfrm>
            <a:off x="4070231" y="654133"/>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LÀM TIA SỐ</a:t>
            </a:r>
            <a:endParaRPr/>
          </a:p>
        </p:txBody>
      </p:sp>
      <p:sp>
        <p:nvSpPr>
          <p:cNvPr id="677" name="Google Shape;677;p25"/>
          <p:cNvSpPr txBox="1"/>
          <p:nvPr/>
        </p:nvSpPr>
        <p:spPr>
          <a:xfrm>
            <a:off x="2200939" y="1402992"/>
            <a:ext cx="2551814"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Gợi ý làm tia số</a:t>
            </a:r>
            <a:endParaRPr sz="2400" b="0" i="0" u="none" strike="noStrike" cap="none">
              <a:solidFill>
                <a:srgbClr val="002060"/>
              </a:solidFill>
              <a:latin typeface="Roboto"/>
              <a:ea typeface="Roboto"/>
              <a:cs typeface="Roboto"/>
              <a:sym typeface="Roboto"/>
            </a:endParaRPr>
          </a:p>
        </p:txBody>
      </p:sp>
      <p:grpSp>
        <p:nvGrpSpPr>
          <p:cNvPr id="678" name="Google Shape;678;p25"/>
          <p:cNvGrpSpPr/>
          <p:nvPr/>
        </p:nvGrpSpPr>
        <p:grpSpPr>
          <a:xfrm>
            <a:off x="2663454" y="2033035"/>
            <a:ext cx="1222745" cy="950617"/>
            <a:chOff x="680484" y="2430536"/>
            <a:chExt cx="1222745" cy="950617"/>
          </a:xfrm>
        </p:grpSpPr>
        <p:sp>
          <p:nvSpPr>
            <p:cNvPr id="679" name="Google Shape;679;p25"/>
            <p:cNvSpPr/>
            <p:nvPr/>
          </p:nvSpPr>
          <p:spPr>
            <a:xfrm>
              <a:off x="680484" y="2430536"/>
              <a:ext cx="1095153" cy="950617"/>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80" name="Google Shape;680;p25"/>
            <p:cNvSpPr txBox="1"/>
            <p:nvPr/>
          </p:nvSpPr>
          <p:spPr>
            <a:xfrm>
              <a:off x="680484" y="2721178"/>
              <a:ext cx="1222745"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Bước 2</a:t>
              </a:r>
              <a:endParaRPr sz="2400" b="0" i="0" u="none" strike="noStrike" cap="none">
                <a:solidFill>
                  <a:srgbClr val="002060"/>
                </a:solidFill>
                <a:latin typeface="Roboto"/>
                <a:ea typeface="Roboto"/>
                <a:cs typeface="Roboto"/>
                <a:sym typeface="Roboto"/>
              </a:endParaRPr>
            </a:p>
          </p:txBody>
        </p:sp>
      </p:grpSp>
      <p:sp>
        <p:nvSpPr>
          <p:cNvPr id="681" name="Google Shape;681;p25"/>
          <p:cNvSpPr txBox="1"/>
          <p:nvPr/>
        </p:nvSpPr>
        <p:spPr>
          <a:xfrm>
            <a:off x="4070231" y="2141935"/>
            <a:ext cx="3967984"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Dùng bút và thước kẻ tạo các vạch cách đều nhau</a:t>
            </a:r>
            <a:endParaRPr sz="2400" b="0" i="0" u="none" strike="noStrike" cap="none">
              <a:solidFill>
                <a:srgbClr val="002060"/>
              </a:solidFill>
              <a:latin typeface="Roboto"/>
              <a:ea typeface="Roboto"/>
              <a:cs typeface="Roboto"/>
              <a:sym typeface="Roboto"/>
            </a:endParaRPr>
          </a:p>
        </p:txBody>
      </p:sp>
      <p:pic>
        <p:nvPicPr>
          <p:cNvPr id="682" name="Google Shape;682;p25"/>
          <p:cNvPicPr preferRelativeResize="0"/>
          <p:nvPr/>
        </p:nvPicPr>
        <p:blipFill rotWithShape="1">
          <a:blip r:embed="rId4">
            <a:alphaModFix/>
          </a:blip>
          <a:srcRect/>
          <a:stretch/>
        </p:blipFill>
        <p:spPr>
          <a:xfrm>
            <a:off x="2663454" y="3352103"/>
            <a:ext cx="6975621" cy="2924995"/>
          </a:xfrm>
          <a:prstGeom prst="roundRect">
            <a:avLst>
              <a:gd name="adj" fmla="val 16667"/>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6"/>
                                        </p:tgtEl>
                                        <p:attrNameLst>
                                          <p:attrName>style.visibility</p:attrName>
                                        </p:attrNameLst>
                                      </p:cBhvr>
                                      <p:to>
                                        <p:strVal val="visible"/>
                                      </p:to>
                                    </p:set>
                                    <p:animEffect transition="in" filter="fade">
                                      <p:cBhvr>
                                        <p:cTn id="7" dur="500"/>
                                        <p:tgtEl>
                                          <p:spTgt spid="676"/>
                                        </p:tgtEl>
                                      </p:cBhvr>
                                    </p:animEffect>
                                  </p:childTnLst>
                                </p:cTn>
                              </p:par>
                              <p:par>
                                <p:cTn id="8" presetID="23" presetClass="entr" presetSubtype="16" fill="hold" nodeType="withEffect">
                                  <p:stCondLst>
                                    <p:cond delay="0"/>
                                  </p:stCondLst>
                                  <p:childTnLst>
                                    <p:set>
                                      <p:cBhvr>
                                        <p:cTn id="9" dur="1" fill="hold">
                                          <p:stCondLst>
                                            <p:cond delay="0"/>
                                          </p:stCondLst>
                                        </p:cTn>
                                        <p:tgtEl>
                                          <p:spTgt spid="677"/>
                                        </p:tgtEl>
                                        <p:attrNameLst>
                                          <p:attrName>style.visibility</p:attrName>
                                        </p:attrNameLst>
                                      </p:cBhvr>
                                      <p:to>
                                        <p:strVal val="visible"/>
                                      </p:to>
                                    </p:set>
                                    <p:anim calcmode="lin" valueType="num">
                                      <p:cBhvr additive="base">
                                        <p:cTn id="10" dur="500"/>
                                        <p:tgtEl>
                                          <p:spTgt spid="677"/>
                                        </p:tgtEl>
                                        <p:attrNameLst>
                                          <p:attrName>ppt_w</p:attrName>
                                        </p:attrNameLst>
                                      </p:cBhvr>
                                      <p:tavLst>
                                        <p:tav tm="0">
                                          <p:val>
                                            <p:strVal val="0"/>
                                          </p:val>
                                        </p:tav>
                                        <p:tav tm="100000">
                                          <p:val>
                                            <p:strVal val="#ppt_w"/>
                                          </p:val>
                                        </p:tav>
                                      </p:tavLst>
                                    </p:anim>
                                    <p:anim calcmode="lin" valueType="num">
                                      <p:cBhvr additive="base">
                                        <p:cTn id="11" dur="500"/>
                                        <p:tgtEl>
                                          <p:spTgt spid="677"/>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681"/>
                                        </p:tgtEl>
                                        <p:attrNameLst>
                                          <p:attrName>style.visibility</p:attrName>
                                        </p:attrNameLst>
                                      </p:cBhvr>
                                      <p:to>
                                        <p:strVal val="visible"/>
                                      </p:to>
                                    </p:set>
                                    <p:anim calcmode="lin" valueType="num">
                                      <p:cBhvr additive="base">
                                        <p:cTn id="14" dur="500"/>
                                        <p:tgtEl>
                                          <p:spTgt spid="681"/>
                                        </p:tgtEl>
                                        <p:attrNameLst>
                                          <p:attrName>ppt_w</p:attrName>
                                        </p:attrNameLst>
                                      </p:cBhvr>
                                      <p:tavLst>
                                        <p:tav tm="0">
                                          <p:val>
                                            <p:strVal val="0"/>
                                          </p:val>
                                        </p:tav>
                                        <p:tav tm="100000">
                                          <p:val>
                                            <p:strVal val="#ppt_w"/>
                                          </p:val>
                                        </p:tav>
                                      </p:tavLst>
                                    </p:anim>
                                    <p:anim calcmode="lin" valueType="num">
                                      <p:cBhvr additive="base">
                                        <p:cTn id="15" dur="500"/>
                                        <p:tgtEl>
                                          <p:spTgt spid="68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7"/>
        <p:cNvGrpSpPr/>
        <p:nvPr/>
      </p:nvGrpSpPr>
      <p:grpSpPr>
        <a:xfrm>
          <a:off x="0" y="0"/>
          <a:ext cx="0" cy="0"/>
          <a:chOff x="0" y="0"/>
          <a:chExt cx="0" cy="0"/>
        </a:xfrm>
      </p:grpSpPr>
      <p:sp>
        <p:nvSpPr>
          <p:cNvPr id="688" name="Google Shape;688;p26"/>
          <p:cNvSpPr txBox="1"/>
          <p:nvPr/>
        </p:nvSpPr>
        <p:spPr>
          <a:xfrm>
            <a:off x="4070231" y="654133"/>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LÀM TIA SỐ</a:t>
            </a:r>
            <a:endParaRPr/>
          </a:p>
        </p:txBody>
      </p:sp>
      <p:sp>
        <p:nvSpPr>
          <p:cNvPr id="689" name="Google Shape;689;p26"/>
          <p:cNvSpPr txBox="1"/>
          <p:nvPr/>
        </p:nvSpPr>
        <p:spPr>
          <a:xfrm>
            <a:off x="2200939" y="1402992"/>
            <a:ext cx="2551814"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Gợi ý làm tia số</a:t>
            </a:r>
            <a:endParaRPr sz="2400" b="0" i="0" u="none" strike="noStrike" cap="none">
              <a:solidFill>
                <a:srgbClr val="002060"/>
              </a:solidFill>
              <a:latin typeface="Roboto"/>
              <a:ea typeface="Roboto"/>
              <a:cs typeface="Roboto"/>
              <a:sym typeface="Roboto"/>
            </a:endParaRPr>
          </a:p>
        </p:txBody>
      </p:sp>
      <p:grpSp>
        <p:nvGrpSpPr>
          <p:cNvPr id="690" name="Google Shape;690;p26"/>
          <p:cNvGrpSpPr/>
          <p:nvPr/>
        </p:nvGrpSpPr>
        <p:grpSpPr>
          <a:xfrm>
            <a:off x="8638952" y="1929982"/>
            <a:ext cx="1222745" cy="950617"/>
            <a:chOff x="680484" y="2430536"/>
            <a:chExt cx="1222745" cy="950617"/>
          </a:xfrm>
        </p:grpSpPr>
        <p:sp>
          <p:nvSpPr>
            <p:cNvPr id="691" name="Google Shape;691;p26"/>
            <p:cNvSpPr/>
            <p:nvPr/>
          </p:nvSpPr>
          <p:spPr>
            <a:xfrm>
              <a:off x="680484" y="2430536"/>
              <a:ext cx="1095153" cy="950617"/>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92" name="Google Shape;692;p26"/>
            <p:cNvSpPr txBox="1"/>
            <p:nvPr/>
          </p:nvSpPr>
          <p:spPr>
            <a:xfrm>
              <a:off x="680484" y="2721178"/>
              <a:ext cx="1222745"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Bước 3</a:t>
              </a:r>
              <a:endParaRPr sz="2400" b="0" i="0" u="none" strike="noStrike" cap="none">
                <a:solidFill>
                  <a:srgbClr val="002060"/>
                </a:solidFill>
                <a:latin typeface="Roboto"/>
                <a:ea typeface="Roboto"/>
                <a:cs typeface="Roboto"/>
                <a:sym typeface="Roboto"/>
              </a:endParaRPr>
            </a:p>
          </p:txBody>
        </p:sp>
      </p:grpSp>
      <p:sp>
        <p:nvSpPr>
          <p:cNvPr id="693" name="Google Shape;693;p26"/>
          <p:cNvSpPr txBox="1"/>
          <p:nvPr/>
        </p:nvSpPr>
        <p:spPr>
          <a:xfrm>
            <a:off x="2434857" y="2274087"/>
            <a:ext cx="5869172"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Gắn hoặc viết số tương ứng dưới mỗi vạch</a:t>
            </a:r>
            <a:endParaRPr sz="2400" b="0" i="0" u="none" strike="noStrike" cap="none">
              <a:solidFill>
                <a:srgbClr val="002060"/>
              </a:solidFill>
              <a:latin typeface="Roboto"/>
              <a:ea typeface="Roboto"/>
              <a:cs typeface="Roboto"/>
              <a:sym typeface="Roboto"/>
            </a:endParaRPr>
          </a:p>
        </p:txBody>
      </p:sp>
      <p:pic>
        <p:nvPicPr>
          <p:cNvPr id="694" name="Google Shape;694;p26"/>
          <p:cNvPicPr preferRelativeResize="0"/>
          <p:nvPr/>
        </p:nvPicPr>
        <p:blipFill rotWithShape="1">
          <a:blip r:embed="rId4">
            <a:alphaModFix/>
          </a:blip>
          <a:srcRect/>
          <a:stretch/>
        </p:blipFill>
        <p:spPr>
          <a:xfrm>
            <a:off x="1158948" y="3567028"/>
            <a:ext cx="10248766" cy="2046195"/>
          </a:xfrm>
          <a:prstGeom prst="roundRect">
            <a:avLst>
              <a:gd name="adj" fmla="val 16667"/>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8"/>
                                        </p:tgtEl>
                                        <p:attrNameLst>
                                          <p:attrName>style.visibility</p:attrName>
                                        </p:attrNameLst>
                                      </p:cBhvr>
                                      <p:to>
                                        <p:strVal val="visible"/>
                                      </p:to>
                                    </p:set>
                                    <p:animEffect transition="in" filter="fade">
                                      <p:cBhvr>
                                        <p:cTn id="7" dur="500"/>
                                        <p:tgtEl>
                                          <p:spTgt spid="688"/>
                                        </p:tgtEl>
                                      </p:cBhvr>
                                    </p:animEffect>
                                  </p:childTnLst>
                                </p:cTn>
                              </p:par>
                              <p:par>
                                <p:cTn id="8" presetID="23" presetClass="entr" presetSubtype="16" fill="hold" nodeType="withEffect">
                                  <p:stCondLst>
                                    <p:cond delay="0"/>
                                  </p:stCondLst>
                                  <p:childTnLst>
                                    <p:set>
                                      <p:cBhvr>
                                        <p:cTn id="9" dur="1" fill="hold">
                                          <p:stCondLst>
                                            <p:cond delay="0"/>
                                          </p:stCondLst>
                                        </p:cTn>
                                        <p:tgtEl>
                                          <p:spTgt spid="689"/>
                                        </p:tgtEl>
                                        <p:attrNameLst>
                                          <p:attrName>style.visibility</p:attrName>
                                        </p:attrNameLst>
                                      </p:cBhvr>
                                      <p:to>
                                        <p:strVal val="visible"/>
                                      </p:to>
                                    </p:set>
                                    <p:anim calcmode="lin" valueType="num">
                                      <p:cBhvr additive="base">
                                        <p:cTn id="10" dur="500"/>
                                        <p:tgtEl>
                                          <p:spTgt spid="689"/>
                                        </p:tgtEl>
                                        <p:attrNameLst>
                                          <p:attrName>ppt_w</p:attrName>
                                        </p:attrNameLst>
                                      </p:cBhvr>
                                      <p:tavLst>
                                        <p:tav tm="0">
                                          <p:val>
                                            <p:strVal val="0"/>
                                          </p:val>
                                        </p:tav>
                                        <p:tav tm="100000">
                                          <p:val>
                                            <p:strVal val="#ppt_w"/>
                                          </p:val>
                                        </p:tav>
                                      </p:tavLst>
                                    </p:anim>
                                    <p:anim calcmode="lin" valueType="num">
                                      <p:cBhvr additive="base">
                                        <p:cTn id="11" dur="500"/>
                                        <p:tgtEl>
                                          <p:spTgt spid="689"/>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693"/>
                                        </p:tgtEl>
                                        <p:attrNameLst>
                                          <p:attrName>style.visibility</p:attrName>
                                        </p:attrNameLst>
                                      </p:cBhvr>
                                      <p:to>
                                        <p:strVal val="visible"/>
                                      </p:to>
                                    </p:set>
                                    <p:anim calcmode="lin" valueType="num">
                                      <p:cBhvr additive="base">
                                        <p:cTn id="14" dur="500"/>
                                        <p:tgtEl>
                                          <p:spTgt spid="693"/>
                                        </p:tgtEl>
                                        <p:attrNameLst>
                                          <p:attrName>ppt_w</p:attrName>
                                        </p:attrNameLst>
                                      </p:cBhvr>
                                      <p:tavLst>
                                        <p:tav tm="0">
                                          <p:val>
                                            <p:strVal val="0"/>
                                          </p:val>
                                        </p:tav>
                                        <p:tav tm="100000">
                                          <p:val>
                                            <p:strVal val="#ppt_w"/>
                                          </p:val>
                                        </p:tav>
                                      </p:tavLst>
                                    </p:anim>
                                    <p:anim calcmode="lin" valueType="num">
                                      <p:cBhvr additive="base">
                                        <p:cTn id="15" dur="500"/>
                                        <p:tgtEl>
                                          <p:spTgt spid="69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5"/>
        <p:cNvGrpSpPr/>
        <p:nvPr/>
      </p:nvGrpSpPr>
      <p:grpSpPr>
        <a:xfrm>
          <a:off x="0" y="0"/>
          <a:ext cx="0" cy="0"/>
          <a:chOff x="0" y="0"/>
          <a:chExt cx="0" cy="0"/>
        </a:xfrm>
      </p:grpSpPr>
      <p:pic>
        <p:nvPicPr>
          <p:cNvPr id="126" name="Google Shape;126;p2"/>
          <p:cNvPicPr preferRelativeResize="0"/>
          <p:nvPr/>
        </p:nvPicPr>
        <p:blipFill rotWithShape="1">
          <a:blip r:embed="rId4">
            <a:alphaModFix/>
          </a:blip>
          <a:srcRect l="31039" t="12918" r="24906" b="7902"/>
          <a:stretch/>
        </p:blipFill>
        <p:spPr>
          <a:xfrm>
            <a:off x="10373069" y="455117"/>
            <a:ext cx="1349014" cy="1279253"/>
          </a:xfrm>
          <a:prstGeom prst="ellipse">
            <a:avLst/>
          </a:prstGeom>
          <a:noFill/>
          <a:ln>
            <a:noFill/>
          </a:ln>
        </p:spPr>
      </p:pic>
      <p:sp>
        <p:nvSpPr>
          <p:cNvPr id="127" name="Google Shape;127;p2"/>
          <p:cNvSpPr txBox="1"/>
          <p:nvPr/>
        </p:nvSpPr>
        <p:spPr>
          <a:xfrm>
            <a:off x="4464216" y="2362787"/>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72</a:t>
            </a:r>
            <a:endParaRPr sz="6000" b="1" i="0" u="none" strike="noStrike" cap="none">
              <a:solidFill>
                <a:srgbClr val="002060"/>
              </a:solidFill>
              <a:latin typeface="Roboto"/>
              <a:ea typeface="Roboto"/>
              <a:cs typeface="Roboto"/>
              <a:sym typeface="Roboto"/>
            </a:endParaRPr>
          </a:p>
        </p:txBody>
      </p:sp>
      <p:sp>
        <p:nvSpPr>
          <p:cNvPr id="128" name="Google Shape;128;p2"/>
          <p:cNvSpPr txBox="1"/>
          <p:nvPr/>
        </p:nvSpPr>
        <p:spPr>
          <a:xfrm>
            <a:off x="6272467" y="2362787"/>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86</a:t>
            </a:r>
            <a:endParaRPr sz="6000" b="1" i="0" u="none" strike="noStrike" cap="none">
              <a:solidFill>
                <a:srgbClr val="002060"/>
              </a:solidFill>
              <a:latin typeface="Roboto"/>
              <a:ea typeface="Roboto"/>
              <a:cs typeface="Roboto"/>
              <a:sym typeface="Roboto"/>
            </a:endParaRPr>
          </a:p>
        </p:txBody>
      </p:sp>
      <p:sp>
        <p:nvSpPr>
          <p:cNvPr id="129" name="Google Shape;129;p2"/>
          <p:cNvSpPr txBox="1"/>
          <p:nvPr/>
        </p:nvSpPr>
        <p:spPr>
          <a:xfrm>
            <a:off x="3041338" y="3747835"/>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80</a:t>
            </a:r>
            <a:endParaRPr sz="6000" b="1" i="0" u="none" strike="noStrike" cap="none">
              <a:solidFill>
                <a:srgbClr val="002060"/>
              </a:solidFill>
              <a:latin typeface="Roboto"/>
              <a:ea typeface="Roboto"/>
              <a:cs typeface="Roboto"/>
              <a:sym typeface="Roboto"/>
            </a:endParaRPr>
          </a:p>
        </p:txBody>
      </p:sp>
      <p:sp>
        <p:nvSpPr>
          <p:cNvPr id="130" name="Google Shape;130;p2"/>
          <p:cNvSpPr txBox="1"/>
          <p:nvPr/>
        </p:nvSpPr>
        <p:spPr>
          <a:xfrm>
            <a:off x="1091957" y="3521804"/>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35</a:t>
            </a:r>
            <a:endParaRPr sz="6000" b="1" i="0" u="none" strike="noStrike" cap="none">
              <a:solidFill>
                <a:srgbClr val="002060"/>
              </a:solidFill>
              <a:latin typeface="Roboto"/>
              <a:ea typeface="Roboto"/>
              <a:cs typeface="Roboto"/>
              <a:sym typeface="Roboto"/>
            </a:endParaRPr>
          </a:p>
        </p:txBody>
      </p:sp>
      <p:sp>
        <p:nvSpPr>
          <p:cNvPr id="131" name="Google Shape;131;p2"/>
          <p:cNvSpPr txBox="1"/>
          <p:nvPr/>
        </p:nvSpPr>
        <p:spPr>
          <a:xfrm>
            <a:off x="3141287" y="181007"/>
            <a:ext cx="508010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4000"/>
              <a:buFont typeface="Roboto"/>
              <a:buNone/>
            </a:pPr>
            <a:r>
              <a:rPr lang="en-US" sz="4000" b="1" i="0" u="none" strike="noStrike" cap="none">
                <a:solidFill>
                  <a:srgbClr val="00B050"/>
                </a:solidFill>
                <a:latin typeface="Roboto Black" panose="02000000000000000000" pitchFamily="2" charset="0"/>
                <a:ea typeface="Roboto Black" panose="02000000000000000000" pitchFamily="2" charset="0"/>
                <a:cs typeface="Roboto"/>
                <a:sym typeface="Roboto"/>
              </a:rPr>
              <a:t>TÌM SỐ LỚN NHẤT</a:t>
            </a:r>
            <a:endParaRPr sz="4000" b="1" i="0" u="none" strike="noStrike" cap="none">
              <a:solidFill>
                <a:srgbClr val="00B050"/>
              </a:solidFill>
              <a:latin typeface="Roboto Black" panose="02000000000000000000" pitchFamily="2" charset="0"/>
              <a:ea typeface="Roboto Black" panose="02000000000000000000" pitchFamily="2" charset="0"/>
              <a:cs typeface="Roboto"/>
              <a:sym typeface="Roboto"/>
            </a:endParaRPr>
          </a:p>
        </p:txBody>
      </p:sp>
      <p:grpSp>
        <p:nvGrpSpPr>
          <p:cNvPr id="132" name="Google Shape;132;p2"/>
          <p:cNvGrpSpPr/>
          <p:nvPr/>
        </p:nvGrpSpPr>
        <p:grpSpPr>
          <a:xfrm>
            <a:off x="9823678" y="2616146"/>
            <a:ext cx="1920537" cy="733291"/>
            <a:chOff x="9823678" y="2616146"/>
            <a:chExt cx="1920537" cy="733291"/>
          </a:xfrm>
        </p:grpSpPr>
        <p:sp>
          <p:nvSpPr>
            <p:cNvPr id="133" name="Google Shape;133;p2"/>
            <p:cNvSpPr/>
            <p:nvPr/>
          </p:nvSpPr>
          <p:spPr>
            <a:xfrm>
              <a:off x="9823678" y="2616146"/>
              <a:ext cx="1920537" cy="733291"/>
            </a:xfrm>
            <a:prstGeom prst="roundRect">
              <a:avLst>
                <a:gd name="adj" fmla="val 16667"/>
              </a:avLst>
            </a:prstGeom>
            <a:solidFill>
              <a:schemeClr val="lt1"/>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4" name="Google Shape;134;p2"/>
            <p:cNvSpPr txBox="1"/>
            <p:nvPr/>
          </p:nvSpPr>
          <p:spPr>
            <a:xfrm>
              <a:off x="9983876" y="2721182"/>
              <a:ext cx="160014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800"/>
                <a:buFont typeface="Roboto"/>
                <a:buNone/>
              </a:pPr>
              <a:r>
                <a:rPr lang="en-US" sz="2800" b="1" i="0" u="none" strike="noStrike" cap="none">
                  <a:solidFill>
                    <a:srgbClr val="00B050"/>
                  </a:solidFill>
                  <a:latin typeface="Roboto"/>
                  <a:ea typeface="Roboto"/>
                  <a:cs typeface="Roboto"/>
                  <a:sym typeface="Roboto"/>
                </a:rPr>
                <a:t>ĐÁP ÁN</a:t>
              </a:r>
              <a:endParaRPr sz="2800" b="1" i="0" u="none" strike="noStrike" cap="none">
                <a:solidFill>
                  <a:srgbClr val="00B050"/>
                </a:solidFill>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500"/>
                                        <p:tgtEl>
                                          <p:spTgt spid="131"/>
                                        </p:tgtEl>
                                      </p:cBhvr>
                                    </p:animEffect>
                                  </p:childTnLst>
                                </p:cTn>
                              </p:par>
                              <p:par>
                                <p:cTn id="8" presetID="10" presetClass="entr" presetSubtype="0"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fade">
                                      <p:cBhvr>
                                        <p:cTn id="10" dur="500"/>
                                        <p:tgtEl>
                                          <p:spTgt spid="127"/>
                                        </p:tgtEl>
                                      </p:cBhvr>
                                    </p:animEffect>
                                  </p:childTnLst>
                                </p:cTn>
                              </p:par>
                              <p:par>
                                <p:cTn id="11" presetID="10" presetClass="entr" presetSubtype="0" fill="hold" nodeType="withEffect">
                                  <p:stCondLst>
                                    <p:cond delay="0"/>
                                  </p:stCondLst>
                                  <p:childTnLst>
                                    <p:set>
                                      <p:cBhvr>
                                        <p:cTn id="12" dur="1" fill="hold">
                                          <p:stCondLst>
                                            <p:cond delay="0"/>
                                          </p:stCondLst>
                                        </p:cTn>
                                        <p:tgtEl>
                                          <p:spTgt spid="129"/>
                                        </p:tgtEl>
                                        <p:attrNameLst>
                                          <p:attrName>style.visibility</p:attrName>
                                        </p:attrNameLst>
                                      </p:cBhvr>
                                      <p:to>
                                        <p:strVal val="visible"/>
                                      </p:to>
                                    </p:set>
                                    <p:animEffect transition="in" filter="fade">
                                      <p:cBhvr>
                                        <p:cTn id="13" dur="500"/>
                                        <p:tgtEl>
                                          <p:spTgt spid="129"/>
                                        </p:tgtEl>
                                      </p:cBhvr>
                                    </p:animEffect>
                                  </p:childTnLst>
                                </p:cTn>
                              </p:par>
                              <p:par>
                                <p:cTn id="14" presetID="10" presetClass="entr" presetSubtype="0" fill="hold"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fade">
                                      <p:cBhvr>
                                        <p:cTn id="16" dur="500"/>
                                        <p:tgtEl>
                                          <p:spTgt spid="128"/>
                                        </p:tgtEl>
                                      </p:cBhvr>
                                    </p:animEffect>
                                  </p:childTnLst>
                                </p:cTn>
                              </p:par>
                              <p:par>
                                <p:cTn id="17" presetID="10" presetClass="entr" presetSubtype="0" fill="hold" nodeType="withEffect">
                                  <p:stCondLst>
                                    <p:cond delay="0"/>
                                  </p:stCondLst>
                                  <p:childTnLst>
                                    <p:set>
                                      <p:cBhvr>
                                        <p:cTn id="18" dur="1" fill="hold">
                                          <p:stCondLst>
                                            <p:cond delay="0"/>
                                          </p:stCondLst>
                                        </p:cTn>
                                        <p:tgtEl>
                                          <p:spTgt spid="130"/>
                                        </p:tgtEl>
                                        <p:attrNameLst>
                                          <p:attrName>style.visibility</p:attrName>
                                        </p:attrNameLst>
                                      </p:cBhvr>
                                      <p:to>
                                        <p:strVal val="visible"/>
                                      </p:to>
                                    </p:set>
                                    <p:animEffect transition="in" filter="fade">
                                      <p:cBhvr>
                                        <p:cTn id="19" dur="500"/>
                                        <p:tgtEl>
                                          <p:spTgt spid="130"/>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26"/>
                                        </p:tgtEl>
                                        <p:attrNameLst>
                                          <p:attrName>style.visibility</p:attrName>
                                        </p:attrNameLst>
                                      </p:cBhvr>
                                      <p:to>
                                        <p:strVal val="visible"/>
                                      </p:to>
                                    </p:set>
                                    <p:animEffect transition="in" filter="fade">
                                      <p:cBhvr>
                                        <p:cTn id="25" dur="5000"/>
                                        <p:tgtEl>
                                          <p:spTgt spid="126"/>
                                        </p:tgtEl>
                                      </p:cBhvr>
                                    </p:animEffect>
                                  </p:childTnLst>
                                </p:cTn>
                              </p:par>
                            </p:childTnLst>
                          </p:cTn>
                        </p:par>
                        <p:par>
                          <p:cTn id="26" fill="hold">
                            <p:stCondLst>
                              <p:cond delay="5500"/>
                            </p:stCondLst>
                            <p:childTnLst>
                              <p:par>
                                <p:cTn id="27" presetID="1" presetClass="exit" presetSubtype="0" fill="hold" nodeType="afterEffect">
                                  <p:stCondLst>
                                    <p:cond delay="0"/>
                                  </p:stCondLst>
                                  <p:childTnLst>
                                    <p:set>
                                      <p:cBhvr>
                                        <p:cTn id="28" dur="1" fill="hold">
                                          <p:stCondLst>
                                            <p:cond delay="1"/>
                                          </p:stCondLst>
                                        </p:cTn>
                                        <p:tgtEl>
                                          <p:spTgt spid="12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12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1"/>
                                          </p:stCondLst>
                                        </p:cTn>
                                        <p:tgtEl>
                                          <p:spTgt spid="127"/>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1"/>
                                          </p:stCondLst>
                                        </p:cTn>
                                        <p:tgtEl>
                                          <p:spTgt spid="129"/>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1"/>
                                          </p:stCondLst>
                                        </p:cTn>
                                        <p:tgtEl>
                                          <p:spTgt spid="130"/>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8"/>
                                        </p:tgtEl>
                                        <p:attrNameLst>
                                          <p:attrName>style.visibility</p:attrName>
                                        </p:attrNameLst>
                                      </p:cBhvr>
                                      <p:to>
                                        <p:strVal val="visible"/>
                                      </p:to>
                                    </p:set>
                                    <p:animEffect transition="in" filter="fade">
                                      <p:cBhvr>
                                        <p:cTn id="43" dur="500"/>
                                        <p:tgtEl>
                                          <p:spTgt spid="128"/>
                                        </p:tgtEl>
                                      </p:cBhvr>
                                    </p:animEffect>
                                  </p:childTnLst>
                                </p:cTn>
                              </p:par>
                              <p:par>
                                <p:cTn id="44" presetID="1" presetClass="entr" presetSubtype="0" fill="hold" nodeType="withEffect">
                                  <p:stCondLst>
                                    <p:cond delay="0"/>
                                  </p:stCondLst>
                                  <p:childTnLst>
                                    <p:set>
                                      <p:cBhvr>
                                        <p:cTn id="45" dur="1" fill="hold">
                                          <p:stCondLst>
                                            <p:cond delay="0"/>
                                          </p:stCondLst>
                                        </p:cTn>
                                        <p:tgtEl>
                                          <p:spTgt spid="127"/>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2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9"/>
        <p:cNvGrpSpPr/>
        <p:nvPr/>
      </p:nvGrpSpPr>
      <p:grpSpPr>
        <a:xfrm>
          <a:off x="0" y="0"/>
          <a:ext cx="0" cy="0"/>
          <a:chOff x="0" y="0"/>
          <a:chExt cx="0" cy="0"/>
        </a:xfrm>
      </p:grpSpPr>
      <p:sp>
        <p:nvSpPr>
          <p:cNvPr id="700" name="Google Shape;700;p27"/>
          <p:cNvSpPr txBox="1"/>
          <p:nvPr/>
        </p:nvSpPr>
        <p:spPr>
          <a:xfrm>
            <a:off x="4070231" y="654133"/>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LÀM TIA SỐ</a:t>
            </a:r>
            <a:endParaRPr/>
          </a:p>
        </p:txBody>
      </p:sp>
      <p:sp>
        <p:nvSpPr>
          <p:cNvPr id="701" name="Google Shape;701;p27"/>
          <p:cNvSpPr txBox="1"/>
          <p:nvPr/>
        </p:nvSpPr>
        <p:spPr>
          <a:xfrm>
            <a:off x="2200939" y="1402992"/>
            <a:ext cx="2551814"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Gợi ý làm tia số</a:t>
            </a:r>
            <a:endParaRPr sz="2400" b="0" i="0" u="none" strike="noStrike" cap="none">
              <a:solidFill>
                <a:srgbClr val="002060"/>
              </a:solidFill>
              <a:latin typeface="Roboto"/>
              <a:ea typeface="Roboto"/>
              <a:cs typeface="Roboto"/>
              <a:sym typeface="Roboto"/>
            </a:endParaRPr>
          </a:p>
        </p:txBody>
      </p:sp>
      <p:grpSp>
        <p:nvGrpSpPr>
          <p:cNvPr id="702" name="Google Shape;702;p27"/>
          <p:cNvGrpSpPr/>
          <p:nvPr/>
        </p:nvGrpSpPr>
        <p:grpSpPr>
          <a:xfrm>
            <a:off x="2254101" y="4828547"/>
            <a:ext cx="1222745" cy="950617"/>
            <a:chOff x="680484" y="2430536"/>
            <a:chExt cx="1222745" cy="950617"/>
          </a:xfrm>
        </p:grpSpPr>
        <p:sp>
          <p:nvSpPr>
            <p:cNvPr id="703" name="Google Shape;703;p27"/>
            <p:cNvSpPr/>
            <p:nvPr/>
          </p:nvSpPr>
          <p:spPr>
            <a:xfrm>
              <a:off x="680484" y="2430536"/>
              <a:ext cx="1095153" cy="950617"/>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4" name="Google Shape;704;p27"/>
            <p:cNvSpPr txBox="1"/>
            <p:nvPr/>
          </p:nvSpPr>
          <p:spPr>
            <a:xfrm>
              <a:off x="680484" y="2721178"/>
              <a:ext cx="1222745"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Bước 4</a:t>
              </a:r>
              <a:endParaRPr sz="2400" b="0" i="0" u="none" strike="noStrike" cap="none">
                <a:solidFill>
                  <a:srgbClr val="002060"/>
                </a:solidFill>
                <a:latin typeface="Roboto"/>
                <a:ea typeface="Roboto"/>
                <a:cs typeface="Roboto"/>
                <a:sym typeface="Roboto"/>
              </a:endParaRPr>
            </a:p>
          </p:txBody>
        </p:sp>
      </p:grpSp>
      <p:sp>
        <p:nvSpPr>
          <p:cNvPr id="705" name="Google Shape;705;p27"/>
          <p:cNvSpPr txBox="1"/>
          <p:nvPr/>
        </p:nvSpPr>
        <p:spPr>
          <a:xfrm>
            <a:off x="3636336" y="4934523"/>
            <a:ext cx="5996762"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Trang trí để hoàn thiện tia số bằng cách vẽ hình và tô màu em thích</a:t>
            </a:r>
            <a:endParaRPr/>
          </a:p>
        </p:txBody>
      </p:sp>
      <p:pic>
        <p:nvPicPr>
          <p:cNvPr id="706" name="Google Shape;706;p27"/>
          <p:cNvPicPr preferRelativeResize="0"/>
          <p:nvPr/>
        </p:nvPicPr>
        <p:blipFill rotWithShape="1">
          <a:blip r:embed="rId4">
            <a:alphaModFix/>
          </a:blip>
          <a:srcRect/>
          <a:stretch/>
        </p:blipFill>
        <p:spPr>
          <a:xfrm>
            <a:off x="1382233" y="2359941"/>
            <a:ext cx="9532531" cy="1901524"/>
          </a:xfrm>
          <a:prstGeom prst="roundRect">
            <a:avLst>
              <a:gd name="adj" fmla="val 16667"/>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00"/>
                                        </p:tgtEl>
                                        <p:attrNameLst>
                                          <p:attrName>style.visibility</p:attrName>
                                        </p:attrNameLst>
                                      </p:cBhvr>
                                      <p:to>
                                        <p:strVal val="visible"/>
                                      </p:to>
                                    </p:set>
                                    <p:animEffect transition="in" filter="fade">
                                      <p:cBhvr>
                                        <p:cTn id="7" dur="500"/>
                                        <p:tgtEl>
                                          <p:spTgt spid="700"/>
                                        </p:tgtEl>
                                      </p:cBhvr>
                                    </p:animEffect>
                                  </p:childTnLst>
                                </p:cTn>
                              </p:par>
                              <p:par>
                                <p:cTn id="8" presetID="23" presetClass="entr" presetSubtype="16" fill="hold" nodeType="withEffect">
                                  <p:stCondLst>
                                    <p:cond delay="0"/>
                                  </p:stCondLst>
                                  <p:childTnLst>
                                    <p:set>
                                      <p:cBhvr>
                                        <p:cTn id="9" dur="1" fill="hold">
                                          <p:stCondLst>
                                            <p:cond delay="0"/>
                                          </p:stCondLst>
                                        </p:cTn>
                                        <p:tgtEl>
                                          <p:spTgt spid="701"/>
                                        </p:tgtEl>
                                        <p:attrNameLst>
                                          <p:attrName>style.visibility</p:attrName>
                                        </p:attrNameLst>
                                      </p:cBhvr>
                                      <p:to>
                                        <p:strVal val="visible"/>
                                      </p:to>
                                    </p:set>
                                    <p:anim calcmode="lin" valueType="num">
                                      <p:cBhvr additive="base">
                                        <p:cTn id="10" dur="500"/>
                                        <p:tgtEl>
                                          <p:spTgt spid="701"/>
                                        </p:tgtEl>
                                        <p:attrNameLst>
                                          <p:attrName>ppt_w</p:attrName>
                                        </p:attrNameLst>
                                      </p:cBhvr>
                                      <p:tavLst>
                                        <p:tav tm="0">
                                          <p:val>
                                            <p:strVal val="0"/>
                                          </p:val>
                                        </p:tav>
                                        <p:tav tm="100000">
                                          <p:val>
                                            <p:strVal val="#ppt_w"/>
                                          </p:val>
                                        </p:tav>
                                      </p:tavLst>
                                    </p:anim>
                                    <p:anim calcmode="lin" valueType="num">
                                      <p:cBhvr additive="base">
                                        <p:cTn id="11" dur="500"/>
                                        <p:tgtEl>
                                          <p:spTgt spid="701"/>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705"/>
                                        </p:tgtEl>
                                        <p:attrNameLst>
                                          <p:attrName>style.visibility</p:attrName>
                                        </p:attrNameLst>
                                      </p:cBhvr>
                                      <p:to>
                                        <p:strVal val="visible"/>
                                      </p:to>
                                    </p:set>
                                    <p:anim calcmode="lin" valueType="num">
                                      <p:cBhvr additive="base">
                                        <p:cTn id="14" dur="500"/>
                                        <p:tgtEl>
                                          <p:spTgt spid="705"/>
                                        </p:tgtEl>
                                        <p:attrNameLst>
                                          <p:attrName>ppt_w</p:attrName>
                                        </p:attrNameLst>
                                      </p:cBhvr>
                                      <p:tavLst>
                                        <p:tav tm="0">
                                          <p:val>
                                            <p:strVal val="0"/>
                                          </p:val>
                                        </p:tav>
                                        <p:tav tm="100000">
                                          <p:val>
                                            <p:strVal val="#ppt_w"/>
                                          </p:val>
                                        </p:tav>
                                      </p:tavLst>
                                    </p:anim>
                                    <p:anim calcmode="lin" valueType="num">
                                      <p:cBhvr additive="base">
                                        <p:cTn id="15" dur="500"/>
                                        <p:tgtEl>
                                          <p:spTgt spid="70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1"/>
        <p:cNvGrpSpPr/>
        <p:nvPr/>
      </p:nvGrpSpPr>
      <p:grpSpPr>
        <a:xfrm>
          <a:off x="0" y="0"/>
          <a:ext cx="0" cy="0"/>
          <a:chOff x="0" y="0"/>
          <a:chExt cx="0" cy="0"/>
        </a:xfrm>
      </p:grpSpPr>
      <p:sp>
        <p:nvSpPr>
          <p:cNvPr id="712" name="Google Shape;712;p28"/>
          <p:cNvSpPr txBox="1"/>
          <p:nvPr/>
        </p:nvSpPr>
        <p:spPr>
          <a:xfrm>
            <a:off x="4070231" y="654133"/>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LÀM TIA SỐ</a:t>
            </a:r>
            <a:endParaRPr/>
          </a:p>
        </p:txBody>
      </p:sp>
      <p:sp>
        <p:nvSpPr>
          <p:cNvPr id="713" name="Google Shape;713;p28"/>
          <p:cNvSpPr txBox="1"/>
          <p:nvPr/>
        </p:nvSpPr>
        <p:spPr>
          <a:xfrm>
            <a:off x="2200938" y="1500720"/>
            <a:ext cx="4848447"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Kiểm tra và điều chỉnh sản phẩm theo các tiêu chí</a:t>
            </a:r>
            <a:endParaRPr sz="2400" b="0" i="0" u="none" strike="noStrike" cap="none">
              <a:solidFill>
                <a:srgbClr val="002060"/>
              </a:solidFill>
              <a:latin typeface="Roboto"/>
              <a:ea typeface="Roboto"/>
              <a:cs typeface="Roboto"/>
              <a:sym typeface="Roboto"/>
            </a:endParaRPr>
          </a:p>
        </p:txBody>
      </p:sp>
      <p:grpSp>
        <p:nvGrpSpPr>
          <p:cNvPr id="714" name="Google Shape;714;p28"/>
          <p:cNvGrpSpPr/>
          <p:nvPr/>
        </p:nvGrpSpPr>
        <p:grpSpPr>
          <a:xfrm>
            <a:off x="7581014" y="2212939"/>
            <a:ext cx="3806457" cy="3483835"/>
            <a:chOff x="680484" y="2430536"/>
            <a:chExt cx="1359450" cy="1021665"/>
          </a:xfrm>
        </p:grpSpPr>
        <p:sp>
          <p:nvSpPr>
            <p:cNvPr id="715" name="Google Shape;715;p28"/>
            <p:cNvSpPr/>
            <p:nvPr/>
          </p:nvSpPr>
          <p:spPr>
            <a:xfrm>
              <a:off x="680484" y="2430536"/>
              <a:ext cx="1359450" cy="102166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16" name="Google Shape;716;p28"/>
            <p:cNvSpPr txBox="1"/>
            <p:nvPr/>
          </p:nvSpPr>
          <p:spPr>
            <a:xfrm>
              <a:off x="710863" y="2589941"/>
              <a:ext cx="1268313" cy="631807"/>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000"/>
                <a:buFont typeface="Roboto"/>
                <a:buNone/>
              </a:pPr>
              <a:r>
                <a:rPr lang="en-US" sz="2000" b="0" i="0" u="none" strike="noStrike" cap="none">
                  <a:solidFill>
                    <a:srgbClr val="002060"/>
                  </a:solidFill>
                  <a:latin typeface="Roboto"/>
                  <a:ea typeface="Roboto"/>
                  <a:cs typeface="Roboto"/>
                  <a:sym typeface="Roboto"/>
                </a:rPr>
                <a:t> - Tia số có các vạch cách đều nhau, mỗi vạch ứng với một số.</a:t>
              </a:r>
              <a:endParaRPr/>
            </a:p>
            <a:p>
              <a:pPr marL="0" marR="0" lvl="0" indent="0" algn="just" rtl="0">
                <a:lnSpc>
                  <a:spcPct val="100000"/>
                </a:lnSpc>
                <a:spcBef>
                  <a:spcPts val="1200"/>
                </a:spcBef>
                <a:spcAft>
                  <a:spcPts val="0"/>
                </a:spcAft>
                <a:buClr>
                  <a:srgbClr val="002060"/>
                </a:buClr>
                <a:buSzPts val="2000"/>
                <a:buFont typeface="Roboto"/>
                <a:buNone/>
              </a:pPr>
              <a:r>
                <a:rPr lang="en-US" sz="2000" b="0" i="0" u="none" strike="noStrike" cap="none">
                  <a:solidFill>
                    <a:srgbClr val="002060"/>
                  </a:solidFill>
                  <a:latin typeface="Roboto"/>
                  <a:ea typeface="Roboto"/>
                  <a:cs typeface="Roboto"/>
                  <a:sym typeface="Roboto"/>
                </a:rPr>
                <a:t>- Các số dưới mỗi vạch được viết theo thứ tự tăng dần, bắt đầu từ số 0.</a:t>
              </a:r>
              <a:endParaRPr/>
            </a:p>
            <a:p>
              <a:pPr marL="0" marR="0" lvl="0" indent="0" algn="just" rtl="0">
                <a:lnSpc>
                  <a:spcPct val="100000"/>
                </a:lnSpc>
                <a:spcBef>
                  <a:spcPts val="1200"/>
                </a:spcBef>
                <a:spcAft>
                  <a:spcPts val="0"/>
                </a:spcAft>
                <a:buClr>
                  <a:srgbClr val="002060"/>
                </a:buClr>
                <a:buSzPts val="2000"/>
                <a:buFont typeface="Roboto"/>
                <a:buNone/>
              </a:pPr>
              <a:r>
                <a:rPr lang="en-US" sz="2000" b="0" i="0" u="none" strike="noStrike" cap="none">
                  <a:solidFill>
                    <a:srgbClr val="002060"/>
                  </a:solidFill>
                  <a:latin typeface="Roboto"/>
                  <a:ea typeface="Roboto"/>
                  <a:cs typeface="Roboto"/>
                  <a:sym typeface="Roboto"/>
                </a:rPr>
                <a:t>- Đảm bảo tính thẩm mĩ.</a:t>
              </a:r>
              <a:endParaRPr/>
            </a:p>
          </p:txBody>
        </p:sp>
      </p:grpSp>
      <p:sp>
        <p:nvSpPr>
          <p:cNvPr id="717" name="Google Shape;717;p28"/>
          <p:cNvSpPr txBox="1"/>
          <p:nvPr/>
        </p:nvSpPr>
        <p:spPr>
          <a:xfrm>
            <a:off x="741061" y="4801907"/>
            <a:ext cx="5755432"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7F6000"/>
              </a:buClr>
              <a:buSzPts val="2400"/>
              <a:buFont typeface="Roboto"/>
              <a:buNone/>
            </a:pPr>
            <a:r>
              <a:rPr lang="en-US" sz="2400" b="0" i="0" u="none" strike="noStrike" cap="none">
                <a:solidFill>
                  <a:srgbClr val="7F6000"/>
                </a:solidFill>
                <a:latin typeface="Roboto"/>
                <a:ea typeface="Roboto"/>
                <a:cs typeface="Roboto"/>
                <a:sym typeface="Roboto"/>
              </a:rPr>
              <a:t> Nếu không đảm bảo theo đúng tiêu chí, em hãy làm lại nhé!</a:t>
            </a:r>
            <a:endParaRPr/>
          </a:p>
        </p:txBody>
      </p:sp>
      <p:pic>
        <p:nvPicPr>
          <p:cNvPr id="718" name="Google Shape;718;p28"/>
          <p:cNvPicPr preferRelativeResize="0"/>
          <p:nvPr/>
        </p:nvPicPr>
        <p:blipFill rotWithShape="1">
          <a:blip r:embed="rId4">
            <a:alphaModFix/>
          </a:blip>
          <a:srcRect/>
          <a:stretch/>
        </p:blipFill>
        <p:spPr>
          <a:xfrm>
            <a:off x="741061" y="3028500"/>
            <a:ext cx="5599162" cy="1116906"/>
          </a:xfrm>
          <a:prstGeom prst="roundRect">
            <a:avLst>
              <a:gd name="adj" fmla="val 16667"/>
            </a:avLst>
          </a:prstGeom>
          <a:noFill/>
          <a:ln>
            <a:noFill/>
          </a:ln>
          <a:effectLst>
            <a:outerShdw blurRad="63500" sx="102000" sy="102000" algn="ctr" rotWithShape="0">
              <a:srgbClr val="000000">
                <a:alpha val="40000"/>
              </a:srgbClr>
            </a:outerShdw>
          </a:effectLst>
        </p:spPr>
      </p:pic>
      <p:sp>
        <p:nvSpPr>
          <p:cNvPr id="719" name="Google Shape;719;p28"/>
          <p:cNvSpPr/>
          <p:nvPr/>
        </p:nvSpPr>
        <p:spPr>
          <a:xfrm>
            <a:off x="6608135" y="3407600"/>
            <a:ext cx="818707" cy="552893"/>
          </a:xfrm>
          <a:prstGeom prst="leftRight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2"/>
                                        </p:tgtEl>
                                        <p:attrNameLst>
                                          <p:attrName>style.visibility</p:attrName>
                                        </p:attrNameLst>
                                      </p:cBhvr>
                                      <p:to>
                                        <p:strVal val="visible"/>
                                      </p:to>
                                    </p:set>
                                    <p:animEffect transition="in" filter="fade">
                                      <p:cBhvr>
                                        <p:cTn id="7" dur="500"/>
                                        <p:tgtEl>
                                          <p:spTgt spid="712"/>
                                        </p:tgtEl>
                                      </p:cBhvr>
                                    </p:animEffect>
                                  </p:childTnLst>
                                </p:cTn>
                              </p:par>
                              <p:par>
                                <p:cTn id="8" presetID="23" presetClass="entr" presetSubtype="16" fill="hold" nodeType="withEffect">
                                  <p:stCondLst>
                                    <p:cond delay="0"/>
                                  </p:stCondLst>
                                  <p:childTnLst>
                                    <p:set>
                                      <p:cBhvr>
                                        <p:cTn id="9" dur="1" fill="hold">
                                          <p:stCondLst>
                                            <p:cond delay="0"/>
                                          </p:stCondLst>
                                        </p:cTn>
                                        <p:tgtEl>
                                          <p:spTgt spid="713"/>
                                        </p:tgtEl>
                                        <p:attrNameLst>
                                          <p:attrName>style.visibility</p:attrName>
                                        </p:attrNameLst>
                                      </p:cBhvr>
                                      <p:to>
                                        <p:strVal val="visible"/>
                                      </p:to>
                                    </p:set>
                                    <p:anim calcmode="lin" valueType="num">
                                      <p:cBhvr additive="base">
                                        <p:cTn id="10" dur="500"/>
                                        <p:tgtEl>
                                          <p:spTgt spid="713"/>
                                        </p:tgtEl>
                                        <p:attrNameLst>
                                          <p:attrName>ppt_w</p:attrName>
                                        </p:attrNameLst>
                                      </p:cBhvr>
                                      <p:tavLst>
                                        <p:tav tm="0">
                                          <p:val>
                                            <p:strVal val="0"/>
                                          </p:val>
                                        </p:tav>
                                        <p:tav tm="100000">
                                          <p:val>
                                            <p:strVal val="#ppt_w"/>
                                          </p:val>
                                        </p:tav>
                                      </p:tavLst>
                                    </p:anim>
                                    <p:anim calcmode="lin" valueType="num">
                                      <p:cBhvr additive="base">
                                        <p:cTn id="11" dur="500"/>
                                        <p:tgtEl>
                                          <p:spTgt spid="713"/>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717"/>
                                        </p:tgtEl>
                                        <p:attrNameLst>
                                          <p:attrName>style.visibility</p:attrName>
                                        </p:attrNameLst>
                                      </p:cBhvr>
                                      <p:to>
                                        <p:strVal val="visible"/>
                                      </p:to>
                                    </p:set>
                                    <p:anim calcmode="lin" valueType="num">
                                      <p:cBhvr additive="base">
                                        <p:cTn id="14" dur="500"/>
                                        <p:tgtEl>
                                          <p:spTgt spid="717"/>
                                        </p:tgtEl>
                                        <p:attrNameLst>
                                          <p:attrName>ppt_w</p:attrName>
                                        </p:attrNameLst>
                                      </p:cBhvr>
                                      <p:tavLst>
                                        <p:tav tm="0">
                                          <p:val>
                                            <p:strVal val="0"/>
                                          </p:val>
                                        </p:tav>
                                        <p:tav tm="100000">
                                          <p:val>
                                            <p:strVal val="#ppt_w"/>
                                          </p:val>
                                        </p:tav>
                                      </p:tavLst>
                                    </p:anim>
                                    <p:anim calcmode="lin" valueType="num">
                                      <p:cBhvr additive="base">
                                        <p:cTn id="15" dur="500"/>
                                        <p:tgtEl>
                                          <p:spTgt spid="71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4"/>
        <p:cNvGrpSpPr/>
        <p:nvPr/>
      </p:nvGrpSpPr>
      <p:grpSpPr>
        <a:xfrm>
          <a:off x="0" y="0"/>
          <a:ext cx="0" cy="0"/>
          <a:chOff x="0" y="0"/>
          <a:chExt cx="0" cy="0"/>
        </a:xfrm>
      </p:grpSpPr>
      <p:sp>
        <p:nvSpPr>
          <p:cNvPr id="725" name="Google Shape;725;p29"/>
          <p:cNvSpPr txBox="1"/>
          <p:nvPr/>
        </p:nvSpPr>
        <p:spPr>
          <a:xfrm>
            <a:off x="3644929" y="624225"/>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SỬ DỤNG TIA SỐ</a:t>
            </a:r>
            <a:endParaRPr/>
          </a:p>
        </p:txBody>
      </p:sp>
      <p:sp>
        <p:nvSpPr>
          <p:cNvPr id="726" name="Google Shape;726;p29"/>
          <p:cNvSpPr txBox="1"/>
          <p:nvPr/>
        </p:nvSpPr>
        <p:spPr>
          <a:xfrm>
            <a:off x="2200938" y="1500720"/>
            <a:ext cx="5858541"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Tìm số liền trước, số liền sau của một số.</a:t>
            </a:r>
            <a:endParaRPr/>
          </a:p>
        </p:txBody>
      </p:sp>
      <p:sp>
        <p:nvSpPr>
          <p:cNvPr id="727" name="Google Shape;727;p29"/>
          <p:cNvSpPr txBox="1"/>
          <p:nvPr/>
        </p:nvSpPr>
        <p:spPr>
          <a:xfrm>
            <a:off x="2644289" y="4961396"/>
            <a:ext cx="5755432"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Tìm số liền trước và số liền sau của số 5.</a:t>
            </a:r>
            <a:endParaRPr/>
          </a:p>
        </p:txBody>
      </p:sp>
      <p:pic>
        <p:nvPicPr>
          <p:cNvPr id="728" name="Google Shape;728;p29"/>
          <p:cNvPicPr preferRelativeResize="0"/>
          <p:nvPr/>
        </p:nvPicPr>
        <p:blipFill rotWithShape="1">
          <a:blip r:embed="rId4">
            <a:alphaModFix/>
          </a:blip>
          <a:srcRect t="15576" b="20551"/>
          <a:stretch/>
        </p:blipFill>
        <p:spPr>
          <a:xfrm>
            <a:off x="1525598" y="2682912"/>
            <a:ext cx="8632349" cy="1665804"/>
          </a:xfrm>
          <a:prstGeom prst="roundRect">
            <a:avLst>
              <a:gd name="adj" fmla="val 16667"/>
            </a:avLst>
          </a:prstGeom>
          <a:noFill/>
          <a:ln>
            <a:noFill/>
          </a:ln>
          <a:effectLst>
            <a:outerShdw blurRad="63500" sx="102000" sy="102000" algn="ctr" rotWithShape="0">
              <a:srgbClr val="000000">
                <a:alpha val="40000"/>
              </a:srgbClr>
            </a:outerShdw>
          </a:effectLst>
        </p:spPr>
      </p:pic>
      <p:sp>
        <p:nvSpPr>
          <p:cNvPr id="729" name="Google Shape;729;p29"/>
          <p:cNvSpPr/>
          <p:nvPr/>
        </p:nvSpPr>
        <p:spPr>
          <a:xfrm>
            <a:off x="5517479" y="2757340"/>
            <a:ext cx="648586" cy="1346828"/>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0" name="Google Shape;730;p29"/>
          <p:cNvSpPr/>
          <p:nvPr/>
        </p:nvSpPr>
        <p:spPr>
          <a:xfrm>
            <a:off x="4805915" y="2757340"/>
            <a:ext cx="648586" cy="1346828"/>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1" name="Google Shape;731;p29"/>
          <p:cNvSpPr/>
          <p:nvPr/>
        </p:nvSpPr>
        <p:spPr>
          <a:xfrm>
            <a:off x="6229043" y="2757340"/>
            <a:ext cx="648586" cy="1346828"/>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5"/>
                                        </p:tgtEl>
                                        <p:attrNameLst>
                                          <p:attrName>style.visibility</p:attrName>
                                        </p:attrNameLst>
                                      </p:cBhvr>
                                      <p:to>
                                        <p:strVal val="visible"/>
                                      </p:to>
                                    </p:set>
                                    <p:animEffect transition="in" filter="fade">
                                      <p:cBhvr>
                                        <p:cTn id="7" dur="500"/>
                                        <p:tgtEl>
                                          <p:spTgt spid="725"/>
                                        </p:tgtEl>
                                      </p:cBhvr>
                                    </p:animEffect>
                                  </p:childTnLst>
                                </p:cTn>
                              </p:par>
                              <p:par>
                                <p:cTn id="8" presetID="23" presetClass="entr" presetSubtype="16" fill="hold" nodeType="withEffect">
                                  <p:stCondLst>
                                    <p:cond delay="0"/>
                                  </p:stCondLst>
                                  <p:childTnLst>
                                    <p:set>
                                      <p:cBhvr>
                                        <p:cTn id="9" dur="1" fill="hold">
                                          <p:stCondLst>
                                            <p:cond delay="0"/>
                                          </p:stCondLst>
                                        </p:cTn>
                                        <p:tgtEl>
                                          <p:spTgt spid="726"/>
                                        </p:tgtEl>
                                        <p:attrNameLst>
                                          <p:attrName>style.visibility</p:attrName>
                                        </p:attrNameLst>
                                      </p:cBhvr>
                                      <p:to>
                                        <p:strVal val="visible"/>
                                      </p:to>
                                    </p:set>
                                    <p:anim calcmode="lin" valueType="num">
                                      <p:cBhvr additive="base">
                                        <p:cTn id="10" dur="500"/>
                                        <p:tgtEl>
                                          <p:spTgt spid="726"/>
                                        </p:tgtEl>
                                        <p:attrNameLst>
                                          <p:attrName>ppt_w</p:attrName>
                                        </p:attrNameLst>
                                      </p:cBhvr>
                                      <p:tavLst>
                                        <p:tav tm="0">
                                          <p:val>
                                            <p:strVal val="0"/>
                                          </p:val>
                                        </p:tav>
                                        <p:tav tm="100000">
                                          <p:val>
                                            <p:strVal val="#ppt_w"/>
                                          </p:val>
                                        </p:tav>
                                      </p:tavLst>
                                    </p:anim>
                                    <p:anim calcmode="lin" valueType="num">
                                      <p:cBhvr additive="base">
                                        <p:cTn id="11" dur="500"/>
                                        <p:tgtEl>
                                          <p:spTgt spid="726"/>
                                        </p:tgtEl>
                                        <p:attrNameLst>
                                          <p:attrName>ppt_h</p:attrName>
                                        </p:attrNameLst>
                                      </p:cBhvr>
                                      <p:tavLst>
                                        <p:tav tm="0">
                                          <p:val>
                                            <p:strVal val="0"/>
                                          </p:val>
                                        </p:tav>
                                        <p:tav tm="100000">
                                          <p:val>
                                            <p:strVal val="#ppt_h"/>
                                          </p:val>
                                        </p:tav>
                                      </p:tavLst>
                                    </p:anim>
                                  </p:childTnLst>
                                </p:cTn>
                              </p:par>
                              <p:par>
                                <p:cTn id="12" presetID="10" presetClass="entr" presetSubtype="0" fill="hold" nodeType="withEffect">
                                  <p:stCondLst>
                                    <p:cond delay="0"/>
                                  </p:stCondLst>
                                  <p:childTnLst>
                                    <p:set>
                                      <p:cBhvr>
                                        <p:cTn id="13" dur="1" fill="hold">
                                          <p:stCondLst>
                                            <p:cond delay="0"/>
                                          </p:stCondLst>
                                        </p:cTn>
                                        <p:tgtEl>
                                          <p:spTgt spid="728"/>
                                        </p:tgtEl>
                                        <p:attrNameLst>
                                          <p:attrName>style.visibility</p:attrName>
                                        </p:attrNameLst>
                                      </p:cBhvr>
                                      <p:to>
                                        <p:strVal val="visible"/>
                                      </p:to>
                                    </p:set>
                                    <p:animEffect transition="in" filter="fade">
                                      <p:cBhvr>
                                        <p:cTn id="14" dur="1000"/>
                                        <p:tgtEl>
                                          <p:spTgt spid="728"/>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727"/>
                                        </p:tgtEl>
                                        <p:attrNameLst>
                                          <p:attrName>style.visibility</p:attrName>
                                        </p:attrNameLst>
                                      </p:cBhvr>
                                      <p:to>
                                        <p:strVal val="visible"/>
                                      </p:to>
                                    </p:set>
                                    <p:anim calcmode="lin" valueType="num">
                                      <p:cBhvr additive="base">
                                        <p:cTn id="19" dur="500"/>
                                        <p:tgtEl>
                                          <p:spTgt spid="727"/>
                                        </p:tgtEl>
                                        <p:attrNameLst>
                                          <p:attrName>ppt_w</p:attrName>
                                        </p:attrNameLst>
                                      </p:cBhvr>
                                      <p:tavLst>
                                        <p:tav tm="0">
                                          <p:val>
                                            <p:strVal val="0"/>
                                          </p:val>
                                        </p:tav>
                                        <p:tav tm="100000">
                                          <p:val>
                                            <p:strVal val="#ppt_w"/>
                                          </p:val>
                                        </p:tav>
                                      </p:tavLst>
                                    </p:anim>
                                    <p:anim calcmode="lin" valueType="num">
                                      <p:cBhvr additive="base">
                                        <p:cTn id="20" dur="500"/>
                                        <p:tgtEl>
                                          <p:spTgt spid="727"/>
                                        </p:tgtEl>
                                        <p:attrNameLst>
                                          <p:attrName>ppt_h</p:attrName>
                                        </p:attrNameLst>
                                      </p:cBhvr>
                                      <p:tavLst>
                                        <p:tav tm="0">
                                          <p:val>
                                            <p:strVal val="0"/>
                                          </p:val>
                                        </p:tav>
                                        <p:tav tm="100000">
                                          <p:val>
                                            <p:strVal val="#ppt_h"/>
                                          </p:val>
                                        </p:tav>
                                      </p:tavLst>
                                    </p:anim>
                                  </p:childTnLst>
                                </p:cTn>
                              </p:par>
                              <p:par>
                                <p:cTn id="21" presetID="10" presetClass="entr" presetSubtype="0" fill="hold" nodeType="withEffect">
                                  <p:stCondLst>
                                    <p:cond delay="0"/>
                                  </p:stCondLst>
                                  <p:childTnLst>
                                    <p:set>
                                      <p:cBhvr>
                                        <p:cTn id="22" dur="1" fill="hold">
                                          <p:stCondLst>
                                            <p:cond delay="0"/>
                                          </p:stCondLst>
                                        </p:cTn>
                                        <p:tgtEl>
                                          <p:spTgt spid="729"/>
                                        </p:tgtEl>
                                        <p:attrNameLst>
                                          <p:attrName>style.visibility</p:attrName>
                                        </p:attrNameLst>
                                      </p:cBhvr>
                                      <p:to>
                                        <p:strVal val="visible"/>
                                      </p:to>
                                    </p:set>
                                    <p:animEffect transition="in" filter="fade">
                                      <p:cBhvr>
                                        <p:cTn id="23" dur="500"/>
                                        <p:tgtEl>
                                          <p:spTgt spid="7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30"/>
                                        </p:tgtEl>
                                        <p:attrNameLst>
                                          <p:attrName>style.visibility</p:attrName>
                                        </p:attrNameLst>
                                      </p:cBhvr>
                                      <p:to>
                                        <p:strVal val="visible"/>
                                      </p:to>
                                    </p:set>
                                    <p:animEffect transition="in" filter="fade">
                                      <p:cBhvr>
                                        <p:cTn id="28" dur="500"/>
                                        <p:tgtEl>
                                          <p:spTgt spid="73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31"/>
                                        </p:tgtEl>
                                        <p:attrNameLst>
                                          <p:attrName>style.visibility</p:attrName>
                                        </p:attrNameLst>
                                      </p:cBhvr>
                                      <p:to>
                                        <p:strVal val="visible"/>
                                      </p:to>
                                    </p:set>
                                    <p:animEffect transition="in" filter="fade">
                                      <p:cBhvr>
                                        <p:cTn id="33" dur="500"/>
                                        <p:tgtEl>
                                          <p:spTgt spid="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6"/>
        <p:cNvGrpSpPr/>
        <p:nvPr/>
      </p:nvGrpSpPr>
      <p:grpSpPr>
        <a:xfrm>
          <a:off x="0" y="0"/>
          <a:ext cx="0" cy="0"/>
          <a:chOff x="0" y="0"/>
          <a:chExt cx="0" cy="0"/>
        </a:xfrm>
      </p:grpSpPr>
      <p:sp>
        <p:nvSpPr>
          <p:cNvPr id="737" name="Google Shape;737;p30"/>
          <p:cNvSpPr txBox="1"/>
          <p:nvPr/>
        </p:nvSpPr>
        <p:spPr>
          <a:xfrm>
            <a:off x="3644929" y="624225"/>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SỬ DỤNG TIA SỐ</a:t>
            </a:r>
            <a:endParaRPr/>
          </a:p>
        </p:txBody>
      </p:sp>
      <p:sp>
        <p:nvSpPr>
          <p:cNvPr id="738" name="Google Shape;738;p30"/>
          <p:cNvSpPr txBox="1"/>
          <p:nvPr/>
        </p:nvSpPr>
        <p:spPr>
          <a:xfrm>
            <a:off x="2200938" y="1500720"/>
            <a:ext cx="5858541" cy="430887"/>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So sánh hai số: </a:t>
            </a:r>
            <a:r>
              <a:rPr lang="en-US" sz="2800" b="1" i="0" u="none" strike="noStrike" cap="none">
                <a:solidFill>
                  <a:srgbClr val="FF0000"/>
                </a:solidFill>
                <a:latin typeface="Roboto"/>
                <a:ea typeface="Roboto"/>
                <a:cs typeface="Roboto"/>
                <a:sym typeface="Roboto"/>
              </a:rPr>
              <a:t>7</a:t>
            </a:r>
            <a:r>
              <a:rPr lang="en-US" sz="2400" b="0" i="0" u="none" strike="noStrike" cap="none">
                <a:solidFill>
                  <a:srgbClr val="002060"/>
                </a:solidFill>
                <a:latin typeface="Roboto"/>
                <a:ea typeface="Roboto"/>
                <a:cs typeface="Roboto"/>
                <a:sym typeface="Roboto"/>
              </a:rPr>
              <a:t> và </a:t>
            </a:r>
            <a:r>
              <a:rPr lang="en-US" sz="2800" b="1" i="0" u="none" strike="noStrike" cap="none">
                <a:solidFill>
                  <a:srgbClr val="FF0000"/>
                </a:solidFill>
                <a:latin typeface="Roboto"/>
                <a:ea typeface="Roboto"/>
                <a:cs typeface="Roboto"/>
                <a:sym typeface="Roboto"/>
              </a:rPr>
              <a:t>12</a:t>
            </a:r>
            <a:endParaRPr sz="2800" b="1" i="0" u="none" strike="noStrike" cap="none">
              <a:solidFill>
                <a:srgbClr val="FF0000"/>
              </a:solidFill>
              <a:latin typeface="Roboto"/>
              <a:ea typeface="Roboto"/>
              <a:cs typeface="Roboto"/>
              <a:sym typeface="Roboto"/>
            </a:endParaRPr>
          </a:p>
        </p:txBody>
      </p:sp>
      <p:sp>
        <p:nvSpPr>
          <p:cNvPr id="739" name="Google Shape;739;p30"/>
          <p:cNvSpPr txBox="1"/>
          <p:nvPr/>
        </p:nvSpPr>
        <p:spPr>
          <a:xfrm>
            <a:off x="4781225" y="4783850"/>
            <a:ext cx="5778300" cy="4311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Số </a:t>
            </a:r>
            <a:r>
              <a:rPr lang="en-US" sz="2800" b="1" i="0" u="none" strike="noStrike" cap="none">
                <a:solidFill>
                  <a:srgbClr val="FF0000"/>
                </a:solidFill>
                <a:latin typeface="Roboto"/>
                <a:ea typeface="Roboto"/>
                <a:cs typeface="Roboto"/>
                <a:sym typeface="Roboto"/>
              </a:rPr>
              <a:t>7</a:t>
            </a:r>
            <a:r>
              <a:rPr lang="en-US" sz="2400" b="0" i="0" u="none" strike="noStrike" cap="none">
                <a:solidFill>
                  <a:srgbClr val="002060"/>
                </a:solidFill>
                <a:latin typeface="Roboto"/>
                <a:ea typeface="Roboto"/>
                <a:cs typeface="Roboto"/>
                <a:sym typeface="Roboto"/>
              </a:rPr>
              <a:t> đứng trước số </a:t>
            </a:r>
            <a:r>
              <a:rPr lang="en-US" sz="2800" b="1" i="0" u="none" strike="noStrike" cap="none">
                <a:solidFill>
                  <a:srgbClr val="FF0000"/>
                </a:solidFill>
                <a:latin typeface="Roboto"/>
                <a:ea typeface="Roboto"/>
                <a:cs typeface="Roboto"/>
                <a:sym typeface="Roboto"/>
              </a:rPr>
              <a:t>12</a:t>
            </a:r>
            <a:r>
              <a:rPr lang="en-US" sz="2400" b="0" i="0" u="none" strike="noStrike" cap="none">
                <a:solidFill>
                  <a:srgbClr val="002060"/>
                </a:solidFill>
                <a:latin typeface="Roboto"/>
                <a:ea typeface="Roboto"/>
                <a:cs typeface="Roboto"/>
                <a:sym typeface="Roboto"/>
              </a:rPr>
              <a:t>, n</a:t>
            </a:r>
            <a:r>
              <a:rPr lang="en-US" sz="2400">
                <a:solidFill>
                  <a:srgbClr val="002060"/>
                </a:solidFill>
                <a:latin typeface="Roboto"/>
                <a:ea typeface="Roboto"/>
                <a:cs typeface="Roboto"/>
                <a:sym typeface="Roboto"/>
              </a:rPr>
              <a:t>ên </a:t>
            </a:r>
            <a:r>
              <a:rPr lang="en-US" sz="2800" b="1">
                <a:solidFill>
                  <a:srgbClr val="FF0000"/>
                </a:solidFill>
                <a:latin typeface="Roboto"/>
                <a:ea typeface="Roboto"/>
                <a:cs typeface="Roboto"/>
                <a:sym typeface="Roboto"/>
              </a:rPr>
              <a:t>7 </a:t>
            </a:r>
            <a:r>
              <a:rPr lang="en-US" sz="2400" b="0" i="0" u="none" strike="noStrike" cap="none">
                <a:solidFill>
                  <a:srgbClr val="002060"/>
                </a:solidFill>
                <a:latin typeface="Roboto"/>
                <a:ea typeface="Roboto"/>
                <a:cs typeface="Roboto"/>
                <a:sym typeface="Roboto"/>
              </a:rPr>
              <a:t>nhỏ hơn </a:t>
            </a:r>
            <a:r>
              <a:rPr lang="en-US" sz="2800" b="1" i="0" u="none" strike="noStrike" cap="none">
                <a:solidFill>
                  <a:srgbClr val="FF0000"/>
                </a:solidFill>
                <a:latin typeface="Roboto"/>
                <a:ea typeface="Roboto"/>
                <a:cs typeface="Roboto"/>
                <a:sym typeface="Roboto"/>
              </a:rPr>
              <a:t>12</a:t>
            </a:r>
            <a:r>
              <a:rPr lang="en-US" sz="2400" b="0" i="0" u="none" strike="noStrike" cap="none">
                <a:solidFill>
                  <a:srgbClr val="002060"/>
                </a:solidFill>
                <a:latin typeface="Roboto"/>
                <a:ea typeface="Roboto"/>
                <a:cs typeface="Roboto"/>
                <a:sym typeface="Roboto"/>
              </a:rPr>
              <a:t> </a:t>
            </a:r>
            <a:endParaRPr sz="2400" b="0" i="0" u="none" strike="noStrike" cap="none">
              <a:solidFill>
                <a:srgbClr val="002060"/>
              </a:solidFill>
              <a:latin typeface="Roboto"/>
              <a:ea typeface="Roboto"/>
              <a:cs typeface="Roboto"/>
              <a:sym typeface="Roboto"/>
            </a:endParaRPr>
          </a:p>
        </p:txBody>
      </p:sp>
      <p:pic>
        <p:nvPicPr>
          <p:cNvPr id="740" name="Google Shape;740;p30"/>
          <p:cNvPicPr preferRelativeResize="0"/>
          <p:nvPr/>
        </p:nvPicPr>
        <p:blipFill rotWithShape="1">
          <a:blip r:embed="rId4">
            <a:alphaModFix/>
          </a:blip>
          <a:srcRect t="33149" b="28935"/>
          <a:stretch/>
        </p:blipFill>
        <p:spPr>
          <a:xfrm>
            <a:off x="478644" y="2581499"/>
            <a:ext cx="10996080" cy="1730004"/>
          </a:xfrm>
          <a:prstGeom prst="roundRect">
            <a:avLst>
              <a:gd name="adj" fmla="val 16667"/>
            </a:avLst>
          </a:prstGeom>
          <a:noFill/>
          <a:ln>
            <a:noFill/>
          </a:ln>
          <a:effectLst>
            <a:outerShdw blurRad="63500" sx="102000" sy="102000" algn="ctr" rotWithShape="0">
              <a:srgbClr val="000000">
                <a:alpha val="40000"/>
              </a:srgbClr>
            </a:outerShdw>
          </a:effectLst>
        </p:spPr>
      </p:pic>
      <p:sp>
        <p:nvSpPr>
          <p:cNvPr id="741" name="Google Shape;741;p30"/>
          <p:cNvSpPr/>
          <p:nvPr/>
        </p:nvSpPr>
        <p:spPr>
          <a:xfrm>
            <a:off x="5517479" y="2757340"/>
            <a:ext cx="648586" cy="1346828"/>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2" name="Google Shape;742;p30"/>
          <p:cNvSpPr/>
          <p:nvPr/>
        </p:nvSpPr>
        <p:spPr>
          <a:xfrm>
            <a:off x="8496101" y="2773087"/>
            <a:ext cx="648586" cy="1346828"/>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7"/>
                                        </p:tgtEl>
                                        <p:attrNameLst>
                                          <p:attrName>style.visibility</p:attrName>
                                        </p:attrNameLst>
                                      </p:cBhvr>
                                      <p:to>
                                        <p:strVal val="visible"/>
                                      </p:to>
                                    </p:set>
                                    <p:animEffect transition="in" filter="fade">
                                      <p:cBhvr>
                                        <p:cTn id="7" dur="500"/>
                                        <p:tgtEl>
                                          <p:spTgt spid="737"/>
                                        </p:tgtEl>
                                      </p:cBhvr>
                                    </p:animEffect>
                                  </p:childTnLst>
                                </p:cTn>
                              </p:par>
                              <p:par>
                                <p:cTn id="8" presetID="23" presetClass="entr" presetSubtype="16" fill="hold" nodeType="withEffect">
                                  <p:stCondLst>
                                    <p:cond delay="0"/>
                                  </p:stCondLst>
                                  <p:childTnLst>
                                    <p:set>
                                      <p:cBhvr>
                                        <p:cTn id="9" dur="1" fill="hold">
                                          <p:stCondLst>
                                            <p:cond delay="0"/>
                                          </p:stCondLst>
                                        </p:cTn>
                                        <p:tgtEl>
                                          <p:spTgt spid="738"/>
                                        </p:tgtEl>
                                        <p:attrNameLst>
                                          <p:attrName>style.visibility</p:attrName>
                                        </p:attrNameLst>
                                      </p:cBhvr>
                                      <p:to>
                                        <p:strVal val="visible"/>
                                      </p:to>
                                    </p:set>
                                    <p:anim calcmode="lin" valueType="num">
                                      <p:cBhvr additive="base">
                                        <p:cTn id="10" dur="500"/>
                                        <p:tgtEl>
                                          <p:spTgt spid="738"/>
                                        </p:tgtEl>
                                        <p:attrNameLst>
                                          <p:attrName>ppt_w</p:attrName>
                                        </p:attrNameLst>
                                      </p:cBhvr>
                                      <p:tavLst>
                                        <p:tav tm="0">
                                          <p:val>
                                            <p:strVal val="0"/>
                                          </p:val>
                                        </p:tav>
                                        <p:tav tm="100000">
                                          <p:val>
                                            <p:strVal val="#ppt_w"/>
                                          </p:val>
                                        </p:tav>
                                      </p:tavLst>
                                    </p:anim>
                                    <p:anim calcmode="lin" valueType="num">
                                      <p:cBhvr additive="base">
                                        <p:cTn id="11" dur="500"/>
                                        <p:tgtEl>
                                          <p:spTgt spid="738"/>
                                        </p:tgtEl>
                                        <p:attrNameLst>
                                          <p:attrName>ppt_h</p:attrName>
                                        </p:attrNameLst>
                                      </p:cBhvr>
                                      <p:tavLst>
                                        <p:tav tm="0">
                                          <p:val>
                                            <p:strVal val="0"/>
                                          </p:val>
                                        </p:tav>
                                        <p:tav tm="100000">
                                          <p:val>
                                            <p:strVal val="#ppt_h"/>
                                          </p:val>
                                        </p:tav>
                                      </p:tavLst>
                                    </p:anim>
                                  </p:childTnLst>
                                </p:cTn>
                              </p:par>
                              <p:par>
                                <p:cTn id="12" presetID="10" presetClass="entr" presetSubtype="0" fill="hold" nodeType="withEffect">
                                  <p:stCondLst>
                                    <p:cond delay="0"/>
                                  </p:stCondLst>
                                  <p:childTnLst>
                                    <p:set>
                                      <p:cBhvr>
                                        <p:cTn id="13" dur="1" fill="hold">
                                          <p:stCondLst>
                                            <p:cond delay="0"/>
                                          </p:stCondLst>
                                        </p:cTn>
                                        <p:tgtEl>
                                          <p:spTgt spid="740"/>
                                        </p:tgtEl>
                                        <p:attrNameLst>
                                          <p:attrName>style.visibility</p:attrName>
                                        </p:attrNameLst>
                                      </p:cBhvr>
                                      <p:to>
                                        <p:strVal val="visible"/>
                                      </p:to>
                                    </p:set>
                                    <p:animEffect transition="in" filter="fade">
                                      <p:cBhvr>
                                        <p:cTn id="14" dur="1000"/>
                                        <p:tgtEl>
                                          <p:spTgt spid="740"/>
                                        </p:tgtEl>
                                      </p:cBhvr>
                                    </p:animEffect>
                                  </p:childTnLst>
                                </p:cTn>
                              </p:par>
                              <p:par>
                                <p:cTn id="15" presetID="10" presetClass="entr" presetSubtype="0" fill="hold" nodeType="withEffect">
                                  <p:stCondLst>
                                    <p:cond delay="0"/>
                                  </p:stCondLst>
                                  <p:childTnLst>
                                    <p:set>
                                      <p:cBhvr>
                                        <p:cTn id="16" dur="1" fill="hold">
                                          <p:stCondLst>
                                            <p:cond delay="0"/>
                                          </p:stCondLst>
                                        </p:cTn>
                                        <p:tgtEl>
                                          <p:spTgt spid="741"/>
                                        </p:tgtEl>
                                        <p:attrNameLst>
                                          <p:attrName>style.visibility</p:attrName>
                                        </p:attrNameLst>
                                      </p:cBhvr>
                                      <p:to>
                                        <p:strVal val="visible"/>
                                      </p:to>
                                    </p:set>
                                    <p:animEffect transition="in" filter="fade">
                                      <p:cBhvr>
                                        <p:cTn id="17" dur="500"/>
                                        <p:tgtEl>
                                          <p:spTgt spid="741"/>
                                        </p:tgtEl>
                                      </p:cBhvr>
                                    </p:animEffect>
                                  </p:childTnLst>
                                </p:cTn>
                              </p:par>
                              <p:par>
                                <p:cTn id="18" presetID="10" presetClass="entr" presetSubtype="0" fill="hold" nodeType="withEffect">
                                  <p:stCondLst>
                                    <p:cond delay="0"/>
                                  </p:stCondLst>
                                  <p:childTnLst>
                                    <p:set>
                                      <p:cBhvr>
                                        <p:cTn id="19" dur="1" fill="hold">
                                          <p:stCondLst>
                                            <p:cond delay="0"/>
                                          </p:stCondLst>
                                        </p:cTn>
                                        <p:tgtEl>
                                          <p:spTgt spid="742"/>
                                        </p:tgtEl>
                                        <p:attrNameLst>
                                          <p:attrName>style.visibility</p:attrName>
                                        </p:attrNameLst>
                                      </p:cBhvr>
                                      <p:to>
                                        <p:strVal val="visible"/>
                                      </p:to>
                                    </p:set>
                                    <p:animEffect transition="in" filter="fade">
                                      <p:cBhvr>
                                        <p:cTn id="20" dur="500"/>
                                        <p:tgtEl>
                                          <p:spTgt spid="742"/>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739"/>
                                        </p:tgtEl>
                                        <p:attrNameLst>
                                          <p:attrName>style.visibility</p:attrName>
                                        </p:attrNameLst>
                                      </p:cBhvr>
                                      <p:to>
                                        <p:strVal val="visible"/>
                                      </p:to>
                                    </p:set>
                                    <p:anim calcmode="lin" valueType="num">
                                      <p:cBhvr additive="base">
                                        <p:cTn id="25" dur="500"/>
                                        <p:tgtEl>
                                          <p:spTgt spid="739"/>
                                        </p:tgtEl>
                                        <p:attrNameLst>
                                          <p:attrName>ppt_w</p:attrName>
                                        </p:attrNameLst>
                                      </p:cBhvr>
                                      <p:tavLst>
                                        <p:tav tm="0">
                                          <p:val>
                                            <p:strVal val="0"/>
                                          </p:val>
                                        </p:tav>
                                        <p:tav tm="100000">
                                          <p:val>
                                            <p:strVal val="#ppt_w"/>
                                          </p:val>
                                        </p:tav>
                                      </p:tavLst>
                                    </p:anim>
                                    <p:anim calcmode="lin" valueType="num">
                                      <p:cBhvr additive="base">
                                        <p:cTn id="26" dur="500"/>
                                        <p:tgtEl>
                                          <p:spTgt spid="73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7"/>
        <p:cNvGrpSpPr/>
        <p:nvPr/>
      </p:nvGrpSpPr>
      <p:grpSpPr>
        <a:xfrm>
          <a:off x="0" y="0"/>
          <a:ext cx="0" cy="0"/>
          <a:chOff x="0" y="0"/>
          <a:chExt cx="0" cy="0"/>
        </a:xfrm>
      </p:grpSpPr>
      <p:sp>
        <p:nvSpPr>
          <p:cNvPr id="748" name="Google Shape;748;p31"/>
          <p:cNvSpPr txBox="1"/>
          <p:nvPr/>
        </p:nvSpPr>
        <p:spPr>
          <a:xfrm>
            <a:off x="3644929" y="624225"/>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SỬ DỤNG TIA SỐ</a:t>
            </a:r>
            <a:endParaRPr/>
          </a:p>
        </p:txBody>
      </p:sp>
      <p:sp>
        <p:nvSpPr>
          <p:cNvPr id="749" name="Google Shape;749;p31"/>
          <p:cNvSpPr txBox="1"/>
          <p:nvPr/>
        </p:nvSpPr>
        <p:spPr>
          <a:xfrm>
            <a:off x="2200939" y="1500720"/>
            <a:ext cx="313660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Thực hiện phép tính</a:t>
            </a:r>
            <a:endParaRPr sz="2800" b="1" i="0" u="none" strike="noStrike" cap="none">
              <a:solidFill>
                <a:srgbClr val="FF0000"/>
              </a:solidFill>
              <a:latin typeface="Roboto"/>
              <a:ea typeface="Roboto"/>
              <a:cs typeface="Roboto"/>
              <a:sym typeface="Roboto"/>
            </a:endParaRPr>
          </a:p>
        </p:txBody>
      </p:sp>
      <p:sp>
        <p:nvSpPr>
          <p:cNvPr id="750" name="Google Shape;750;p31"/>
          <p:cNvSpPr txBox="1"/>
          <p:nvPr/>
        </p:nvSpPr>
        <p:spPr>
          <a:xfrm>
            <a:off x="2200939" y="4856676"/>
            <a:ext cx="352177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Thực hiện phép cộng:</a:t>
            </a:r>
            <a:endParaRPr/>
          </a:p>
        </p:txBody>
      </p:sp>
      <p:sp>
        <p:nvSpPr>
          <p:cNvPr id="751" name="Google Shape;751;p31"/>
          <p:cNvSpPr txBox="1"/>
          <p:nvPr/>
        </p:nvSpPr>
        <p:spPr>
          <a:xfrm>
            <a:off x="5612971" y="4856676"/>
            <a:ext cx="1659699" cy="430887"/>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800"/>
              <a:buFont typeface="Roboto"/>
              <a:buNone/>
            </a:pPr>
            <a:r>
              <a:rPr lang="en-US" sz="2800" b="0" i="0" u="none" strike="noStrike" cap="none">
                <a:solidFill>
                  <a:srgbClr val="FF0000"/>
                </a:solidFill>
                <a:latin typeface="Roboto"/>
                <a:ea typeface="Roboto"/>
                <a:cs typeface="Roboto"/>
                <a:sym typeface="Roboto"/>
              </a:rPr>
              <a:t>11 + 4 = ?</a:t>
            </a:r>
            <a:endParaRPr sz="2800" b="1" i="0" u="none" strike="noStrike" cap="none">
              <a:solidFill>
                <a:srgbClr val="FF0000"/>
              </a:solidFill>
              <a:latin typeface="Roboto"/>
              <a:ea typeface="Roboto"/>
              <a:cs typeface="Roboto"/>
              <a:sym typeface="Roboto"/>
            </a:endParaRPr>
          </a:p>
        </p:txBody>
      </p:sp>
      <p:pic>
        <p:nvPicPr>
          <p:cNvPr id="752" name="Google Shape;752;p31"/>
          <p:cNvPicPr preferRelativeResize="0"/>
          <p:nvPr/>
        </p:nvPicPr>
        <p:blipFill rotWithShape="1">
          <a:blip r:embed="rId4">
            <a:alphaModFix/>
          </a:blip>
          <a:srcRect/>
          <a:stretch/>
        </p:blipFill>
        <p:spPr>
          <a:xfrm>
            <a:off x="890487" y="2790116"/>
            <a:ext cx="10296525" cy="1381125"/>
          </a:xfrm>
          <a:prstGeom prst="rect">
            <a:avLst/>
          </a:prstGeom>
          <a:noFill/>
          <a:ln>
            <a:noFill/>
          </a:ln>
          <a:effectLst>
            <a:outerShdw blurRad="63500" sx="102000" sy="102000" algn="ctr" rotWithShape="0">
              <a:srgbClr val="000000">
                <a:alpha val="40000"/>
              </a:srgbClr>
            </a:outerShdw>
          </a:effectLst>
        </p:spPr>
      </p:pic>
      <p:sp>
        <p:nvSpPr>
          <p:cNvPr id="753" name="Google Shape;753;p31"/>
          <p:cNvSpPr/>
          <p:nvPr/>
        </p:nvSpPr>
        <p:spPr>
          <a:xfrm>
            <a:off x="6203137" y="3369923"/>
            <a:ext cx="557259" cy="566685"/>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4" name="Google Shape;754;p31"/>
          <p:cNvSpPr/>
          <p:nvPr/>
        </p:nvSpPr>
        <p:spPr>
          <a:xfrm>
            <a:off x="6431623" y="2856214"/>
            <a:ext cx="544531"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5" name="Google Shape;755;p31"/>
          <p:cNvSpPr/>
          <p:nvPr/>
        </p:nvSpPr>
        <p:spPr>
          <a:xfrm>
            <a:off x="6892821" y="2856214"/>
            <a:ext cx="544531"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6" name="Google Shape;756;p31"/>
          <p:cNvSpPr/>
          <p:nvPr/>
        </p:nvSpPr>
        <p:spPr>
          <a:xfrm>
            <a:off x="7344315" y="2794563"/>
            <a:ext cx="544531"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7" name="Google Shape;757;p31"/>
          <p:cNvSpPr/>
          <p:nvPr/>
        </p:nvSpPr>
        <p:spPr>
          <a:xfrm>
            <a:off x="7795808" y="2794563"/>
            <a:ext cx="544531"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8"/>
                                        </p:tgtEl>
                                        <p:attrNameLst>
                                          <p:attrName>style.visibility</p:attrName>
                                        </p:attrNameLst>
                                      </p:cBhvr>
                                      <p:to>
                                        <p:strVal val="visible"/>
                                      </p:to>
                                    </p:set>
                                    <p:animEffect transition="in" filter="fade">
                                      <p:cBhvr>
                                        <p:cTn id="7" dur="500"/>
                                        <p:tgtEl>
                                          <p:spTgt spid="748"/>
                                        </p:tgtEl>
                                      </p:cBhvr>
                                    </p:animEffect>
                                  </p:childTnLst>
                                </p:cTn>
                              </p:par>
                              <p:par>
                                <p:cTn id="8" presetID="23" presetClass="entr" presetSubtype="16" fill="hold" nodeType="withEffect">
                                  <p:stCondLst>
                                    <p:cond delay="0"/>
                                  </p:stCondLst>
                                  <p:childTnLst>
                                    <p:set>
                                      <p:cBhvr>
                                        <p:cTn id="9" dur="1" fill="hold">
                                          <p:stCondLst>
                                            <p:cond delay="0"/>
                                          </p:stCondLst>
                                        </p:cTn>
                                        <p:tgtEl>
                                          <p:spTgt spid="749"/>
                                        </p:tgtEl>
                                        <p:attrNameLst>
                                          <p:attrName>style.visibility</p:attrName>
                                        </p:attrNameLst>
                                      </p:cBhvr>
                                      <p:to>
                                        <p:strVal val="visible"/>
                                      </p:to>
                                    </p:set>
                                    <p:anim calcmode="lin" valueType="num">
                                      <p:cBhvr additive="base">
                                        <p:cTn id="10" dur="500"/>
                                        <p:tgtEl>
                                          <p:spTgt spid="749"/>
                                        </p:tgtEl>
                                        <p:attrNameLst>
                                          <p:attrName>ppt_w</p:attrName>
                                        </p:attrNameLst>
                                      </p:cBhvr>
                                      <p:tavLst>
                                        <p:tav tm="0">
                                          <p:val>
                                            <p:strVal val="0"/>
                                          </p:val>
                                        </p:tav>
                                        <p:tav tm="100000">
                                          <p:val>
                                            <p:strVal val="#ppt_w"/>
                                          </p:val>
                                        </p:tav>
                                      </p:tavLst>
                                    </p:anim>
                                    <p:anim calcmode="lin" valueType="num">
                                      <p:cBhvr additive="base">
                                        <p:cTn id="11" dur="500"/>
                                        <p:tgtEl>
                                          <p:spTgt spid="749"/>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750"/>
                                        </p:tgtEl>
                                        <p:attrNameLst>
                                          <p:attrName>style.visibility</p:attrName>
                                        </p:attrNameLst>
                                      </p:cBhvr>
                                      <p:to>
                                        <p:strVal val="visible"/>
                                      </p:to>
                                    </p:set>
                                    <p:anim calcmode="lin" valueType="num">
                                      <p:cBhvr additive="base">
                                        <p:cTn id="14" dur="500"/>
                                        <p:tgtEl>
                                          <p:spTgt spid="750"/>
                                        </p:tgtEl>
                                        <p:attrNameLst>
                                          <p:attrName>ppt_w</p:attrName>
                                        </p:attrNameLst>
                                      </p:cBhvr>
                                      <p:tavLst>
                                        <p:tav tm="0">
                                          <p:val>
                                            <p:strVal val="0"/>
                                          </p:val>
                                        </p:tav>
                                        <p:tav tm="100000">
                                          <p:val>
                                            <p:strVal val="#ppt_w"/>
                                          </p:val>
                                        </p:tav>
                                      </p:tavLst>
                                    </p:anim>
                                    <p:anim calcmode="lin" valueType="num">
                                      <p:cBhvr additive="base">
                                        <p:cTn id="15" dur="500"/>
                                        <p:tgtEl>
                                          <p:spTgt spid="750"/>
                                        </p:tgtEl>
                                        <p:attrNameLst>
                                          <p:attrName>ppt_h</p:attrName>
                                        </p:attrNameLst>
                                      </p:cBhvr>
                                      <p:tavLst>
                                        <p:tav tm="0">
                                          <p:val>
                                            <p:str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751"/>
                                        </p:tgtEl>
                                        <p:attrNameLst>
                                          <p:attrName>style.visibility</p:attrName>
                                        </p:attrNameLst>
                                      </p:cBhvr>
                                      <p:to>
                                        <p:strVal val="visible"/>
                                      </p:to>
                                    </p:set>
                                    <p:anim calcmode="lin" valueType="num">
                                      <p:cBhvr additive="base">
                                        <p:cTn id="18" dur="500"/>
                                        <p:tgtEl>
                                          <p:spTgt spid="751"/>
                                        </p:tgtEl>
                                        <p:attrNameLst>
                                          <p:attrName>ppt_w</p:attrName>
                                        </p:attrNameLst>
                                      </p:cBhvr>
                                      <p:tavLst>
                                        <p:tav tm="0">
                                          <p:val>
                                            <p:strVal val="0"/>
                                          </p:val>
                                        </p:tav>
                                        <p:tav tm="100000">
                                          <p:val>
                                            <p:strVal val="#ppt_w"/>
                                          </p:val>
                                        </p:tav>
                                      </p:tavLst>
                                    </p:anim>
                                    <p:anim calcmode="lin" valueType="num">
                                      <p:cBhvr additive="base">
                                        <p:cTn id="19" dur="500"/>
                                        <p:tgtEl>
                                          <p:spTgt spid="751"/>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53"/>
                                        </p:tgtEl>
                                        <p:attrNameLst>
                                          <p:attrName>style.visibility</p:attrName>
                                        </p:attrNameLst>
                                      </p:cBhvr>
                                      <p:to>
                                        <p:strVal val="visible"/>
                                      </p:to>
                                    </p:set>
                                    <p:animEffect transition="in" filter="fade">
                                      <p:cBhvr>
                                        <p:cTn id="24" dur="500"/>
                                        <p:tgtEl>
                                          <p:spTgt spid="753"/>
                                        </p:tgtEl>
                                      </p:cBhvr>
                                    </p:animEffect>
                                  </p:childTnLst>
                                </p:cTn>
                              </p:par>
                              <p:par>
                                <p:cTn id="25" presetID="10" presetClass="entr" presetSubtype="0" fill="hold" nodeType="withEffect">
                                  <p:stCondLst>
                                    <p:cond delay="0"/>
                                  </p:stCondLst>
                                  <p:childTnLst>
                                    <p:set>
                                      <p:cBhvr>
                                        <p:cTn id="26" dur="1" fill="hold">
                                          <p:stCondLst>
                                            <p:cond delay="0"/>
                                          </p:stCondLst>
                                        </p:cTn>
                                        <p:tgtEl>
                                          <p:spTgt spid="754"/>
                                        </p:tgtEl>
                                        <p:attrNameLst>
                                          <p:attrName>style.visibility</p:attrName>
                                        </p:attrNameLst>
                                      </p:cBhvr>
                                      <p:to>
                                        <p:strVal val="visible"/>
                                      </p:to>
                                    </p:set>
                                    <p:animEffect transition="in" filter="fade">
                                      <p:cBhvr>
                                        <p:cTn id="27" dur="500"/>
                                        <p:tgtEl>
                                          <p:spTgt spid="754"/>
                                        </p:tgtEl>
                                      </p:cBhvr>
                                    </p:animEffect>
                                  </p:childTnLst>
                                </p:cTn>
                              </p:par>
                              <p:par>
                                <p:cTn id="28" presetID="10" presetClass="entr" presetSubtype="0" fill="hold" nodeType="withEffect">
                                  <p:stCondLst>
                                    <p:cond delay="0"/>
                                  </p:stCondLst>
                                  <p:childTnLst>
                                    <p:set>
                                      <p:cBhvr>
                                        <p:cTn id="29" dur="1" fill="hold">
                                          <p:stCondLst>
                                            <p:cond delay="0"/>
                                          </p:stCondLst>
                                        </p:cTn>
                                        <p:tgtEl>
                                          <p:spTgt spid="755"/>
                                        </p:tgtEl>
                                        <p:attrNameLst>
                                          <p:attrName>style.visibility</p:attrName>
                                        </p:attrNameLst>
                                      </p:cBhvr>
                                      <p:to>
                                        <p:strVal val="visible"/>
                                      </p:to>
                                    </p:set>
                                    <p:animEffect transition="in" filter="fade">
                                      <p:cBhvr>
                                        <p:cTn id="30" dur="500"/>
                                        <p:tgtEl>
                                          <p:spTgt spid="755"/>
                                        </p:tgtEl>
                                      </p:cBhvr>
                                    </p:animEffect>
                                  </p:childTnLst>
                                </p:cTn>
                              </p:par>
                              <p:par>
                                <p:cTn id="31" presetID="10" presetClass="entr" presetSubtype="0" fill="hold" nodeType="withEffect">
                                  <p:stCondLst>
                                    <p:cond delay="0"/>
                                  </p:stCondLst>
                                  <p:childTnLst>
                                    <p:set>
                                      <p:cBhvr>
                                        <p:cTn id="32" dur="1" fill="hold">
                                          <p:stCondLst>
                                            <p:cond delay="0"/>
                                          </p:stCondLst>
                                        </p:cTn>
                                        <p:tgtEl>
                                          <p:spTgt spid="756"/>
                                        </p:tgtEl>
                                        <p:attrNameLst>
                                          <p:attrName>style.visibility</p:attrName>
                                        </p:attrNameLst>
                                      </p:cBhvr>
                                      <p:to>
                                        <p:strVal val="visible"/>
                                      </p:to>
                                    </p:set>
                                    <p:animEffect transition="in" filter="fade">
                                      <p:cBhvr>
                                        <p:cTn id="33" dur="500"/>
                                        <p:tgtEl>
                                          <p:spTgt spid="756"/>
                                        </p:tgtEl>
                                      </p:cBhvr>
                                    </p:animEffect>
                                  </p:childTnLst>
                                </p:cTn>
                              </p:par>
                              <p:par>
                                <p:cTn id="34" presetID="10" presetClass="entr" presetSubtype="0" fill="hold" nodeType="withEffect">
                                  <p:stCondLst>
                                    <p:cond delay="0"/>
                                  </p:stCondLst>
                                  <p:childTnLst>
                                    <p:set>
                                      <p:cBhvr>
                                        <p:cTn id="35" dur="1" fill="hold">
                                          <p:stCondLst>
                                            <p:cond delay="0"/>
                                          </p:stCondLst>
                                        </p:cTn>
                                        <p:tgtEl>
                                          <p:spTgt spid="757"/>
                                        </p:tgtEl>
                                        <p:attrNameLst>
                                          <p:attrName>style.visibility</p:attrName>
                                        </p:attrNameLst>
                                      </p:cBhvr>
                                      <p:to>
                                        <p:strVal val="visible"/>
                                      </p:to>
                                    </p:set>
                                    <p:animEffect transition="in" filter="fade">
                                      <p:cBhvr>
                                        <p:cTn id="36" dur="500"/>
                                        <p:tgtEl>
                                          <p:spTgt spid="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2"/>
        <p:cNvGrpSpPr/>
        <p:nvPr/>
      </p:nvGrpSpPr>
      <p:grpSpPr>
        <a:xfrm>
          <a:off x="0" y="0"/>
          <a:ext cx="0" cy="0"/>
          <a:chOff x="0" y="0"/>
          <a:chExt cx="0" cy="0"/>
        </a:xfrm>
      </p:grpSpPr>
      <p:sp>
        <p:nvSpPr>
          <p:cNvPr id="763" name="Google Shape;763;p32"/>
          <p:cNvSpPr txBox="1"/>
          <p:nvPr/>
        </p:nvSpPr>
        <p:spPr>
          <a:xfrm>
            <a:off x="3644929" y="624225"/>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SỬ DỤNG TIA SỐ</a:t>
            </a:r>
            <a:endParaRPr/>
          </a:p>
        </p:txBody>
      </p:sp>
      <p:sp>
        <p:nvSpPr>
          <p:cNvPr id="764" name="Google Shape;764;p32"/>
          <p:cNvSpPr txBox="1"/>
          <p:nvPr/>
        </p:nvSpPr>
        <p:spPr>
          <a:xfrm>
            <a:off x="2200939" y="1500720"/>
            <a:ext cx="313660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Thực hiện phép tính</a:t>
            </a:r>
            <a:endParaRPr sz="2800" b="1" i="0" u="none" strike="noStrike" cap="none">
              <a:solidFill>
                <a:srgbClr val="FF0000"/>
              </a:solidFill>
              <a:latin typeface="Roboto"/>
              <a:ea typeface="Roboto"/>
              <a:cs typeface="Roboto"/>
              <a:sym typeface="Roboto"/>
            </a:endParaRPr>
          </a:p>
        </p:txBody>
      </p:sp>
      <p:sp>
        <p:nvSpPr>
          <p:cNvPr id="765" name="Google Shape;765;p32"/>
          <p:cNvSpPr txBox="1"/>
          <p:nvPr/>
        </p:nvSpPr>
        <p:spPr>
          <a:xfrm>
            <a:off x="2200939" y="4856676"/>
            <a:ext cx="352177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Thực hiện phép trừ:</a:t>
            </a:r>
            <a:endParaRPr/>
          </a:p>
        </p:txBody>
      </p:sp>
      <p:sp>
        <p:nvSpPr>
          <p:cNvPr id="766" name="Google Shape;766;p32"/>
          <p:cNvSpPr txBox="1"/>
          <p:nvPr/>
        </p:nvSpPr>
        <p:spPr>
          <a:xfrm>
            <a:off x="5612971" y="4856676"/>
            <a:ext cx="1659699" cy="430887"/>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800"/>
              <a:buFont typeface="Roboto"/>
              <a:buNone/>
            </a:pPr>
            <a:r>
              <a:rPr lang="en-US" sz="2800" b="0" i="0" u="none" strike="noStrike" cap="none">
                <a:solidFill>
                  <a:srgbClr val="FF0000"/>
                </a:solidFill>
                <a:latin typeface="Roboto"/>
                <a:ea typeface="Roboto"/>
                <a:cs typeface="Roboto"/>
                <a:sym typeface="Roboto"/>
              </a:rPr>
              <a:t>18 – 5 = ?</a:t>
            </a:r>
            <a:endParaRPr sz="2800" b="1" i="0" u="none" strike="noStrike" cap="none">
              <a:solidFill>
                <a:srgbClr val="FF0000"/>
              </a:solidFill>
              <a:latin typeface="Roboto"/>
              <a:ea typeface="Roboto"/>
              <a:cs typeface="Roboto"/>
              <a:sym typeface="Roboto"/>
            </a:endParaRPr>
          </a:p>
        </p:txBody>
      </p:sp>
      <p:pic>
        <p:nvPicPr>
          <p:cNvPr id="767" name="Google Shape;767;p32"/>
          <p:cNvPicPr preferRelativeResize="0"/>
          <p:nvPr/>
        </p:nvPicPr>
        <p:blipFill rotWithShape="1">
          <a:blip r:embed="rId4">
            <a:alphaModFix/>
          </a:blip>
          <a:srcRect/>
          <a:stretch/>
        </p:blipFill>
        <p:spPr>
          <a:xfrm>
            <a:off x="832207" y="2844660"/>
            <a:ext cx="10291962" cy="1222702"/>
          </a:xfrm>
          <a:prstGeom prst="rect">
            <a:avLst/>
          </a:prstGeom>
          <a:noFill/>
          <a:ln>
            <a:noFill/>
          </a:ln>
        </p:spPr>
      </p:pic>
      <p:sp>
        <p:nvSpPr>
          <p:cNvPr id="768" name="Google Shape;768;p32"/>
          <p:cNvSpPr/>
          <p:nvPr/>
        </p:nvSpPr>
        <p:spPr>
          <a:xfrm>
            <a:off x="9193096" y="3546754"/>
            <a:ext cx="540570" cy="520608"/>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69" name="Google Shape;769;p32"/>
          <p:cNvSpPr/>
          <p:nvPr/>
        </p:nvSpPr>
        <p:spPr>
          <a:xfrm flipH="1">
            <a:off x="7663205" y="2999019"/>
            <a:ext cx="473925"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0" name="Google Shape;770;p32"/>
          <p:cNvSpPr/>
          <p:nvPr/>
        </p:nvSpPr>
        <p:spPr>
          <a:xfrm flipH="1">
            <a:off x="8114129" y="2999019"/>
            <a:ext cx="473925"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1" name="Google Shape;771;p32"/>
          <p:cNvSpPr/>
          <p:nvPr/>
        </p:nvSpPr>
        <p:spPr>
          <a:xfrm flipH="1">
            <a:off x="8493705" y="2937368"/>
            <a:ext cx="473925"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2" name="Google Shape;772;p32"/>
          <p:cNvSpPr/>
          <p:nvPr/>
        </p:nvSpPr>
        <p:spPr>
          <a:xfrm flipH="1">
            <a:off x="8945198" y="2937368"/>
            <a:ext cx="473925"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3" name="Google Shape;773;p32"/>
          <p:cNvSpPr/>
          <p:nvPr/>
        </p:nvSpPr>
        <p:spPr>
          <a:xfrm flipH="1">
            <a:off x="7246725" y="2999019"/>
            <a:ext cx="473925"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63"/>
                                        </p:tgtEl>
                                        <p:attrNameLst>
                                          <p:attrName>style.visibility</p:attrName>
                                        </p:attrNameLst>
                                      </p:cBhvr>
                                      <p:to>
                                        <p:strVal val="visible"/>
                                      </p:to>
                                    </p:set>
                                    <p:animEffect transition="in" filter="fade">
                                      <p:cBhvr>
                                        <p:cTn id="7" dur="500"/>
                                        <p:tgtEl>
                                          <p:spTgt spid="763"/>
                                        </p:tgtEl>
                                      </p:cBhvr>
                                    </p:animEffect>
                                  </p:childTnLst>
                                </p:cTn>
                              </p:par>
                              <p:par>
                                <p:cTn id="8" presetID="23" presetClass="entr" presetSubtype="16" fill="hold" nodeType="withEffect">
                                  <p:stCondLst>
                                    <p:cond delay="0"/>
                                  </p:stCondLst>
                                  <p:childTnLst>
                                    <p:set>
                                      <p:cBhvr>
                                        <p:cTn id="9" dur="1" fill="hold">
                                          <p:stCondLst>
                                            <p:cond delay="0"/>
                                          </p:stCondLst>
                                        </p:cTn>
                                        <p:tgtEl>
                                          <p:spTgt spid="764"/>
                                        </p:tgtEl>
                                        <p:attrNameLst>
                                          <p:attrName>style.visibility</p:attrName>
                                        </p:attrNameLst>
                                      </p:cBhvr>
                                      <p:to>
                                        <p:strVal val="visible"/>
                                      </p:to>
                                    </p:set>
                                    <p:anim calcmode="lin" valueType="num">
                                      <p:cBhvr additive="base">
                                        <p:cTn id="10" dur="500"/>
                                        <p:tgtEl>
                                          <p:spTgt spid="764"/>
                                        </p:tgtEl>
                                        <p:attrNameLst>
                                          <p:attrName>ppt_w</p:attrName>
                                        </p:attrNameLst>
                                      </p:cBhvr>
                                      <p:tavLst>
                                        <p:tav tm="0">
                                          <p:val>
                                            <p:strVal val="0"/>
                                          </p:val>
                                        </p:tav>
                                        <p:tav tm="100000">
                                          <p:val>
                                            <p:strVal val="#ppt_w"/>
                                          </p:val>
                                        </p:tav>
                                      </p:tavLst>
                                    </p:anim>
                                    <p:anim calcmode="lin" valueType="num">
                                      <p:cBhvr additive="base">
                                        <p:cTn id="11" dur="500"/>
                                        <p:tgtEl>
                                          <p:spTgt spid="764"/>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765"/>
                                        </p:tgtEl>
                                        <p:attrNameLst>
                                          <p:attrName>style.visibility</p:attrName>
                                        </p:attrNameLst>
                                      </p:cBhvr>
                                      <p:to>
                                        <p:strVal val="visible"/>
                                      </p:to>
                                    </p:set>
                                    <p:anim calcmode="lin" valueType="num">
                                      <p:cBhvr additive="base">
                                        <p:cTn id="14" dur="500"/>
                                        <p:tgtEl>
                                          <p:spTgt spid="765"/>
                                        </p:tgtEl>
                                        <p:attrNameLst>
                                          <p:attrName>ppt_w</p:attrName>
                                        </p:attrNameLst>
                                      </p:cBhvr>
                                      <p:tavLst>
                                        <p:tav tm="0">
                                          <p:val>
                                            <p:strVal val="0"/>
                                          </p:val>
                                        </p:tav>
                                        <p:tav tm="100000">
                                          <p:val>
                                            <p:strVal val="#ppt_w"/>
                                          </p:val>
                                        </p:tav>
                                      </p:tavLst>
                                    </p:anim>
                                    <p:anim calcmode="lin" valueType="num">
                                      <p:cBhvr additive="base">
                                        <p:cTn id="15" dur="500"/>
                                        <p:tgtEl>
                                          <p:spTgt spid="765"/>
                                        </p:tgtEl>
                                        <p:attrNameLst>
                                          <p:attrName>ppt_h</p:attrName>
                                        </p:attrNameLst>
                                      </p:cBhvr>
                                      <p:tavLst>
                                        <p:tav tm="0">
                                          <p:val>
                                            <p:str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766"/>
                                        </p:tgtEl>
                                        <p:attrNameLst>
                                          <p:attrName>style.visibility</p:attrName>
                                        </p:attrNameLst>
                                      </p:cBhvr>
                                      <p:to>
                                        <p:strVal val="visible"/>
                                      </p:to>
                                    </p:set>
                                    <p:anim calcmode="lin" valueType="num">
                                      <p:cBhvr additive="base">
                                        <p:cTn id="18" dur="500"/>
                                        <p:tgtEl>
                                          <p:spTgt spid="766"/>
                                        </p:tgtEl>
                                        <p:attrNameLst>
                                          <p:attrName>ppt_w</p:attrName>
                                        </p:attrNameLst>
                                      </p:cBhvr>
                                      <p:tavLst>
                                        <p:tav tm="0">
                                          <p:val>
                                            <p:strVal val="0"/>
                                          </p:val>
                                        </p:tav>
                                        <p:tav tm="100000">
                                          <p:val>
                                            <p:strVal val="#ppt_w"/>
                                          </p:val>
                                        </p:tav>
                                      </p:tavLst>
                                    </p:anim>
                                    <p:anim calcmode="lin" valueType="num">
                                      <p:cBhvr additive="base">
                                        <p:cTn id="19" dur="500"/>
                                        <p:tgtEl>
                                          <p:spTgt spid="766"/>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68"/>
                                        </p:tgtEl>
                                        <p:attrNameLst>
                                          <p:attrName>style.visibility</p:attrName>
                                        </p:attrNameLst>
                                      </p:cBhvr>
                                      <p:to>
                                        <p:strVal val="visible"/>
                                      </p:to>
                                    </p:set>
                                    <p:animEffect transition="in" filter="fade">
                                      <p:cBhvr>
                                        <p:cTn id="24" dur="500"/>
                                        <p:tgtEl>
                                          <p:spTgt spid="768"/>
                                        </p:tgtEl>
                                      </p:cBhvr>
                                    </p:animEffect>
                                  </p:childTnLst>
                                </p:cTn>
                              </p:par>
                              <p:par>
                                <p:cTn id="25" presetID="10" presetClass="entr" presetSubtype="0" fill="hold" nodeType="withEffect">
                                  <p:stCondLst>
                                    <p:cond delay="0"/>
                                  </p:stCondLst>
                                  <p:childTnLst>
                                    <p:set>
                                      <p:cBhvr>
                                        <p:cTn id="26" dur="1" fill="hold">
                                          <p:stCondLst>
                                            <p:cond delay="0"/>
                                          </p:stCondLst>
                                        </p:cTn>
                                        <p:tgtEl>
                                          <p:spTgt spid="769"/>
                                        </p:tgtEl>
                                        <p:attrNameLst>
                                          <p:attrName>style.visibility</p:attrName>
                                        </p:attrNameLst>
                                      </p:cBhvr>
                                      <p:to>
                                        <p:strVal val="visible"/>
                                      </p:to>
                                    </p:set>
                                    <p:animEffect transition="in" filter="fade">
                                      <p:cBhvr>
                                        <p:cTn id="27" dur="500"/>
                                        <p:tgtEl>
                                          <p:spTgt spid="769"/>
                                        </p:tgtEl>
                                      </p:cBhvr>
                                    </p:animEffect>
                                  </p:childTnLst>
                                </p:cTn>
                              </p:par>
                              <p:par>
                                <p:cTn id="28" presetID="10" presetClass="entr" presetSubtype="0" fill="hold" nodeType="withEffect">
                                  <p:stCondLst>
                                    <p:cond delay="0"/>
                                  </p:stCondLst>
                                  <p:childTnLst>
                                    <p:set>
                                      <p:cBhvr>
                                        <p:cTn id="29" dur="1" fill="hold">
                                          <p:stCondLst>
                                            <p:cond delay="0"/>
                                          </p:stCondLst>
                                        </p:cTn>
                                        <p:tgtEl>
                                          <p:spTgt spid="770"/>
                                        </p:tgtEl>
                                        <p:attrNameLst>
                                          <p:attrName>style.visibility</p:attrName>
                                        </p:attrNameLst>
                                      </p:cBhvr>
                                      <p:to>
                                        <p:strVal val="visible"/>
                                      </p:to>
                                    </p:set>
                                    <p:animEffect transition="in" filter="fade">
                                      <p:cBhvr>
                                        <p:cTn id="30" dur="500"/>
                                        <p:tgtEl>
                                          <p:spTgt spid="770"/>
                                        </p:tgtEl>
                                      </p:cBhvr>
                                    </p:animEffect>
                                  </p:childTnLst>
                                </p:cTn>
                              </p:par>
                              <p:par>
                                <p:cTn id="31" presetID="10" presetClass="entr" presetSubtype="0" fill="hold" nodeType="withEffect">
                                  <p:stCondLst>
                                    <p:cond delay="0"/>
                                  </p:stCondLst>
                                  <p:childTnLst>
                                    <p:set>
                                      <p:cBhvr>
                                        <p:cTn id="32" dur="1" fill="hold">
                                          <p:stCondLst>
                                            <p:cond delay="0"/>
                                          </p:stCondLst>
                                        </p:cTn>
                                        <p:tgtEl>
                                          <p:spTgt spid="771"/>
                                        </p:tgtEl>
                                        <p:attrNameLst>
                                          <p:attrName>style.visibility</p:attrName>
                                        </p:attrNameLst>
                                      </p:cBhvr>
                                      <p:to>
                                        <p:strVal val="visible"/>
                                      </p:to>
                                    </p:set>
                                    <p:animEffect transition="in" filter="fade">
                                      <p:cBhvr>
                                        <p:cTn id="33" dur="500"/>
                                        <p:tgtEl>
                                          <p:spTgt spid="771"/>
                                        </p:tgtEl>
                                      </p:cBhvr>
                                    </p:animEffect>
                                  </p:childTnLst>
                                </p:cTn>
                              </p:par>
                              <p:par>
                                <p:cTn id="34" presetID="10" presetClass="entr" presetSubtype="0" fill="hold" nodeType="withEffect">
                                  <p:stCondLst>
                                    <p:cond delay="0"/>
                                  </p:stCondLst>
                                  <p:childTnLst>
                                    <p:set>
                                      <p:cBhvr>
                                        <p:cTn id="35" dur="1" fill="hold">
                                          <p:stCondLst>
                                            <p:cond delay="0"/>
                                          </p:stCondLst>
                                        </p:cTn>
                                        <p:tgtEl>
                                          <p:spTgt spid="772"/>
                                        </p:tgtEl>
                                        <p:attrNameLst>
                                          <p:attrName>style.visibility</p:attrName>
                                        </p:attrNameLst>
                                      </p:cBhvr>
                                      <p:to>
                                        <p:strVal val="visible"/>
                                      </p:to>
                                    </p:set>
                                    <p:animEffect transition="in" filter="fade">
                                      <p:cBhvr>
                                        <p:cTn id="36" dur="500"/>
                                        <p:tgtEl>
                                          <p:spTgt spid="772"/>
                                        </p:tgtEl>
                                      </p:cBhvr>
                                    </p:animEffect>
                                  </p:childTnLst>
                                </p:cTn>
                              </p:par>
                              <p:par>
                                <p:cTn id="37" presetID="10" presetClass="entr" presetSubtype="0" fill="hold" nodeType="withEffect">
                                  <p:stCondLst>
                                    <p:cond delay="0"/>
                                  </p:stCondLst>
                                  <p:childTnLst>
                                    <p:set>
                                      <p:cBhvr>
                                        <p:cTn id="38" dur="1" fill="hold">
                                          <p:stCondLst>
                                            <p:cond delay="0"/>
                                          </p:stCondLst>
                                        </p:cTn>
                                        <p:tgtEl>
                                          <p:spTgt spid="773"/>
                                        </p:tgtEl>
                                        <p:attrNameLst>
                                          <p:attrName>style.visibility</p:attrName>
                                        </p:attrNameLst>
                                      </p:cBhvr>
                                      <p:to>
                                        <p:strVal val="visible"/>
                                      </p:to>
                                    </p:set>
                                    <p:animEffect transition="in" filter="fade">
                                      <p:cBhvr>
                                        <p:cTn id="39" dur="500"/>
                                        <p:tgtEl>
                                          <p:spTgt spid="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8"/>
        <p:cNvGrpSpPr/>
        <p:nvPr/>
      </p:nvGrpSpPr>
      <p:grpSpPr>
        <a:xfrm>
          <a:off x="0" y="0"/>
          <a:ext cx="0" cy="0"/>
          <a:chOff x="0" y="0"/>
          <a:chExt cx="0" cy="0"/>
        </a:xfrm>
      </p:grpSpPr>
      <p:sp>
        <p:nvSpPr>
          <p:cNvPr id="779" name="Google Shape;779;p33"/>
          <p:cNvSpPr txBox="1"/>
          <p:nvPr/>
        </p:nvSpPr>
        <p:spPr>
          <a:xfrm>
            <a:off x="3644929" y="624225"/>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TRÒ CHƠI “ĐỐ BẠN”</a:t>
            </a:r>
            <a:endParaRPr/>
          </a:p>
        </p:txBody>
      </p:sp>
      <p:sp>
        <p:nvSpPr>
          <p:cNvPr id="780" name="Google Shape;780;p33"/>
          <p:cNvSpPr txBox="1"/>
          <p:nvPr/>
        </p:nvSpPr>
        <p:spPr>
          <a:xfrm>
            <a:off x="2200939" y="1666994"/>
            <a:ext cx="313660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Thực hiện phép tính.</a:t>
            </a:r>
            <a:endParaRPr sz="2800" b="1" i="0" u="none" strike="noStrike" cap="none">
              <a:solidFill>
                <a:srgbClr val="FF0000"/>
              </a:solidFill>
              <a:latin typeface="Roboto"/>
              <a:ea typeface="Roboto"/>
              <a:cs typeface="Roboto"/>
              <a:sym typeface="Roboto"/>
            </a:endParaRPr>
          </a:p>
        </p:txBody>
      </p:sp>
      <p:sp>
        <p:nvSpPr>
          <p:cNvPr id="781" name="Google Shape;781;p33"/>
          <p:cNvSpPr txBox="1"/>
          <p:nvPr/>
        </p:nvSpPr>
        <p:spPr>
          <a:xfrm>
            <a:off x="1763211" y="2444404"/>
            <a:ext cx="7925320"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Cách chơi: Các nhóm sử dụng tia số vừa làm để đố bạn</a:t>
            </a:r>
            <a:endParaRPr/>
          </a:p>
        </p:txBody>
      </p:sp>
      <p:sp>
        <p:nvSpPr>
          <p:cNvPr id="782" name="Google Shape;782;p33"/>
          <p:cNvSpPr txBox="1"/>
          <p:nvPr/>
        </p:nvSpPr>
        <p:spPr>
          <a:xfrm>
            <a:off x="1994432" y="3343381"/>
            <a:ext cx="3136606" cy="1107996"/>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1. Chọn một số rồi chỉ ra số liền trước, số liền sau của số đó</a:t>
            </a:r>
            <a:endParaRPr/>
          </a:p>
        </p:txBody>
      </p:sp>
      <p:sp>
        <p:nvSpPr>
          <p:cNvPr id="783" name="Google Shape;783;p33"/>
          <p:cNvSpPr txBox="1"/>
          <p:nvPr/>
        </p:nvSpPr>
        <p:spPr>
          <a:xfrm>
            <a:off x="7389475" y="3321729"/>
            <a:ext cx="3136606"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2. Chọn hai số rồi so sánh hai số đó</a:t>
            </a:r>
            <a:endParaRPr sz="2800" b="1" i="0" u="none" strike="noStrike" cap="none">
              <a:solidFill>
                <a:srgbClr val="FF0000"/>
              </a:solidFill>
              <a:latin typeface="Roboto"/>
              <a:ea typeface="Roboto"/>
              <a:cs typeface="Roboto"/>
              <a:sym typeface="Roboto"/>
            </a:endParaRPr>
          </a:p>
        </p:txBody>
      </p:sp>
      <p:pic>
        <p:nvPicPr>
          <p:cNvPr id="784" name="Google Shape;784;p33"/>
          <p:cNvPicPr preferRelativeResize="0"/>
          <p:nvPr/>
        </p:nvPicPr>
        <p:blipFill rotWithShape="1">
          <a:blip r:embed="rId4">
            <a:alphaModFix/>
          </a:blip>
          <a:srcRect/>
          <a:stretch/>
        </p:blipFill>
        <p:spPr>
          <a:xfrm rot="-5400000">
            <a:off x="5519100" y="1570188"/>
            <a:ext cx="1360838" cy="7570042"/>
          </a:xfrm>
          <a:prstGeom prst="roundRect">
            <a:avLst>
              <a:gd name="adj" fmla="val 28351"/>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9"/>
                                        </p:tgtEl>
                                        <p:attrNameLst>
                                          <p:attrName>style.visibility</p:attrName>
                                        </p:attrNameLst>
                                      </p:cBhvr>
                                      <p:to>
                                        <p:strVal val="visible"/>
                                      </p:to>
                                    </p:set>
                                    <p:animEffect transition="in" filter="fade">
                                      <p:cBhvr>
                                        <p:cTn id="7" dur="500"/>
                                        <p:tgtEl>
                                          <p:spTgt spid="779"/>
                                        </p:tgtEl>
                                      </p:cBhvr>
                                    </p:animEffect>
                                  </p:childTnLst>
                                </p:cTn>
                              </p:par>
                              <p:par>
                                <p:cTn id="8" presetID="23" presetClass="entr" presetSubtype="16" fill="hold" nodeType="withEffect">
                                  <p:stCondLst>
                                    <p:cond delay="0"/>
                                  </p:stCondLst>
                                  <p:childTnLst>
                                    <p:set>
                                      <p:cBhvr>
                                        <p:cTn id="9" dur="1" fill="hold">
                                          <p:stCondLst>
                                            <p:cond delay="0"/>
                                          </p:stCondLst>
                                        </p:cTn>
                                        <p:tgtEl>
                                          <p:spTgt spid="780"/>
                                        </p:tgtEl>
                                        <p:attrNameLst>
                                          <p:attrName>style.visibility</p:attrName>
                                        </p:attrNameLst>
                                      </p:cBhvr>
                                      <p:to>
                                        <p:strVal val="visible"/>
                                      </p:to>
                                    </p:set>
                                    <p:anim calcmode="lin" valueType="num">
                                      <p:cBhvr additive="base">
                                        <p:cTn id="10" dur="500"/>
                                        <p:tgtEl>
                                          <p:spTgt spid="780"/>
                                        </p:tgtEl>
                                        <p:attrNameLst>
                                          <p:attrName>ppt_w</p:attrName>
                                        </p:attrNameLst>
                                      </p:cBhvr>
                                      <p:tavLst>
                                        <p:tav tm="0">
                                          <p:val>
                                            <p:strVal val="0"/>
                                          </p:val>
                                        </p:tav>
                                        <p:tav tm="100000">
                                          <p:val>
                                            <p:strVal val="#ppt_w"/>
                                          </p:val>
                                        </p:tav>
                                      </p:tavLst>
                                    </p:anim>
                                    <p:anim calcmode="lin" valueType="num">
                                      <p:cBhvr additive="base">
                                        <p:cTn id="11" dur="500"/>
                                        <p:tgtEl>
                                          <p:spTgt spid="780"/>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781"/>
                                        </p:tgtEl>
                                        <p:attrNameLst>
                                          <p:attrName>style.visibility</p:attrName>
                                        </p:attrNameLst>
                                      </p:cBhvr>
                                      <p:to>
                                        <p:strVal val="visible"/>
                                      </p:to>
                                    </p:set>
                                    <p:anim calcmode="lin" valueType="num">
                                      <p:cBhvr additive="base">
                                        <p:cTn id="14" dur="500"/>
                                        <p:tgtEl>
                                          <p:spTgt spid="781"/>
                                        </p:tgtEl>
                                        <p:attrNameLst>
                                          <p:attrName>ppt_w</p:attrName>
                                        </p:attrNameLst>
                                      </p:cBhvr>
                                      <p:tavLst>
                                        <p:tav tm="0">
                                          <p:val>
                                            <p:strVal val="0"/>
                                          </p:val>
                                        </p:tav>
                                        <p:tav tm="100000">
                                          <p:val>
                                            <p:strVal val="#ppt_w"/>
                                          </p:val>
                                        </p:tav>
                                      </p:tavLst>
                                    </p:anim>
                                    <p:anim calcmode="lin" valueType="num">
                                      <p:cBhvr additive="base">
                                        <p:cTn id="15" dur="500"/>
                                        <p:tgtEl>
                                          <p:spTgt spid="781"/>
                                        </p:tgtEl>
                                        <p:attrNameLst>
                                          <p:attrName>ppt_h</p:attrName>
                                        </p:attrNameLst>
                                      </p:cBhvr>
                                      <p:tavLst>
                                        <p:tav tm="0">
                                          <p:val>
                                            <p:str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782"/>
                                        </p:tgtEl>
                                        <p:attrNameLst>
                                          <p:attrName>style.visibility</p:attrName>
                                        </p:attrNameLst>
                                      </p:cBhvr>
                                      <p:to>
                                        <p:strVal val="visible"/>
                                      </p:to>
                                    </p:set>
                                    <p:anim calcmode="lin" valueType="num">
                                      <p:cBhvr additive="base">
                                        <p:cTn id="18" dur="500"/>
                                        <p:tgtEl>
                                          <p:spTgt spid="782"/>
                                        </p:tgtEl>
                                        <p:attrNameLst>
                                          <p:attrName>ppt_w</p:attrName>
                                        </p:attrNameLst>
                                      </p:cBhvr>
                                      <p:tavLst>
                                        <p:tav tm="0">
                                          <p:val>
                                            <p:strVal val="0"/>
                                          </p:val>
                                        </p:tav>
                                        <p:tav tm="100000">
                                          <p:val>
                                            <p:strVal val="#ppt_w"/>
                                          </p:val>
                                        </p:tav>
                                      </p:tavLst>
                                    </p:anim>
                                    <p:anim calcmode="lin" valueType="num">
                                      <p:cBhvr additive="base">
                                        <p:cTn id="19" dur="500"/>
                                        <p:tgtEl>
                                          <p:spTgt spid="782"/>
                                        </p:tgtEl>
                                        <p:attrNameLst>
                                          <p:attrName>ppt_h</p:attrName>
                                        </p:attrNameLst>
                                      </p:cBhvr>
                                      <p:tavLst>
                                        <p:tav tm="0">
                                          <p:val>
                                            <p:str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783"/>
                                        </p:tgtEl>
                                        <p:attrNameLst>
                                          <p:attrName>style.visibility</p:attrName>
                                        </p:attrNameLst>
                                      </p:cBhvr>
                                      <p:to>
                                        <p:strVal val="visible"/>
                                      </p:to>
                                    </p:set>
                                    <p:anim calcmode="lin" valueType="num">
                                      <p:cBhvr additive="base">
                                        <p:cTn id="22" dur="500"/>
                                        <p:tgtEl>
                                          <p:spTgt spid="783"/>
                                        </p:tgtEl>
                                        <p:attrNameLst>
                                          <p:attrName>ppt_w</p:attrName>
                                        </p:attrNameLst>
                                      </p:cBhvr>
                                      <p:tavLst>
                                        <p:tav tm="0">
                                          <p:val>
                                            <p:strVal val="0"/>
                                          </p:val>
                                        </p:tav>
                                        <p:tav tm="100000">
                                          <p:val>
                                            <p:strVal val="#ppt_w"/>
                                          </p:val>
                                        </p:tav>
                                      </p:tavLst>
                                    </p:anim>
                                    <p:anim calcmode="lin" valueType="num">
                                      <p:cBhvr additive="base">
                                        <p:cTn id="23" dur="500"/>
                                        <p:tgtEl>
                                          <p:spTgt spid="783"/>
                                        </p:tgtEl>
                                        <p:attrNameLst>
                                          <p:attrName>ppt_h</p:attrName>
                                        </p:attrNameLst>
                                      </p:cBhvr>
                                      <p:tavLst>
                                        <p:tav tm="0">
                                          <p:val>
                                            <p:strVal val="0"/>
                                          </p:val>
                                        </p:tav>
                                        <p:tav tm="100000">
                                          <p:val>
                                            <p:strVal val="#ppt_h"/>
                                          </p:val>
                                        </p:tav>
                                      </p:tavLst>
                                    </p:anim>
                                  </p:childTnLst>
                                </p:cTn>
                              </p:par>
                              <p:par>
                                <p:cTn id="24" presetID="10" presetClass="entr" presetSubtype="0" fill="hold" nodeType="withEffect">
                                  <p:stCondLst>
                                    <p:cond delay="0"/>
                                  </p:stCondLst>
                                  <p:childTnLst>
                                    <p:set>
                                      <p:cBhvr>
                                        <p:cTn id="25" dur="1" fill="hold">
                                          <p:stCondLst>
                                            <p:cond delay="0"/>
                                          </p:stCondLst>
                                        </p:cTn>
                                        <p:tgtEl>
                                          <p:spTgt spid="784"/>
                                        </p:tgtEl>
                                        <p:attrNameLst>
                                          <p:attrName>style.visibility</p:attrName>
                                        </p:attrNameLst>
                                      </p:cBhvr>
                                      <p:to>
                                        <p:strVal val="visible"/>
                                      </p:to>
                                    </p:set>
                                    <p:animEffect transition="in" filter="fade">
                                      <p:cBhvr>
                                        <p:cTn id="26" dur="500"/>
                                        <p:tgtEl>
                                          <p:spTgt spid="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9"/>
        <p:cNvGrpSpPr/>
        <p:nvPr/>
      </p:nvGrpSpPr>
      <p:grpSpPr>
        <a:xfrm>
          <a:off x="0" y="0"/>
          <a:ext cx="0" cy="0"/>
          <a:chOff x="0" y="0"/>
          <a:chExt cx="0" cy="0"/>
        </a:xfrm>
      </p:grpSpPr>
      <p:sp>
        <p:nvSpPr>
          <p:cNvPr id="790" name="Google Shape;790;p34"/>
          <p:cNvSpPr txBox="1"/>
          <p:nvPr/>
        </p:nvSpPr>
        <p:spPr>
          <a:xfrm>
            <a:off x="3644929" y="624225"/>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TRÒ CHƠI “ĐỐ BẠN”</a:t>
            </a:r>
            <a:endParaRPr/>
          </a:p>
        </p:txBody>
      </p:sp>
      <p:sp>
        <p:nvSpPr>
          <p:cNvPr id="791" name="Google Shape;791;p34"/>
          <p:cNvSpPr txBox="1"/>
          <p:nvPr/>
        </p:nvSpPr>
        <p:spPr>
          <a:xfrm>
            <a:off x="2200938" y="1666994"/>
            <a:ext cx="4220409"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Thực hiện phép tính sau:</a:t>
            </a:r>
            <a:endParaRPr sz="2800" b="1" i="0" u="none" strike="noStrike" cap="none">
              <a:solidFill>
                <a:srgbClr val="FF0000"/>
              </a:solidFill>
              <a:latin typeface="Roboto"/>
              <a:ea typeface="Roboto"/>
              <a:cs typeface="Roboto"/>
              <a:sym typeface="Roboto"/>
            </a:endParaRPr>
          </a:p>
        </p:txBody>
      </p:sp>
      <p:pic>
        <p:nvPicPr>
          <p:cNvPr id="792" name="Google Shape;792;p34"/>
          <p:cNvPicPr preferRelativeResize="0"/>
          <p:nvPr/>
        </p:nvPicPr>
        <p:blipFill rotWithShape="1">
          <a:blip r:embed="rId4">
            <a:alphaModFix/>
          </a:blip>
          <a:srcRect/>
          <a:stretch/>
        </p:blipFill>
        <p:spPr>
          <a:xfrm>
            <a:off x="98372" y="1420414"/>
            <a:ext cx="11256938" cy="3963244"/>
          </a:xfrm>
          <a:prstGeom prst="rect">
            <a:avLst/>
          </a:prstGeom>
          <a:noFill/>
          <a:ln>
            <a:noFill/>
          </a:ln>
        </p:spPr>
      </p:pic>
      <p:sp>
        <p:nvSpPr>
          <p:cNvPr id="793" name="Google Shape;793;p34"/>
          <p:cNvSpPr txBox="1"/>
          <p:nvPr/>
        </p:nvSpPr>
        <p:spPr>
          <a:xfrm>
            <a:off x="3176681" y="2991290"/>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15</a:t>
            </a:r>
            <a:endParaRPr sz="2400" b="0" i="0" u="none" strike="noStrike" cap="none">
              <a:solidFill>
                <a:srgbClr val="FF0000"/>
              </a:solidFill>
              <a:latin typeface="Roboto"/>
              <a:ea typeface="Roboto"/>
              <a:cs typeface="Roboto"/>
              <a:sym typeface="Roboto"/>
            </a:endParaRPr>
          </a:p>
        </p:txBody>
      </p:sp>
      <p:sp>
        <p:nvSpPr>
          <p:cNvPr id="794" name="Google Shape;794;p34"/>
          <p:cNvSpPr txBox="1"/>
          <p:nvPr/>
        </p:nvSpPr>
        <p:spPr>
          <a:xfrm>
            <a:off x="3176681" y="3481664"/>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19</a:t>
            </a:r>
            <a:endParaRPr sz="2400" b="0" i="0" u="none" strike="noStrike" cap="none">
              <a:solidFill>
                <a:srgbClr val="FF0000"/>
              </a:solidFill>
              <a:latin typeface="Roboto"/>
              <a:ea typeface="Roboto"/>
              <a:cs typeface="Roboto"/>
              <a:sym typeface="Roboto"/>
            </a:endParaRPr>
          </a:p>
        </p:txBody>
      </p:sp>
      <p:sp>
        <p:nvSpPr>
          <p:cNvPr id="795" name="Google Shape;795;p34"/>
          <p:cNvSpPr txBox="1"/>
          <p:nvPr/>
        </p:nvSpPr>
        <p:spPr>
          <a:xfrm>
            <a:off x="3176681" y="3951596"/>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14</a:t>
            </a:r>
            <a:endParaRPr sz="2400" b="0" i="0" u="none" strike="noStrike" cap="none">
              <a:solidFill>
                <a:srgbClr val="FF0000"/>
              </a:solidFill>
              <a:latin typeface="Roboto"/>
              <a:ea typeface="Roboto"/>
              <a:cs typeface="Roboto"/>
              <a:sym typeface="Roboto"/>
            </a:endParaRPr>
          </a:p>
        </p:txBody>
      </p:sp>
      <p:sp>
        <p:nvSpPr>
          <p:cNvPr id="796" name="Google Shape;796;p34"/>
          <p:cNvSpPr txBox="1"/>
          <p:nvPr/>
        </p:nvSpPr>
        <p:spPr>
          <a:xfrm>
            <a:off x="3176681" y="4507839"/>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10</a:t>
            </a:r>
            <a:endParaRPr sz="2400" b="0" i="0" u="none" strike="noStrike" cap="none">
              <a:solidFill>
                <a:srgbClr val="FF0000"/>
              </a:solidFill>
              <a:latin typeface="Roboto"/>
              <a:ea typeface="Roboto"/>
              <a:cs typeface="Roboto"/>
              <a:sym typeface="Roboto"/>
            </a:endParaRPr>
          </a:p>
        </p:txBody>
      </p:sp>
      <p:sp>
        <p:nvSpPr>
          <p:cNvPr id="797" name="Google Shape;797;p34"/>
          <p:cNvSpPr txBox="1"/>
          <p:nvPr/>
        </p:nvSpPr>
        <p:spPr>
          <a:xfrm>
            <a:off x="4954110" y="2991290"/>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19</a:t>
            </a:r>
            <a:endParaRPr sz="2400" b="0" i="0" u="none" strike="noStrike" cap="none">
              <a:solidFill>
                <a:srgbClr val="FF0000"/>
              </a:solidFill>
              <a:latin typeface="Roboto"/>
              <a:ea typeface="Roboto"/>
              <a:cs typeface="Roboto"/>
              <a:sym typeface="Roboto"/>
            </a:endParaRPr>
          </a:p>
        </p:txBody>
      </p:sp>
      <p:sp>
        <p:nvSpPr>
          <p:cNvPr id="798" name="Google Shape;798;p34"/>
          <p:cNvSpPr txBox="1"/>
          <p:nvPr/>
        </p:nvSpPr>
        <p:spPr>
          <a:xfrm>
            <a:off x="4954110" y="3481664"/>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18</a:t>
            </a:r>
            <a:endParaRPr sz="2400" b="0" i="0" u="none" strike="noStrike" cap="none">
              <a:solidFill>
                <a:srgbClr val="FF0000"/>
              </a:solidFill>
              <a:latin typeface="Roboto"/>
              <a:ea typeface="Roboto"/>
              <a:cs typeface="Roboto"/>
              <a:sym typeface="Roboto"/>
            </a:endParaRPr>
          </a:p>
        </p:txBody>
      </p:sp>
      <p:sp>
        <p:nvSpPr>
          <p:cNvPr id="799" name="Google Shape;799;p34"/>
          <p:cNvSpPr txBox="1"/>
          <p:nvPr/>
        </p:nvSpPr>
        <p:spPr>
          <a:xfrm>
            <a:off x="4954110" y="3964653"/>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11</a:t>
            </a:r>
            <a:endParaRPr sz="2400" b="0" i="0" u="none" strike="noStrike" cap="none">
              <a:solidFill>
                <a:srgbClr val="FF0000"/>
              </a:solidFill>
              <a:latin typeface="Roboto"/>
              <a:ea typeface="Roboto"/>
              <a:cs typeface="Roboto"/>
              <a:sym typeface="Roboto"/>
            </a:endParaRPr>
          </a:p>
        </p:txBody>
      </p:sp>
      <p:sp>
        <p:nvSpPr>
          <p:cNvPr id="800" name="Google Shape;800;p34"/>
          <p:cNvSpPr txBox="1"/>
          <p:nvPr/>
        </p:nvSpPr>
        <p:spPr>
          <a:xfrm>
            <a:off x="4954110" y="4489489"/>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10</a:t>
            </a:r>
            <a:endParaRPr sz="2400" b="0" i="0" u="none" strike="noStrike" cap="none">
              <a:solidFill>
                <a:srgbClr val="FF0000"/>
              </a:solidFill>
              <a:latin typeface="Roboto"/>
              <a:ea typeface="Roboto"/>
              <a:cs typeface="Roboto"/>
              <a:sym typeface="Roboto"/>
            </a:endParaRPr>
          </a:p>
        </p:txBody>
      </p:sp>
      <p:sp>
        <p:nvSpPr>
          <p:cNvPr id="801" name="Google Shape;801;p34"/>
          <p:cNvSpPr txBox="1"/>
          <p:nvPr/>
        </p:nvSpPr>
        <p:spPr>
          <a:xfrm>
            <a:off x="6803458" y="2991290"/>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15</a:t>
            </a:r>
            <a:endParaRPr sz="2400" b="0" i="0" u="none" strike="noStrike" cap="none">
              <a:solidFill>
                <a:srgbClr val="FF0000"/>
              </a:solidFill>
              <a:latin typeface="Roboto"/>
              <a:ea typeface="Roboto"/>
              <a:cs typeface="Roboto"/>
              <a:sym typeface="Roboto"/>
            </a:endParaRPr>
          </a:p>
        </p:txBody>
      </p:sp>
      <p:sp>
        <p:nvSpPr>
          <p:cNvPr id="802" name="Google Shape;802;p34"/>
          <p:cNvSpPr txBox="1"/>
          <p:nvPr/>
        </p:nvSpPr>
        <p:spPr>
          <a:xfrm>
            <a:off x="6803458" y="3481664"/>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18</a:t>
            </a:r>
            <a:endParaRPr sz="2400" b="0" i="0" u="none" strike="noStrike" cap="none">
              <a:solidFill>
                <a:srgbClr val="FF0000"/>
              </a:solidFill>
              <a:latin typeface="Roboto"/>
              <a:ea typeface="Roboto"/>
              <a:cs typeface="Roboto"/>
              <a:sym typeface="Roboto"/>
            </a:endParaRPr>
          </a:p>
        </p:txBody>
      </p:sp>
      <p:sp>
        <p:nvSpPr>
          <p:cNvPr id="803" name="Google Shape;803;p34"/>
          <p:cNvSpPr txBox="1"/>
          <p:nvPr/>
        </p:nvSpPr>
        <p:spPr>
          <a:xfrm>
            <a:off x="6803458" y="3951596"/>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12</a:t>
            </a:r>
            <a:endParaRPr sz="2400" b="0" i="0" u="none" strike="noStrike" cap="none">
              <a:solidFill>
                <a:srgbClr val="FF0000"/>
              </a:solidFill>
              <a:latin typeface="Roboto"/>
              <a:ea typeface="Roboto"/>
              <a:cs typeface="Roboto"/>
              <a:sym typeface="Roboto"/>
            </a:endParaRPr>
          </a:p>
        </p:txBody>
      </p:sp>
      <p:sp>
        <p:nvSpPr>
          <p:cNvPr id="804" name="Google Shape;804;p34"/>
          <p:cNvSpPr txBox="1"/>
          <p:nvPr/>
        </p:nvSpPr>
        <p:spPr>
          <a:xfrm>
            <a:off x="6797747" y="4482961"/>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15</a:t>
            </a:r>
            <a:endParaRPr sz="2400" b="0" i="0" u="none" strike="noStrike" cap="none">
              <a:solidFill>
                <a:srgbClr val="FF0000"/>
              </a:solidFill>
              <a:latin typeface="Roboto"/>
              <a:ea typeface="Roboto"/>
              <a:cs typeface="Roboto"/>
              <a:sym typeface="Roboto"/>
            </a:endParaRPr>
          </a:p>
        </p:txBody>
      </p:sp>
      <p:sp>
        <p:nvSpPr>
          <p:cNvPr id="805" name="Google Shape;805;p34"/>
          <p:cNvSpPr txBox="1"/>
          <p:nvPr/>
        </p:nvSpPr>
        <p:spPr>
          <a:xfrm>
            <a:off x="8580887" y="2991290"/>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18</a:t>
            </a:r>
            <a:endParaRPr sz="2400" b="0" i="0" u="none" strike="noStrike" cap="none">
              <a:solidFill>
                <a:srgbClr val="FF0000"/>
              </a:solidFill>
              <a:latin typeface="Roboto"/>
              <a:ea typeface="Roboto"/>
              <a:cs typeface="Roboto"/>
              <a:sym typeface="Roboto"/>
            </a:endParaRPr>
          </a:p>
        </p:txBody>
      </p:sp>
      <p:sp>
        <p:nvSpPr>
          <p:cNvPr id="806" name="Google Shape;806;p34"/>
          <p:cNvSpPr txBox="1"/>
          <p:nvPr/>
        </p:nvSpPr>
        <p:spPr>
          <a:xfrm>
            <a:off x="8611136" y="3481664"/>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16</a:t>
            </a:r>
            <a:endParaRPr sz="2400" b="0" i="0" u="none" strike="noStrike" cap="none">
              <a:solidFill>
                <a:srgbClr val="FF0000"/>
              </a:solidFill>
              <a:latin typeface="Roboto"/>
              <a:ea typeface="Roboto"/>
              <a:cs typeface="Roboto"/>
              <a:sym typeface="Roboto"/>
            </a:endParaRPr>
          </a:p>
        </p:txBody>
      </p:sp>
      <p:sp>
        <p:nvSpPr>
          <p:cNvPr id="807" name="Google Shape;807;p34"/>
          <p:cNvSpPr txBox="1"/>
          <p:nvPr/>
        </p:nvSpPr>
        <p:spPr>
          <a:xfrm>
            <a:off x="8611136" y="3948812"/>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12</a:t>
            </a:r>
            <a:endParaRPr sz="2400" b="0" i="0" u="none" strike="noStrike" cap="none">
              <a:solidFill>
                <a:srgbClr val="FF0000"/>
              </a:solidFill>
              <a:latin typeface="Roboto"/>
              <a:ea typeface="Roboto"/>
              <a:cs typeface="Roboto"/>
              <a:sym typeface="Roboto"/>
            </a:endParaRPr>
          </a:p>
        </p:txBody>
      </p:sp>
      <p:sp>
        <p:nvSpPr>
          <p:cNvPr id="808" name="Google Shape;808;p34"/>
          <p:cNvSpPr txBox="1"/>
          <p:nvPr/>
        </p:nvSpPr>
        <p:spPr>
          <a:xfrm>
            <a:off x="8580887" y="4467330"/>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11</a:t>
            </a:r>
            <a:endParaRPr sz="2400" b="0" i="0" u="none" strike="noStrike" cap="none">
              <a:solidFill>
                <a:srgbClr val="FF0000"/>
              </a:solidFill>
              <a:latin typeface="Roboto"/>
              <a:ea typeface="Roboto"/>
              <a:cs typeface="Roboto"/>
              <a:sym typeface="Roboto"/>
            </a:endParaRPr>
          </a:p>
        </p:txBody>
      </p:sp>
      <p:sp>
        <p:nvSpPr>
          <p:cNvPr id="809" name="Google Shape;809;p34"/>
          <p:cNvSpPr txBox="1"/>
          <p:nvPr/>
        </p:nvSpPr>
        <p:spPr>
          <a:xfrm>
            <a:off x="2355050" y="5421872"/>
            <a:ext cx="7925320"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Cách chơi: Nêu phép cộng hoặc phép trừ trong phạm vi 20 rồi đố bạn sử dụng tia số để tìm kết quả.</a:t>
            </a:r>
            <a:endParaRPr sz="2400" b="0" i="0" u="none" strike="noStrike" cap="none">
              <a:solidFill>
                <a:srgbClr val="002060"/>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90"/>
                                        </p:tgtEl>
                                        <p:attrNameLst>
                                          <p:attrName>style.visibility</p:attrName>
                                        </p:attrNameLst>
                                      </p:cBhvr>
                                      <p:to>
                                        <p:strVal val="visible"/>
                                      </p:to>
                                    </p:set>
                                    <p:animEffect transition="in" filter="fade">
                                      <p:cBhvr>
                                        <p:cTn id="7" dur="500"/>
                                        <p:tgtEl>
                                          <p:spTgt spid="790"/>
                                        </p:tgtEl>
                                      </p:cBhvr>
                                    </p:animEffect>
                                  </p:childTnLst>
                                </p:cTn>
                              </p:par>
                              <p:par>
                                <p:cTn id="8" presetID="23" presetClass="entr" presetSubtype="16" fill="hold" nodeType="withEffect">
                                  <p:stCondLst>
                                    <p:cond delay="0"/>
                                  </p:stCondLst>
                                  <p:childTnLst>
                                    <p:set>
                                      <p:cBhvr>
                                        <p:cTn id="9" dur="1" fill="hold">
                                          <p:stCondLst>
                                            <p:cond delay="0"/>
                                          </p:stCondLst>
                                        </p:cTn>
                                        <p:tgtEl>
                                          <p:spTgt spid="791"/>
                                        </p:tgtEl>
                                        <p:attrNameLst>
                                          <p:attrName>style.visibility</p:attrName>
                                        </p:attrNameLst>
                                      </p:cBhvr>
                                      <p:to>
                                        <p:strVal val="visible"/>
                                      </p:to>
                                    </p:set>
                                    <p:anim calcmode="lin" valueType="num">
                                      <p:cBhvr additive="base">
                                        <p:cTn id="10" dur="500"/>
                                        <p:tgtEl>
                                          <p:spTgt spid="791"/>
                                        </p:tgtEl>
                                        <p:attrNameLst>
                                          <p:attrName>ppt_w</p:attrName>
                                        </p:attrNameLst>
                                      </p:cBhvr>
                                      <p:tavLst>
                                        <p:tav tm="0">
                                          <p:val>
                                            <p:strVal val="0"/>
                                          </p:val>
                                        </p:tav>
                                        <p:tav tm="100000">
                                          <p:val>
                                            <p:strVal val="#ppt_w"/>
                                          </p:val>
                                        </p:tav>
                                      </p:tavLst>
                                    </p:anim>
                                    <p:anim calcmode="lin" valueType="num">
                                      <p:cBhvr additive="base">
                                        <p:cTn id="11" dur="500"/>
                                        <p:tgtEl>
                                          <p:spTgt spid="791"/>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809"/>
                                        </p:tgtEl>
                                        <p:attrNameLst>
                                          <p:attrName>style.visibility</p:attrName>
                                        </p:attrNameLst>
                                      </p:cBhvr>
                                      <p:to>
                                        <p:strVal val="visible"/>
                                      </p:to>
                                    </p:set>
                                    <p:anim calcmode="lin" valueType="num">
                                      <p:cBhvr additive="base">
                                        <p:cTn id="14" dur="500"/>
                                        <p:tgtEl>
                                          <p:spTgt spid="809"/>
                                        </p:tgtEl>
                                        <p:attrNameLst>
                                          <p:attrName>ppt_w</p:attrName>
                                        </p:attrNameLst>
                                      </p:cBhvr>
                                      <p:tavLst>
                                        <p:tav tm="0">
                                          <p:val>
                                            <p:strVal val="0"/>
                                          </p:val>
                                        </p:tav>
                                        <p:tav tm="100000">
                                          <p:val>
                                            <p:strVal val="#ppt_w"/>
                                          </p:val>
                                        </p:tav>
                                      </p:tavLst>
                                    </p:anim>
                                    <p:anim calcmode="lin" valueType="num">
                                      <p:cBhvr additive="base">
                                        <p:cTn id="15" dur="500"/>
                                        <p:tgtEl>
                                          <p:spTgt spid="809"/>
                                        </p:tgtEl>
                                        <p:attrNameLst>
                                          <p:attrName>ppt_h</p:attrName>
                                        </p:attrNameLst>
                                      </p:cBhvr>
                                      <p:tavLst>
                                        <p:tav tm="0">
                                          <p:val>
                                            <p:str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793"/>
                                        </p:tgtEl>
                                        <p:attrNameLst>
                                          <p:attrName>style.visibility</p:attrName>
                                        </p:attrNameLst>
                                      </p:cBhvr>
                                      <p:to>
                                        <p:strVal val="visible"/>
                                      </p:to>
                                    </p:set>
                                    <p:anim calcmode="lin" valueType="num">
                                      <p:cBhvr additive="base">
                                        <p:cTn id="20" dur="500"/>
                                        <p:tgtEl>
                                          <p:spTgt spid="793"/>
                                        </p:tgtEl>
                                        <p:attrNameLst>
                                          <p:attrName>ppt_w</p:attrName>
                                        </p:attrNameLst>
                                      </p:cBhvr>
                                      <p:tavLst>
                                        <p:tav tm="0">
                                          <p:val>
                                            <p:strVal val="0"/>
                                          </p:val>
                                        </p:tav>
                                        <p:tav tm="100000">
                                          <p:val>
                                            <p:strVal val="#ppt_w"/>
                                          </p:val>
                                        </p:tav>
                                      </p:tavLst>
                                    </p:anim>
                                    <p:anim calcmode="lin" valueType="num">
                                      <p:cBhvr additive="base">
                                        <p:cTn id="21" dur="500"/>
                                        <p:tgtEl>
                                          <p:spTgt spid="793"/>
                                        </p:tgtEl>
                                        <p:attrNameLst>
                                          <p:attrName>ppt_h</p:attrName>
                                        </p:attrNameLst>
                                      </p:cBhvr>
                                      <p:tavLst>
                                        <p:tav tm="0">
                                          <p:val>
                                            <p:str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794"/>
                                        </p:tgtEl>
                                        <p:attrNameLst>
                                          <p:attrName>style.visibility</p:attrName>
                                        </p:attrNameLst>
                                      </p:cBhvr>
                                      <p:to>
                                        <p:strVal val="visible"/>
                                      </p:to>
                                    </p:set>
                                    <p:anim calcmode="lin" valueType="num">
                                      <p:cBhvr additive="base">
                                        <p:cTn id="26" dur="500"/>
                                        <p:tgtEl>
                                          <p:spTgt spid="794"/>
                                        </p:tgtEl>
                                        <p:attrNameLst>
                                          <p:attrName>ppt_w</p:attrName>
                                        </p:attrNameLst>
                                      </p:cBhvr>
                                      <p:tavLst>
                                        <p:tav tm="0">
                                          <p:val>
                                            <p:strVal val="0"/>
                                          </p:val>
                                        </p:tav>
                                        <p:tav tm="100000">
                                          <p:val>
                                            <p:strVal val="#ppt_w"/>
                                          </p:val>
                                        </p:tav>
                                      </p:tavLst>
                                    </p:anim>
                                    <p:anim calcmode="lin" valueType="num">
                                      <p:cBhvr additive="base">
                                        <p:cTn id="27" dur="500"/>
                                        <p:tgtEl>
                                          <p:spTgt spid="794"/>
                                        </p:tgtEl>
                                        <p:attrNameLst>
                                          <p:attrName>ppt_h</p:attrName>
                                        </p:attrNameLst>
                                      </p:cBhvr>
                                      <p:tavLst>
                                        <p:tav tm="0">
                                          <p:val>
                                            <p:str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95"/>
                                        </p:tgtEl>
                                        <p:attrNameLst>
                                          <p:attrName>style.visibility</p:attrName>
                                        </p:attrNameLst>
                                      </p:cBhvr>
                                      <p:to>
                                        <p:strVal val="visible"/>
                                      </p:to>
                                    </p:set>
                                    <p:anim calcmode="lin" valueType="num">
                                      <p:cBhvr additive="base">
                                        <p:cTn id="32" dur="500"/>
                                        <p:tgtEl>
                                          <p:spTgt spid="795"/>
                                        </p:tgtEl>
                                        <p:attrNameLst>
                                          <p:attrName>ppt_w</p:attrName>
                                        </p:attrNameLst>
                                      </p:cBhvr>
                                      <p:tavLst>
                                        <p:tav tm="0">
                                          <p:val>
                                            <p:strVal val="0"/>
                                          </p:val>
                                        </p:tav>
                                        <p:tav tm="100000">
                                          <p:val>
                                            <p:strVal val="#ppt_w"/>
                                          </p:val>
                                        </p:tav>
                                      </p:tavLst>
                                    </p:anim>
                                    <p:anim calcmode="lin" valueType="num">
                                      <p:cBhvr additive="base">
                                        <p:cTn id="33" dur="500"/>
                                        <p:tgtEl>
                                          <p:spTgt spid="795"/>
                                        </p:tgtEl>
                                        <p:attrNameLst>
                                          <p:attrName>ppt_h</p:attrName>
                                        </p:attrNameLst>
                                      </p:cBhvr>
                                      <p:tavLst>
                                        <p:tav tm="0">
                                          <p:val>
                                            <p:str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796"/>
                                        </p:tgtEl>
                                        <p:attrNameLst>
                                          <p:attrName>style.visibility</p:attrName>
                                        </p:attrNameLst>
                                      </p:cBhvr>
                                      <p:to>
                                        <p:strVal val="visible"/>
                                      </p:to>
                                    </p:set>
                                    <p:anim calcmode="lin" valueType="num">
                                      <p:cBhvr additive="base">
                                        <p:cTn id="38" dur="500"/>
                                        <p:tgtEl>
                                          <p:spTgt spid="796"/>
                                        </p:tgtEl>
                                        <p:attrNameLst>
                                          <p:attrName>ppt_w</p:attrName>
                                        </p:attrNameLst>
                                      </p:cBhvr>
                                      <p:tavLst>
                                        <p:tav tm="0">
                                          <p:val>
                                            <p:strVal val="0"/>
                                          </p:val>
                                        </p:tav>
                                        <p:tav tm="100000">
                                          <p:val>
                                            <p:strVal val="#ppt_w"/>
                                          </p:val>
                                        </p:tav>
                                      </p:tavLst>
                                    </p:anim>
                                    <p:anim calcmode="lin" valueType="num">
                                      <p:cBhvr additive="base">
                                        <p:cTn id="39" dur="500"/>
                                        <p:tgtEl>
                                          <p:spTgt spid="796"/>
                                        </p:tgtEl>
                                        <p:attrNameLst>
                                          <p:attrName>ppt_h</p:attrName>
                                        </p:attrNameLst>
                                      </p:cBhvr>
                                      <p:tavLst>
                                        <p:tav tm="0">
                                          <p:val>
                                            <p:str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797"/>
                                        </p:tgtEl>
                                        <p:attrNameLst>
                                          <p:attrName>style.visibility</p:attrName>
                                        </p:attrNameLst>
                                      </p:cBhvr>
                                      <p:to>
                                        <p:strVal val="visible"/>
                                      </p:to>
                                    </p:set>
                                    <p:anim calcmode="lin" valueType="num">
                                      <p:cBhvr additive="base">
                                        <p:cTn id="44" dur="500"/>
                                        <p:tgtEl>
                                          <p:spTgt spid="797"/>
                                        </p:tgtEl>
                                        <p:attrNameLst>
                                          <p:attrName>ppt_w</p:attrName>
                                        </p:attrNameLst>
                                      </p:cBhvr>
                                      <p:tavLst>
                                        <p:tav tm="0">
                                          <p:val>
                                            <p:strVal val="0"/>
                                          </p:val>
                                        </p:tav>
                                        <p:tav tm="100000">
                                          <p:val>
                                            <p:strVal val="#ppt_w"/>
                                          </p:val>
                                        </p:tav>
                                      </p:tavLst>
                                    </p:anim>
                                    <p:anim calcmode="lin" valueType="num">
                                      <p:cBhvr additive="base">
                                        <p:cTn id="45" dur="500"/>
                                        <p:tgtEl>
                                          <p:spTgt spid="797"/>
                                        </p:tgtEl>
                                        <p:attrNameLst>
                                          <p:attrName>ppt_h</p:attrName>
                                        </p:attrNameLst>
                                      </p:cBhvr>
                                      <p:tavLst>
                                        <p:tav tm="0">
                                          <p:val>
                                            <p:str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798"/>
                                        </p:tgtEl>
                                        <p:attrNameLst>
                                          <p:attrName>style.visibility</p:attrName>
                                        </p:attrNameLst>
                                      </p:cBhvr>
                                      <p:to>
                                        <p:strVal val="visible"/>
                                      </p:to>
                                    </p:set>
                                    <p:anim calcmode="lin" valueType="num">
                                      <p:cBhvr additive="base">
                                        <p:cTn id="50" dur="500"/>
                                        <p:tgtEl>
                                          <p:spTgt spid="798"/>
                                        </p:tgtEl>
                                        <p:attrNameLst>
                                          <p:attrName>ppt_w</p:attrName>
                                        </p:attrNameLst>
                                      </p:cBhvr>
                                      <p:tavLst>
                                        <p:tav tm="0">
                                          <p:val>
                                            <p:strVal val="0"/>
                                          </p:val>
                                        </p:tav>
                                        <p:tav tm="100000">
                                          <p:val>
                                            <p:strVal val="#ppt_w"/>
                                          </p:val>
                                        </p:tav>
                                      </p:tavLst>
                                    </p:anim>
                                    <p:anim calcmode="lin" valueType="num">
                                      <p:cBhvr additive="base">
                                        <p:cTn id="51" dur="500"/>
                                        <p:tgtEl>
                                          <p:spTgt spid="798"/>
                                        </p:tgtEl>
                                        <p:attrNameLst>
                                          <p:attrName>ppt_h</p:attrName>
                                        </p:attrNameLst>
                                      </p:cBhvr>
                                      <p:tavLst>
                                        <p:tav tm="0">
                                          <p:val>
                                            <p:str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799"/>
                                        </p:tgtEl>
                                        <p:attrNameLst>
                                          <p:attrName>style.visibility</p:attrName>
                                        </p:attrNameLst>
                                      </p:cBhvr>
                                      <p:to>
                                        <p:strVal val="visible"/>
                                      </p:to>
                                    </p:set>
                                    <p:anim calcmode="lin" valueType="num">
                                      <p:cBhvr additive="base">
                                        <p:cTn id="56" dur="500"/>
                                        <p:tgtEl>
                                          <p:spTgt spid="799"/>
                                        </p:tgtEl>
                                        <p:attrNameLst>
                                          <p:attrName>ppt_w</p:attrName>
                                        </p:attrNameLst>
                                      </p:cBhvr>
                                      <p:tavLst>
                                        <p:tav tm="0">
                                          <p:val>
                                            <p:strVal val="0"/>
                                          </p:val>
                                        </p:tav>
                                        <p:tav tm="100000">
                                          <p:val>
                                            <p:strVal val="#ppt_w"/>
                                          </p:val>
                                        </p:tav>
                                      </p:tavLst>
                                    </p:anim>
                                    <p:anim calcmode="lin" valueType="num">
                                      <p:cBhvr additive="base">
                                        <p:cTn id="57" dur="500"/>
                                        <p:tgtEl>
                                          <p:spTgt spid="799"/>
                                        </p:tgtEl>
                                        <p:attrNameLst>
                                          <p:attrName>ppt_h</p:attrName>
                                        </p:attrNameLst>
                                      </p:cBhvr>
                                      <p:tavLst>
                                        <p:tav tm="0">
                                          <p:val>
                                            <p:str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nodeType="clickEffect">
                                  <p:stCondLst>
                                    <p:cond delay="0"/>
                                  </p:stCondLst>
                                  <p:childTnLst>
                                    <p:set>
                                      <p:cBhvr>
                                        <p:cTn id="61" dur="1" fill="hold">
                                          <p:stCondLst>
                                            <p:cond delay="0"/>
                                          </p:stCondLst>
                                        </p:cTn>
                                        <p:tgtEl>
                                          <p:spTgt spid="800"/>
                                        </p:tgtEl>
                                        <p:attrNameLst>
                                          <p:attrName>style.visibility</p:attrName>
                                        </p:attrNameLst>
                                      </p:cBhvr>
                                      <p:to>
                                        <p:strVal val="visible"/>
                                      </p:to>
                                    </p:set>
                                    <p:anim calcmode="lin" valueType="num">
                                      <p:cBhvr additive="base">
                                        <p:cTn id="62" dur="500"/>
                                        <p:tgtEl>
                                          <p:spTgt spid="800"/>
                                        </p:tgtEl>
                                        <p:attrNameLst>
                                          <p:attrName>ppt_w</p:attrName>
                                        </p:attrNameLst>
                                      </p:cBhvr>
                                      <p:tavLst>
                                        <p:tav tm="0">
                                          <p:val>
                                            <p:strVal val="0"/>
                                          </p:val>
                                        </p:tav>
                                        <p:tav tm="100000">
                                          <p:val>
                                            <p:strVal val="#ppt_w"/>
                                          </p:val>
                                        </p:tav>
                                      </p:tavLst>
                                    </p:anim>
                                    <p:anim calcmode="lin" valueType="num">
                                      <p:cBhvr additive="base">
                                        <p:cTn id="63" dur="500"/>
                                        <p:tgtEl>
                                          <p:spTgt spid="800"/>
                                        </p:tgtEl>
                                        <p:attrNameLst>
                                          <p:attrName>ppt_h</p:attrName>
                                        </p:attrNameLst>
                                      </p:cBhvr>
                                      <p:tavLst>
                                        <p:tav tm="0">
                                          <p:val>
                                            <p:strVal val="0"/>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23" presetClass="entr" presetSubtype="16" fill="hold" nodeType="clickEffect">
                                  <p:stCondLst>
                                    <p:cond delay="0"/>
                                  </p:stCondLst>
                                  <p:childTnLst>
                                    <p:set>
                                      <p:cBhvr>
                                        <p:cTn id="67" dur="1" fill="hold">
                                          <p:stCondLst>
                                            <p:cond delay="0"/>
                                          </p:stCondLst>
                                        </p:cTn>
                                        <p:tgtEl>
                                          <p:spTgt spid="801"/>
                                        </p:tgtEl>
                                        <p:attrNameLst>
                                          <p:attrName>style.visibility</p:attrName>
                                        </p:attrNameLst>
                                      </p:cBhvr>
                                      <p:to>
                                        <p:strVal val="visible"/>
                                      </p:to>
                                    </p:set>
                                    <p:anim calcmode="lin" valueType="num">
                                      <p:cBhvr additive="base">
                                        <p:cTn id="68" dur="500"/>
                                        <p:tgtEl>
                                          <p:spTgt spid="801"/>
                                        </p:tgtEl>
                                        <p:attrNameLst>
                                          <p:attrName>ppt_w</p:attrName>
                                        </p:attrNameLst>
                                      </p:cBhvr>
                                      <p:tavLst>
                                        <p:tav tm="0">
                                          <p:val>
                                            <p:strVal val="0"/>
                                          </p:val>
                                        </p:tav>
                                        <p:tav tm="100000">
                                          <p:val>
                                            <p:strVal val="#ppt_w"/>
                                          </p:val>
                                        </p:tav>
                                      </p:tavLst>
                                    </p:anim>
                                    <p:anim calcmode="lin" valueType="num">
                                      <p:cBhvr additive="base">
                                        <p:cTn id="69" dur="500"/>
                                        <p:tgtEl>
                                          <p:spTgt spid="801"/>
                                        </p:tgtEl>
                                        <p:attrNameLst>
                                          <p:attrName>ppt_h</p:attrName>
                                        </p:attrNameLst>
                                      </p:cBhvr>
                                      <p:tavLst>
                                        <p:tav tm="0">
                                          <p:val>
                                            <p:strVal val="0"/>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23" presetClass="entr" presetSubtype="16" fill="hold" nodeType="clickEffect">
                                  <p:stCondLst>
                                    <p:cond delay="0"/>
                                  </p:stCondLst>
                                  <p:childTnLst>
                                    <p:set>
                                      <p:cBhvr>
                                        <p:cTn id="73" dur="1" fill="hold">
                                          <p:stCondLst>
                                            <p:cond delay="0"/>
                                          </p:stCondLst>
                                        </p:cTn>
                                        <p:tgtEl>
                                          <p:spTgt spid="802"/>
                                        </p:tgtEl>
                                        <p:attrNameLst>
                                          <p:attrName>style.visibility</p:attrName>
                                        </p:attrNameLst>
                                      </p:cBhvr>
                                      <p:to>
                                        <p:strVal val="visible"/>
                                      </p:to>
                                    </p:set>
                                    <p:anim calcmode="lin" valueType="num">
                                      <p:cBhvr additive="base">
                                        <p:cTn id="74" dur="500"/>
                                        <p:tgtEl>
                                          <p:spTgt spid="802"/>
                                        </p:tgtEl>
                                        <p:attrNameLst>
                                          <p:attrName>ppt_w</p:attrName>
                                        </p:attrNameLst>
                                      </p:cBhvr>
                                      <p:tavLst>
                                        <p:tav tm="0">
                                          <p:val>
                                            <p:strVal val="0"/>
                                          </p:val>
                                        </p:tav>
                                        <p:tav tm="100000">
                                          <p:val>
                                            <p:strVal val="#ppt_w"/>
                                          </p:val>
                                        </p:tav>
                                      </p:tavLst>
                                    </p:anim>
                                    <p:anim calcmode="lin" valueType="num">
                                      <p:cBhvr additive="base">
                                        <p:cTn id="75" dur="500"/>
                                        <p:tgtEl>
                                          <p:spTgt spid="802"/>
                                        </p:tgtEl>
                                        <p:attrNameLst>
                                          <p:attrName>ppt_h</p:attrName>
                                        </p:attrNameLst>
                                      </p:cBhvr>
                                      <p:tavLst>
                                        <p:tav tm="0">
                                          <p:val>
                                            <p:str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23" presetClass="entr" presetSubtype="16" fill="hold" nodeType="clickEffect">
                                  <p:stCondLst>
                                    <p:cond delay="0"/>
                                  </p:stCondLst>
                                  <p:childTnLst>
                                    <p:set>
                                      <p:cBhvr>
                                        <p:cTn id="79" dur="1" fill="hold">
                                          <p:stCondLst>
                                            <p:cond delay="0"/>
                                          </p:stCondLst>
                                        </p:cTn>
                                        <p:tgtEl>
                                          <p:spTgt spid="803"/>
                                        </p:tgtEl>
                                        <p:attrNameLst>
                                          <p:attrName>style.visibility</p:attrName>
                                        </p:attrNameLst>
                                      </p:cBhvr>
                                      <p:to>
                                        <p:strVal val="visible"/>
                                      </p:to>
                                    </p:set>
                                    <p:anim calcmode="lin" valueType="num">
                                      <p:cBhvr additive="base">
                                        <p:cTn id="80" dur="500"/>
                                        <p:tgtEl>
                                          <p:spTgt spid="803"/>
                                        </p:tgtEl>
                                        <p:attrNameLst>
                                          <p:attrName>ppt_w</p:attrName>
                                        </p:attrNameLst>
                                      </p:cBhvr>
                                      <p:tavLst>
                                        <p:tav tm="0">
                                          <p:val>
                                            <p:strVal val="0"/>
                                          </p:val>
                                        </p:tav>
                                        <p:tav tm="100000">
                                          <p:val>
                                            <p:strVal val="#ppt_w"/>
                                          </p:val>
                                        </p:tav>
                                      </p:tavLst>
                                    </p:anim>
                                    <p:anim calcmode="lin" valueType="num">
                                      <p:cBhvr additive="base">
                                        <p:cTn id="81" dur="500"/>
                                        <p:tgtEl>
                                          <p:spTgt spid="803"/>
                                        </p:tgtEl>
                                        <p:attrNameLst>
                                          <p:attrName>ppt_h</p:attrName>
                                        </p:attrNameLst>
                                      </p:cBhvr>
                                      <p:tavLst>
                                        <p:tav tm="0">
                                          <p:val>
                                            <p:str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804"/>
                                        </p:tgtEl>
                                        <p:attrNameLst>
                                          <p:attrName>style.visibility</p:attrName>
                                        </p:attrNameLst>
                                      </p:cBhvr>
                                      <p:to>
                                        <p:strVal val="visible"/>
                                      </p:to>
                                    </p:set>
                                    <p:anim calcmode="lin" valueType="num">
                                      <p:cBhvr additive="base">
                                        <p:cTn id="86" dur="500"/>
                                        <p:tgtEl>
                                          <p:spTgt spid="804"/>
                                        </p:tgtEl>
                                        <p:attrNameLst>
                                          <p:attrName>ppt_w</p:attrName>
                                        </p:attrNameLst>
                                      </p:cBhvr>
                                      <p:tavLst>
                                        <p:tav tm="0">
                                          <p:val>
                                            <p:strVal val="0"/>
                                          </p:val>
                                        </p:tav>
                                        <p:tav tm="100000">
                                          <p:val>
                                            <p:strVal val="#ppt_w"/>
                                          </p:val>
                                        </p:tav>
                                      </p:tavLst>
                                    </p:anim>
                                    <p:anim calcmode="lin" valueType="num">
                                      <p:cBhvr additive="base">
                                        <p:cTn id="87" dur="500"/>
                                        <p:tgtEl>
                                          <p:spTgt spid="804"/>
                                        </p:tgtEl>
                                        <p:attrNameLst>
                                          <p:attrName>ppt_h</p:attrName>
                                        </p:attrNameLst>
                                      </p:cBhvr>
                                      <p:tavLst>
                                        <p:tav tm="0">
                                          <p:val>
                                            <p:strVal val="0"/>
                                          </p:val>
                                        </p:tav>
                                        <p:tav tm="100000">
                                          <p:val>
                                            <p:strVal val="#ppt_h"/>
                                          </p:val>
                                        </p:tav>
                                      </p:tavLst>
                                    </p:anim>
                                  </p:childTnLst>
                                </p:cTn>
                              </p:par>
                            </p:childTnLst>
                          </p:cTn>
                        </p:par>
                      </p:childTnLst>
                    </p:cTn>
                  </p:par>
                  <p:par>
                    <p:cTn id="88" fill="hold">
                      <p:stCondLst>
                        <p:cond delay="indefinite"/>
                      </p:stCondLst>
                      <p:childTnLst>
                        <p:par>
                          <p:cTn id="89" fill="hold">
                            <p:stCondLst>
                              <p:cond delay="0"/>
                            </p:stCondLst>
                            <p:childTnLst>
                              <p:par>
                                <p:cTn id="90" presetID="23" presetClass="entr" presetSubtype="16" fill="hold" nodeType="clickEffect">
                                  <p:stCondLst>
                                    <p:cond delay="0"/>
                                  </p:stCondLst>
                                  <p:childTnLst>
                                    <p:set>
                                      <p:cBhvr>
                                        <p:cTn id="91" dur="1" fill="hold">
                                          <p:stCondLst>
                                            <p:cond delay="0"/>
                                          </p:stCondLst>
                                        </p:cTn>
                                        <p:tgtEl>
                                          <p:spTgt spid="805"/>
                                        </p:tgtEl>
                                        <p:attrNameLst>
                                          <p:attrName>style.visibility</p:attrName>
                                        </p:attrNameLst>
                                      </p:cBhvr>
                                      <p:to>
                                        <p:strVal val="visible"/>
                                      </p:to>
                                    </p:set>
                                    <p:anim calcmode="lin" valueType="num">
                                      <p:cBhvr additive="base">
                                        <p:cTn id="92" dur="500"/>
                                        <p:tgtEl>
                                          <p:spTgt spid="805"/>
                                        </p:tgtEl>
                                        <p:attrNameLst>
                                          <p:attrName>ppt_w</p:attrName>
                                        </p:attrNameLst>
                                      </p:cBhvr>
                                      <p:tavLst>
                                        <p:tav tm="0">
                                          <p:val>
                                            <p:strVal val="0"/>
                                          </p:val>
                                        </p:tav>
                                        <p:tav tm="100000">
                                          <p:val>
                                            <p:strVal val="#ppt_w"/>
                                          </p:val>
                                        </p:tav>
                                      </p:tavLst>
                                    </p:anim>
                                    <p:anim calcmode="lin" valueType="num">
                                      <p:cBhvr additive="base">
                                        <p:cTn id="93" dur="500"/>
                                        <p:tgtEl>
                                          <p:spTgt spid="805"/>
                                        </p:tgtEl>
                                        <p:attrNameLst>
                                          <p:attrName>ppt_h</p:attrName>
                                        </p:attrNameLst>
                                      </p:cBhvr>
                                      <p:tavLst>
                                        <p:tav tm="0">
                                          <p:val>
                                            <p:strVal val="0"/>
                                          </p:val>
                                        </p:tav>
                                        <p:tav tm="100000">
                                          <p:val>
                                            <p:strVal val="#ppt_h"/>
                                          </p:val>
                                        </p:tav>
                                      </p:tavLst>
                                    </p:anim>
                                  </p:childTnLst>
                                </p:cTn>
                              </p:par>
                            </p:childTnLst>
                          </p:cTn>
                        </p:par>
                      </p:childTnLst>
                    </p:cTn>
                  </p:par>
                  <p:par>
                    <p:cTn id="94" fill="hold">
                      <p:stCondLst>
                        <p:cond delay="indefinite"/>
                      </p:stCondLst>
                      <p:childTnLst>
                        <p:par>
                          <p:cTn id="95" fill="hold">
                            <p:stCondLst>
                              <p:cond delay="0"/>
                            </p:stCondLst>
                            <p:childTnLst>
                              <p:par>
                                <p:cTn id="96" presetID="23" presetClass="entr" presetSubtype="16" fill="hold" nodeType="clickEffect">
                                  <p:stCondLst>
                                    <p:cond delay="0"/>
                                  </p:stCondLst>
                                  <p:childTnLst>
                                    <p:set>
                                      <p:cBhvr>
                                        <p:cTn id="97" dur="1" fill="hold">
                                          <p:stCondLst>
                                            <p:cond delay="0"/>
                                          </p:stCondLst>
                                        </p:cTn>
                                        <p:tgtEl>
                                          <p:spTgt spid="806"/>
                                        </p:tgtEl>
                                        <p:attrNameLst>
                                          <p:attrName>style.visibility</p:attrName>
                                        </p:attrNameLst>
                                      </p:cBhvr>
                                      <p:to>
                                        <p:strVal val="visible"/>
                                      </p:to>
                                    </p:set>
                                    <p:anim calcmode="lin" valueType="num">
                                      <p:cBhvr additive="base">
                                        <p:cTn id="98" dur="500"/>
                                        <p:tgtEl>
                                          <p:spTgt spid="806"/>
                                        </p:tgtEl>
                                        <p:attrNameLst>
                                          <p:attrName>ppt_w</p:attrName>
                                        </p:attrNameLst>
                                      </p:cBhvr>
                                      <p:tavLst>
                                        <p:tav tm="0">
                                          <p:val>
                                            <p:strVal val="0"/>
                                          </p:val>
                                        </p:tav>
                                        <p:tav tm="100000">
                                          <p:val>
                                            <p:strVal val="#ppt_w"/>
                                          </p:val>
                                        </p:tav>
                                      </p:tavLst>
                                    </p:anim>
                                    <p:anim calcmode="lin" valueType="num">
                                      <p:cBhvr additive="base">
                                        <p:cTn id="99" dur="500"/>
                                        <p:tgtEl>
                                          <p:spTgt spid="806"/>
                                        </p:tgtEl>
                                        <p:attrNameLst>
                                          <p:attrName>ppt_h</p:attrName>
                                        </p:attrNameLst>
                                      </p:cBhvr>
                                      <p:tavLst>
                                        <p:tav tm="0">
                                          <p:val>
                                            <p:strVal val="0"/>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23" presetClass="entr" presetSubtype="16" fill="hold" nodeType="clickEffect">
                                  <p:stCondLst>
                                    <p:cond delay="0"/>
                                  </p:stCondLst>
                                  <p:childTnLst>
                                    <p:set>
                                      <p:cBhvr>
                                        <p:cTn id="103" dur="1" fill="hold">
                                          <p:stCondLst>
                                            <p:cond delay="0"/>
                                          </p:stCondLst>
                                        </p:cTn>
                                        <p:tgtEl>
                                          <p:spTgt spid="807"/>
                                        </p:tgtEl>
                                        <p:attrNameLst>
                                          <p:attrName>style.visibility</p:attrName>
                                        </p:attrNameLst>
                                      </p:cBhvr>
                                      <p:to>
                                        <p:strVal val="visible"/>
                                      </p:to>
                                    </p:set>
                                    <p:anim calcmode="lin" valueType="num">
                                      <p:cBhvr additive="base">
                                        <p:cTn id="104" dur="500"/>
                                        <p:tgtEl>
                                          <p:spTgt spid="807"/>
                                        </p:tgtEl>
                                        <p:attrNameLst>
                                          <p:attrName>ppt_w</p:attrName>
                                        </p:attrNameLst>
                                      </p:cBhvr>
                                      <p:tavLst>
                                        <p:tav tm="0">
                                          <p:val>
                                            <p:strVal val="0"/>
                                          </p:val>
                                        </p:tav>
                                        <p:tav tm="100000">
                                          <p:val>
                                            <p:strVal val="#ppt_w"/>
                                          </p:val>
                                        </p:tav>
                                      </p:tavLst>
                                    </p:anim>
                                    <p:anim calcmode="lin" valueType="num">
                                      <p:cBhvr additive="base">
                                        <p:cTn id="105" dur="500"/>
                                        <p:tgtEl>
                                          <p:spTgt spid="807"/>
                                        </p:tgtEl>
                                        <p:attrNameLst>
                                          <p:attrName>ppt_h</p:attrName>
                                        </p:attrNameLst>
                                      </p:cBhvr>
                                      <p:tavLst>
                                        <p:tav tm="0">
                                          <p:val>
                                            <p:strVal val="0"/>
                                          </p:val>
                                        </p:tav>
                                        <p:tav tm="100000">
                                          <p:val>
                                            <p:strVal val="#ppt_h"/>
                                          </p:val>
                                        </p:tav>
                                      </p:tavLst>
                                    </p:anim>
                                  </p:childTnLst>
                                </p:cTn>
                              </p:par>
                            </p:childTnLst>
                          </p:cTn>
                        </p:par>
                      </p:childTnLst>
                    </p:cTn>
                  </p:par>
                  <p:par>
                    <p:cTn id="106" fill="hold">
                      <p:stCondLst>
                        <p:cond delay="indefinite"/>
                      </p:stCondLst>
                      <p:childTnLst>
                        <p:par>
                          <p:cTn id="107" fill="hold">
                            <p:stCondLst>
                              <p:cond delay="0"/>
                            </p:stCondLst>
                            <p:childTnLst>
                              <p:par>
                                <p:cTn id="108" presetID="23" presetClass="entr" presetSubtype="16" fill="hold" nodeType="clickEffect">
                                  <p:stCondLst>
                                    <p:cond delay="0"/>
                                  </p:stCondLst>
                                  <p:childTnLst>
                                    <p:set>
                                      <p:cBhvr>
                                        <p:cTn id="109" dur="1" fill="hold">
                                          <p:stCondLst>
                                            <p:cond delay="0"/>
                                          </p:stCondLst>
                                        </p:cTn>
                                        <p:tgtEl>
                                          <p:spTgt spid="808"/>
                                        </p:tgtEl>
                                        <p:attrNameLst>
                                          <p:attrName>style.visibility</p:attrName>
                                        </p:attrNameLst>
                                      </p:cBhvr>
                                      <p:to>
                                        <p:strVal val="visible"/>
                                      </p:to>
                                    </p:set>
                                    <p:anim calcmode="lin" valueType="num">
                                      <p:cBhvr additive="base">
                                        <p:cTn id="110" dur="500"/>
                                        <p:tgtEl>
                                          <p:spTgt spid="808"/>
                                        </p:tgtEl>
                                        <p:attrNameLst>
                                          <p:attrName>ppt_w</p:attrName>
                                        </p:attrNameLst>
                                      </p:cBhvr>
                                      <p:tavLst>
                                        <p:tav tm="0">
                                          <p:val>
                                            <p:strVal val="0"/>
                                          </p:val>
                                        </p:tav>
                                        <p:tav tm="100000">
                                          <p:val>
                                            <p:strVal val="#ppt_w"/>
                                          </p:val>
                                        </p:tav>
                                      </p:tavLst>
                                    </p:anim>
                                    <p:anim calcmode="lin" valueType="num">
                                      <p:cBhvr additive="base">
                                        <p:cTn id="111" dur="500"/>
                                        <p:tgtEl>
                                          <p:spTgt spid="80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4"/>
        <p:cNvGrpSpPr/>
        <p:nvPr/>
      </p:nvGrpSpPr>
      <p:grpSpPr>
        <a:xfrm>
          <a:off x="0" y="0"/>
          <a:ext cx="0" cy="0"/>
          <a:chOff x="0" y="0"/>
          <a:chExt cx="0" cy="0"/>
        </a:xfrm>
      </p:grpSpPr>
      <p:sp>
        <p:nvSpPr>
          <p:cNvPr id="815" name="Google Shape;815;p35"/>
          <p:cNvSpPr txBox="1"/>
          <p:nvPr/>
        </p:nvSpPr>
        <p:spPr>
          <a:xfrm>
            <a:off x="3644929" y="624225"/>
            <a:ext cx="465659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ĐÁNH GIÁ SẢN PHẨM</a:t>
            </a:r>
            <a:endParaRPr sz="3200" b="1" i="0" u="none" strike="noStrike" cap="none">
              <a:solidFill>
                <a:srgbClr val="002060"/>
              </a:solidFill>
              <a:latin typeface="Roboto"/>
              <a:ea typeface="Roboto"/>
              <a:cs typeface="Roboto"/>
              <a:sym typeface="Roboto"/>
            </a:endParaRPr>
          </a:p>
        </p:txBody>
      </p:sp>
      <p:pic>
        <p:nvPicPr>
          <p:cNvPr id="816" name="Google Shape;816;p35"/>
          <p:cNvPicPr preferRelativeResize="0"/>
          <p:nvPr/>
        </p:nvPicPr>
        <p:blipFill rotWithShape="1">
          <a:blip r:embed="rId4">
            <a:alphaModFix/>
          </a:blip>
          <a:srcRect/>
          <a:stretch/>
        </p:blipFill>
        <p:spPr>
          <a:xfrm>
            <a:off x="3449720" y="1985494"/>
            <a:ext cx="8082700" cy="4598158"/>
          </a:xfrm>
          <a:prstGeom prst="rect">
            <a:avLst/>
          </a:prstGeom>
          <a:noFill/>
          <a:ln>
            <a:noFill/>
          </a:ln>
        </p:spPr>
      </p:pic>
      <p:sp>
        <p:nvSpPr>
          <p:cNvPr id="817" name="Google Shape;817;p35"/>
          <p:cNvSpPr txBox="1"/>
          <p:nvPr/>
        </p:nvSpPr>
        <p:spPr>
          <a:xfrm>
            <a:off x="444057" y="2971814"/>
            <a:ext cx="2545723"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Thực hiện đánh giá bằng hình dán</a:t>
            </a:r>
            <a:endParaRPr sz="2800" b="1" i="0" u="none" strike="noStrike" cap="none">
              <a:solidFill>
                <a:srgbClr val="FF0000"/>
              </a:solidFill>
              <a:latin typeface="Roboto"/>
              <a:ea typeface="Roboto"/>
              <a:cs typeface="Roboto"/>
              <a:sym typeface="Roboto"/>
            </a:endParaRPr>
          </a:p>
        </p:txBody>
      </p:sp>
      <p:pic>
        <p:nvPicPr>
          <p:cNvPr id="818" name="Google Shape;818;p35"/>
          <p:cNvPicPr preferRelativeResize="0"/>
          <p:nvPr/>
        </p:nvPicPr>
        <p:blipFill rotWithShape="1">
          <a:blip r:embed="rId5">
            <a:alphaModFix/>
          </a:blip>
          <a:srcRect l="6826" t="7035" r="5653" b="3542"/>
          <a:stretch/>
        </p:blipFill>
        <p:spPr>
          <a:xfrm>
            <a:off x="7737167" y="3836969"/>
            <a:ext cx="868595" cy="868595"/>
          </a:xfrm>
          <a:prstGeom prst="ellipse">
            <a:avLst/>
          </a:prstGeom>
          <a:noFill/>
          <a:ln>
            <a:noFill/>
          </a:ln>
        </p:spPr>
      </p:pic>
      <p:pic>
        <p:nvPicPr>
          <p:cNvPr id="819" name="Google Shape;819;p35"/>
          <p:cNvPicPr preferRelativeResize="0"/>
          <p:nvPr/>
        </p:nvPicPr>
        <p:blipFill rotWithShape="1">
          <a:blip r:embed="rId6">
            <a:alphaModFix/>
          </a:blip>
          <a:srcRect l="9571" t="6413" r="10419" b="6659"/>
          <a:stretch/>
        </p:blipFill>
        <p:spPr>
          <a:xfrm>
            <a:off x="8932481" y="4571946"/>
            <a:ext cx="848933" cy="848933"/>
          </a:xfrm>
          <a:prstGeom prst="ellipse">
            <a:avLst/>
          </a:prstGeom>
          <a:noFill/>
          <a:ln>
            <a:noFill/>
          </a:ln>
        </p:spPr>
      </p:pic>
      <p:pic>
        <p:nvPicPr>
          <p:cNvPr id="820" name="Google Shape;820;p35"/>
          <p:cNvPicPr preferRelativeResize="0"/>
          <p:nvPr/>
        </p:nvPicPr>
        <p:blipFill rotWithShape="1">
          <a:blip r:embed="rId7">
            <a:alphaModFix/>
          </a:blip>
          <a:srcRect l="5642" t="6399" r="6278" b="6896"/>
          <a:stretch/>
        </p:blipFill>
        <p:spPr>
          <a:xfrm>
            <a:off x="10108133" y="5420879"/>
            <a:ext cx="878797" cy="878797"/>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5"/>
                                        </p:tgtEl>
                                        <p:attrNameLst>
                                          <p:attrName>style.visibility</p:attrName>
                                        </p:attrNameLst>
                                      </p:cBhvr>
                                      <p:to>
                                        <p:strVal val="visible"/>
                                      </p:to>
                                    </p:set>
                                    <p:animEffect transition="in" filter="fade">
                                      <p:cBhvr>
                                        <p:cTn id="7" dur="500"/>
                                        <p:tgtEl>
                                          <p:spTgt spid="815"/>
                                        </p:tgtEl>
                                      </p:cBhvr>
                                    </p:animEffect>
                                  </p:childTnLst>
                                </p:cTn>
                              </p:par>
                              <p:par>
                                <p:cTn id="8" presetID="23" presetClass="entr" presetSubtype="16" fill="hold" nodeType="withEffect">
                                  <p:stCondLst>
                                    <p:cond delay="0"/>
                                  </p:stCondLst>
                                  <p:childTnLst>
                                    <p:set>
                                      <p:cBhvr>
                                        <p:cTn id="9" dur="1" fill="hold">
                                          <p:stCondLst>
                                            <p:cond delay="0"/>
                                          </p:stCondLst>
                                        </p:cTn>
                                        <p:tgtEl>
                                          <p:spTgt spid="817"/>
                                        </p:tgtEl>
                                        <p:attrNameLst>
                                          <p:attrName>style.visibility</p:attrName>
                                        </p:attrNameLst>
                                      </p:cBhvr>
                                      <p:to>
                                        <p:strVal val="visible"/>
                                      </p:to>
                                    </p:set>
                                    <p:anim calcmode="lin" valueType="num">
                                      <p:cBhvr additive="base">
                                        <p:cTn id="10" dur="500"/>
                                        <p:tgtEl>
                                          <p:spTgt spid="817"/>
                                        </p:tgtEl>
                                        <p:attrNameLst>
                                          <p:attrName>ppt_w</p:attrName>
                                        </p:attrNameLst>
                                      </p:cBhvr>
                                      <p:tavLst>
                                        <p:tav tm="0">
                                          <p:val>
                                            <p:strVal val="0"/>
                                          </p:val>
                                        </p:tav>
                                        <p:tav tm="100000">
                                          <p:val>
                                            <p:strVal val="#ppt_w"/>
                                          </p:val>
                                        </p:tav>
                                      </p:tavLst>
                                    </p:anim>
                                    <p:anim calcmode="lin" valueType="num">
                                      <p:cBhvr additive="base">
                                        <p:cTn id="11" dur="500"/>
                                        <p:tgtEl>
                                          <p:spTgt spid="817"/>
                                        </p:tgtEl>
                                        <p:attrNameLst>
                                          <p:attrName>ppt_h</p:attrName>
                                        </p:attrNameLst>
                                      </p:cBhvr>
                                      <p:tavLst>
                                        <p:tav tm="0">
                                          <p:val>
                                            <p:str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18"/>
                                        </p:tgtEl>
                                        <p:attrNameLst>
                                          <p:attrName>style.visibility</p:attrName>
                                        </p:attrNameLst>
                                      </p:cBhvr>
                                      <p:to>
                                        <p:strVal val="visible"/>
                                      </p:to>
                                    </p:set>
                                    <p:animEffect transition="in" filter="fade">
                                      <p:cBhvr>
                                        <p:cTn id="16" dur="2000"/>
                                        <p:tgtEl>
                                          <p:spTgt spid="8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19"/>
                                        </p:tgtEl>
                                        <p:attrNameLst>
                                          <p:attrName>style.visibility</p:attrName>
                                        </p:attrNameLst>
                                      </p:cBhvr>
                                      <p:to>
                                        <p:strVal val="visible"/>
                                      </p:to>
                                    </p:set>
                                    <p:animEffect transition="in" filter="fade">
                                      <p:cBhvr>
                                        <p:cTn id="21" dur="2000"/>
                                        <p:tgtEl>
                                          <p:spTgt spid="8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20"/>
                                        </p:tgtEl>
                                        <p:attrNameLst>
                                          <p:attrName>style.visibility</p:attrName>
                                        </p:attrNameLst>
                                      </p:cBhvr>
                                      <p:to>
                                        <p:strVal val="visible"/>
                                      </p:to>
                                    </p:set>
                                    <p:animEffect transition="in" filter="fade">
                                      <p:cBhvr>
                                        <p:cTn id="26" dur="2000"/>
                                        <p:tgtEl>
                                          <p:spTgt spid="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5"/>
        <p:cNvGrpSpPr/>
        <p:nvPr/>
      </p:nvGrpSpPr>
      <p:grpSpPr>
        <a:xfrm>
          <a:off x="0" y="0"/>
          <a:ext cx="0" cy="0"/>
          <a:chOff x="0" y="0"/>
          <a:chExt cx="0" cy="0"/>
        </a:xfrm>
      </p:grpSpPr>
      <p:pic>
        <p:nvPicPr>
          <p:cNvPr id="826" name="Google Shape;826;p36"/>
          <p:cNvPicPr preferRelativeResize="0"/>
          <p:nvPr/>
        </p:nvPicPr>
        <p:blipFill rotWithShape="1">
          <a:blip r:embed="rId4">
            <a:alphaModFix/>
          </a:blip>
          <a:srcRect/>
          <a:stretch/>
        </p:blipFill>
        <p:spPr>
          <a:xfrm>
            <a:off x="9223034" y="2522362"/>
            <a:ext cx="2398474" cy="3929809"/>
          </a:xfrm>
          <a:prstGeom prst="rect">
            <a:avLst/>
          </a:prstGeom>
          <a:noFill/>
          <a:ln>
            <a:noFill/>
          </a:ln>
        </p:spPr>
      </p:pic>
      <p:sp>
        <p:nvSpPr>
          <p:cNvPr id="827" name="Google Shape;827;p36"/>
          <p:cNvSpPr txBox="1"/>
          <p:nvPr/>
        </p:nvSpPr>
        <p:spPr>
          <a:xfrm>
            <a:off x="3219791" y="3129188"/>
            <a:ext cx="5856197"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50"/>
              </a:buClr>
              <a:buSzPts val="4800"/>
              <a:buFont typeface="Roboto Black"/>
              <a:buNone/>
            </a:pPr>
            <a:r>
              <a:rPr lang="en-US" sz="4800" b="1" i="0" u="none" strike="noStrike" cap="none">
                <a:solidFill>
                  <a:srgbClr val="00B050"/>
                </a:solidFill>
                <a:latin typeface="Roboto Black"/>
                <a:ea typeface="Roboto Black"/>
                <a:cs typeface="Roboto Black"/>
                <a:sym typeface="Roboto Black"/>
              </a:rPr>
              <a:t>TẠM BIỆT CÁC EM!</a:t>
            </a:r>
            <a:endParaRPr sz="4800" b="1" i="0" u="none" strike="noStrike" cap="none">
              <a:solidFill>
                <a:srgbClr val="00B050"/>
              </a:solidFill>
              <a:latin typeface="Roboto Black"/>
              <a:ea typeface="Roboto Black"/>
              <a:cs typeface="Roboto Black"/>
              <a:sym typeface="Roboto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6"/>
                                        </p:tgtEl>
                                        <p:attrNameLst>
                                          <p:attrName>style.visibility</p:attrName>
                                        </p:attrNameLst>
                                      </p:cBhvr>
                                      <p:to>
                                        <p:strVal val="visible"/>
                                      </p:to>
                                    </p:set>
                                    <p:animEffect transition="in" filter="fade">
                                      <p:cBhvr>
                                        <p:cTn id="7" dur="500"/>
                                        <p:tgtEl>
                                          <p:spTgt spid="826"/>
                                        </p:tgtEl>
                                      </p:cBhvr>
                                    </p:animEffect>
                                  </p:childTnLst>
                                </p:cTn>
                              </p:par>
                              <p:par>
                                <p:cTn id="8" presetID="2" presetClass="entr" presetSubtype="1" fill="hold" nodeType="withEffect">
                                  <p:stCondLst>
                                    <p:cond delay="0"/>
                                  </p:stCondLst>
                                  <p:childTnLst>
                                    <p:set>
                                      <p:cBhvr>
                                        <p:cTn id="9" dur="1" fill="hold">
                                          <p:stCondLst>
                                            <p:cond delay="0"/>
                                          </p:stCondLst>
                                        </p:cTn>
                                        <p:tgtEl>
                                          <p:spTgt spid="827"/>
                                        </p:tgtEl>
                                        <p:attrNameLst>
                                          <p:attrName>style.visibility</p:attrName>
                                        </p:attrNameLst>
                                      </p:cBhvr>
                                      <p:to>
                                        <p:strVal val="visible"/>
                                      </p:to>
                                    </p:set>
                                    <p:anim calcmode="lin" valueType="num">
                                      <p:cBhvr additive="base">
                                        <p:cTn id="10" dur="500"/>
                                        <p:tgtEl>
                                          <p:spTgt spid="8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pic>
        <p:nvPicPr>
          <p:cNvPr id="140" name="Google Shape;140;p3"/>
          <p:cNvPicPr preferRelativeResize="0"/>
          <p:nvPr/>
        </p:nvPicPr>
        <p:blipFill rotWithShape="1">
          <a:blip r:embed="rId4">
            <a:alphaModFix/>
          </a:blip>
          <a:srcRect l="31039" t="12918" r="24906" b="7902"/>
          <a:stretch/>
        </p:blipFill>
        <p:spPr>
          <a:xfrm>
            <a:off x="10373069" y="455117"/>
            <a:ext cx="1349014" cy="1279253"/>
          </a:xfrm>
          <a:prstGeom prst="ellipse">
            <a:avLst/>
          </a:prstGeom>
          <a:noFill/>
          <a:ln>
            <a:noFill/>
          </a:ln>
        </p:spPr>
      </p:pic>
      <p:sp>
        <p:nvSpPr>
          <p:cNvPr id="141" name="Google Shape;141;p3"/>
          <p:cNvSpPr txBox="1"/>
          <p:nvPr/>
        </p:nvSpPr>
        <p:spPr>
          <a:xfrm>
            <a:off x="1282047" y="2790016"/>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7</a:t>
            </a:r>
            <a:endParaRPr sz="6000" b="1" i="0" u="none" strike="noStrike" cap="none">
              <a:solidFill>
                <a:srgbClr val="002060"/>
              </a:solidFill>
              <a:latin typeface="Roboto"/>
              <a:ea typeface="Roboto"/>
              <a:cs typeface="Roboto"/>
              <a:sym typeface="Roboto"/>
            </a:endParaRPr>
          </a:p>
        </p:txBody>
      </p:sp>
      <p:sp>
        <p:nvSpPr>
          <p:cNvPr id="142" name="Google Shape;142;p3"/>
          <p:cNvSpPr txBox="1"/>
          <p:nvPr/>
        </p:nvSpPr>
        <p:spPr>
          <a:xfrm>
            <a:off x="4464216" y="2362787"/>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89</a:t>
            </a:r>
            <a:endParaRPr sz="6000" b="1" i="0" u="none" strike="noStrike" cap="none">
              <a:solidFill>
                <a:srgbClr val="002060"/>
              </a:solidFill>
              <a:latin typeface="Roboto"/>
              <a:ea typeface="Roboto"/>
              <a:cs typeface="Roboto"/>
              <a:sym typeface="Roboto"/>
            </a:endParaRPr>
          </a:p>
        </p:txBody>
      </p:sp>
      <p:sp>
        <p:nvSpPr>
          <p:cNvPr id="143" name="Google Shape;143;p3"/>
          <p:cNvSpPr txBox="1"/>
          <p:nvPr/>
        </p:nvSpPr>
        <p:spPr>
          <a:xfrm>
            <a:off x="2858088" y="1699989"/>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95</a:t>
            </a:r>
            <a:endParaRPr sz="6000" b="1" i="0" u="none" strike="noStrike" cap="none">
              <a:solidFill>
                <a:srgbClr val="002060"/>
              </a:solidFill>
              <a:latin typeface="Roboto"/>
              <a:ea typeface="Roboto"/>
              <a:cs typeface="Roboto"/>
              <a:sym typeface="Roboto"/>
            </a:endParaRPr>
          </a:p>
        </p:txBody>
      </p:sp>
      <p:sp>
        <p:nvSpPr>
          <p:cNvPr id="144" name="Google Shape;144;p3"/>
          <p:cNvSpPr txBox="1"/>
          <p:nvPr/>
        </p:nvSpPr>
        <p:spPr>
          <a:xfrm>
            <a:off x="3041338" y="3747835"/>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20</a:t>
            </a:r>
            <a:endParaRPr sz="6000" b="1" i="0" u="none" strike="noStrike" cap="none">
              <a:solidFill>
                <a:srgbClr val="002060"/>
              </a:solidFill>
              <a:latin typeface="Roboto"/>
              <a:ea typeface="Roboto"/>
              <a:cs typeface="Roboto"/>
              <a:sym typeface="Roboto"/>
            </a:endParaRPr>
          </a:p>
        </p:txBody>
      </p:sp>
      <p:sp>
        <p:nvSpPr>
          <p:cNvPr id="145" name="Google Shape;145;p3"/>
          <p:cNvSpPr txBox="1"/>
          <p:nvPr/>
        </p:nvSpPr>
        <p:spPr>
          <a:xfrm>
            <a:off x="3141287" y="181007"/>
            <a:ext cx="508010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4000"/>
              <a:buFont typeface="Roboto"/>
              <a:buNone/>
            </a:pPr>
            <a:r>
              <a:rPr lang="en-US" sz="4000" b="1" i="0" u="none" strike="noStrike" cap="none">
                <a:solidFill>
                  <a:srgbClr val="00B050"/>
                </a:solidFill>
                <a:latin typeface="Roboto Black" panose="02000000000000000000" pitchFamily="2" charset="0"/>
                <a:ea typeface="Roboto Black" panose="02000000000000000000" pitchFamily="2" charset="0"/>
                <a:cs typeface="Roboto"/>
                <a:sym typeface="Roboto"/>
              </a:rPr>
              <a:t>TÌM SỐ LỚN NHẤT</a:t>
            </a:r>
            <a:endParaRPr sz="4000" b="1" i="0" u="none" strike="noStrike" cap="none">
              <a:solidFill>
                <a:srgbClr val="00B050"/>
              </a:solidFill>
              <a:latin typeface="Roboto Black" panose="02000000000000000000" pitchFamily="2" charset="0"/>
              <a:ea typeface="Roboto Black" panose="02000000000000000000" pitchFamily="2" charset="0"/>
              <a:cs typeface="Roboto"/>
              <a:sym typeface="Roboto"/>
            </a:endParaRPr>
          </a:p>
        </p:txBody>
      </p:sp>
      <p:grpSp>
        <p:nvGrpSpPr>
          <p:cNvPr id="146" name="Google Shape;146;p3"/>
          <p:cNvGrpSpPr/>
          <p:nvPr/>
        </p:nvGrpSpPr>
        <p:grpSpPr>
          <a:xfrm>
            <a:off x="9823678" y="2616146"/>
            <a:ext cx="1920537" cy="733291"/>
            <a:chOff x="9823678" y="2616146"/>
            <a:chExt cx="1920537" cy="733291"/>
          </a:xfrm>
        </p:grpSpPr>
        <p:sp>
          <p:nvSpPr>
            <p:cNvPr id="147" name="Google Shape;147;p3"/>
            <p:cNvSpPr/>
            <p:nvPr/>
          </p:nvSpPr>
          <p:spPr>
            <a:xfrm>
              <a:off x="9823678" y="2616146"/>
              <a:ext cx="1920537" cy="733291"/>
            </a:xfrm>
            <a:prstGeom prst="roundRect">
              <a:avLst>
                <a:gd name="adj" fmla="val 16667"/>
              </a:avLst>
            </a:prstGeom>
            <a:solidFill>
              <a:schemeClr val="lt1"/>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8" name="Google Shape;148;p3"/>
            <p:cNvSpPr txBox="1"/>
            <p:nvPr/>
          </p:nvSpPr>
          <p:spPr>
            <a:xfrm>
              <a:off x="9983876" y="2721182"/>
              <a:ext cx="160014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800"/>
                <a:buFont typeface="Roboto"/>
                <a:buNone/>
              </a:pPr>
              <a:r>
                <a:rPr lang="en-US" sz="2800" b="1" i="0" u="none" strike="noStrike" cap="none">
                  <a:solidFill>
                    <a:srgbClr val="00B050"/>
                  </a:solidFill>
                  <a:latin typeface="Roboto"/>
                  <a:ea typeface="Roboto"/>
                  <a:cs typeface="Roboto"/>
                  <a:sym typeface="Roboto"/>
                </a:rPr>
                <a:t>ĐÁP ÁN</a:t>
              </a:r>
              <a:endParaRPr sz="2800" b="1" i="0" u="none" strike="noStrike" cap="none">
                <a:solidFill>
                  <a:srgbClr val="00B050"/>
                </a:solidFill>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par>
                                <p:cTn id="8" presetID="10" presetClass="entr" presetSubtype="0" fill="hold"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fade">
                                      <p:cBhvr>
                                        <p:cTn id="10" dur="500"/>
                                        <p:tgtEl>
                                          <p:spTgt spid="141"/>
                                        </p:tgtEl>
                                      </p:cBhvr>
                                    </p:animEffect>
                                  </p:childTnLst>
                                </p:cTn>
                              </p:par>
                              <p:par>
                                <p:cTn id="11" presetID="10" presetClass="entr" presetSubtype="0" fill="hold" nodeType="withEffect">
                                  <p:stCondLst>
                                    <p:cond delay="0"/>
                                  </p:stCondLst>
                                  <p:childTnLst>
                                    <p:set>
                                      <p:cBhvr>
                                        <p:cTn id="12" dur="1" fill="hold">
                                          <p:stCondLst>
                                            <p:cond delay="0"/>
                                          </p:stCondLst>
                                        </p:cTn>
                                        <p:tgtEl>
                                          <p:spTgt spid="142"/>
                                        </p:tgtEl>
                                        <p:attrNameLst>
                                          <p:attrName>style.visibility</p:attrName>
                                        </p:attrNameLst>
                                      </p:cBhvr>
                                      <p:to>
                                        <p:strVal val="visible"/>
                                      </p:to>
                                    </p:set>
                                    <p:animEffect transition="in" filter="fade">
                                      <p:cBhvr>
                                        <p:cTn id="13" dur="500"/>
                                        <p:tgtEl>
                                          <p:spTgt spid="142"/>
                                        </p:tgtEl>
                                      </p:cBhvr>
                                    </p:animEffect>
                                  </p:childTnLst>
                                </p:cTn>
                              </p:par>
                              <p:par>
                                <p:cTn id="14" presetID="10" presetClass="entr" presetSubtype="0" fill="hold" nodeType="withEffect">
                                  <p:stCondLst>
                                    <p:cond delay="0"/>
                                  </p:stCondLst>
                                  <p:childTnLst>
                                    <p:set>
                                      <p:cBhvr>
                                        <p:cTn id="15" dur="1" fill="hold">
                                          <p:stCondLst>
                                            <p:cond delay="0"/>
                                          </p:stCondLst>
                                        </p:cTn>
                                        <p:tgtEl>
                                          <p:spTgt spid="144"/>
                                        </p:tgtEl>
                                        <p:attrNameLst>
                                          <p:attrName>style.visibility</p:attrName>
                                        </p:attrNameLst>
                                      </p:cBhvr>
                                      <p:to>
                                        <p:strVal val="visible"/>
                                      </p:to>
                                    </p:set>
                                    <p:animEffect transition="in" filter="fade">
                                      <p:cBhvr>
                                        <p:cTn id="16" dur="500"/>
                                        <p:tgtEl>
                                          <p:spTgt spid="144"/>
                                        </p:tgtEl>
                                      </p:cBhvr>
                                    </p:animEffect>
                                  </p:childTnLst>
                                </p:cTn>
                              </p:par>
                              <p:par>
                                <p:cTn id="17" presetID="10" presetClass="entr" presetSubtype="0" fill="hold" nodeType="with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fade">
                                      <p:cBhvr>
                                        <p:cTn id="19" dur="500"/>
                                        <p:tgtEl>
                                          <p:spTgt spid="143"/>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40"/>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40"/>
                                        </p:tgtEl>
                                        <p:attrNameLst>
                                          <p:attrName>style.visibility</p:attrName>
                                        </p:attrNameLst>
                                      </p:cBhvr>
                                      <p:to>
                                        <p:strVal val="visible"/>
                                      </p:to>
                                    </p:set>
                                    <p:animEffect transition="in" filter="fade">
                                      <p:cBhvr>
                                        <p:cTn id="25" dur="5000"/>
                                        <p:tgtEl>
                                          <p:spTgt spid="140"/>
                                        </p:tgtEl>
                                      </p:cBhvr>
                                    </p:animEffect>
                                  </p:childTnLst>
                                </p:cTn>
                              </p:par>
                            </p:childTnLst>
                          </p:cTn>
                        </p:par>
                        <p:par>
                          <p:cTn id="26" fill="hold">
                            <p:stCondLst>
                              <p:cond delay="5500"/>
                            </p:stCondLst>
                            <p:childTnLst>
                              <p:par>
                                <p:cTn id="27" presetID="1" presetClass="exit" presetSubtype="0" fill="hold" nodeType="afterEffect">
                                  <p:stCondLst>
                                    <p:cond delay="0"/>
                                  </p:stCondLst>
                                  <p:childTnLst>
                                    <p:set>
                                      <p:cBhvr>
                                        <p:cTn id="28" dur="1" fill="hold">
                                          <p:stCondLst>
                                            <p:cond delay="1"/>
                                          </p:stCondLst>
                                        </p:cTn>
                                        <p:tgtEl>
                                          <p:spTgt spid="14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14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1"/>
                                          </p:stCondLst>
                                        </p:cTn>
                                        <p:tgtEl>
                                          <p:spTgt spid="14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1"/>
                                          </p:stCondLst>
                                        </p:cTn>
                                        <p:tgtEl>
                                          <p:spTgt spid="14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1"/>
                                          </p:stCondLst>
                                        </p:cTn>
                                        <p:tgtEl>
                                          <p:spTgt spid="144"/>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3"/>
                                        </p:tgtEl>
                                        <p:attrNameLst>
                                          <p:attrName>style.visibility</p:attrName>
                                        </p:attrNameLst>
                                      </p:cBhvr>
                                      <p:to>
                                        <p:strVal val="visible"/>
                                      </p:to>
                                    </p:set>
                                    <p:animEffect transition="in" filter="fade">
                                      <p:cBhvr>
                                        <p:cTn id="43" dur="500"/>
                                        <p:tgtEl>
                                          <p:spTgt spid="143"/>
                                        </p:tgtEl>
                                      </p:cBhvr>
                                    </p:animEffect>
                                  </p:childTnLst>
                                </p:cTn>
                              </p:par>
                              <p:par>
                                <p:cTn id="44" presetID="1" presetClass="entr" presetSubtype="0" fill="hold" nodeType="withEffect">
                                  <p:stCondLst>
                                    <p:cond delay="0"/>
                                  </p:stCondLst>
                                  <p:childTnLst>
                                    <p:set>
                                      <p:cBhvr>
                                        <p:cTn id="45" dur="1" fill="hold">
                                          <p:stCondLst>
                                            <p:cond delay="0"/>
                                          </p:stCondLst>
                                        </p:cTn>
                                        <p:tgtEl>
                                          <p:spTgt spid="14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42"/>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3"/>
        <p:cNvGrpSpPr/>
        <p:nvPr/>
      </p:nvGrpSpPr>
      <p:grpSpPr>
        <a:xfrm>
          <a:off x="0" y="0"/>
          <a:ext cx="0" cy="0"/>
          <a:chOff x="0" y="0"/>
          <a:chExt cx="0" cy="0"/>
        </a:xfrm>
      </p:grpSpPr>
      <p:pic>
        <p:nvPicPr>
          <p:cNvPr id="154" name="Google Shape;154;p4"/>
          <p:cNvPicPr preferRelativeResize="0"/>
          <p:nvPr/>
        </p:nvPicPr>
        <p:blipFill rotWithShape="1">
          <a:blip r:embed="rId4">
            <a:alphaModFix/>
          </a:blip>
          <a:srcRect l="31039" t="12918" r="24906" b="7902"/>
          <a:stretch/>
        </p:blipFill>
        <p:spPr>
          <a:xfrm>
            <a:off x="10373069" y="455117"/>
            <a:ext cx="1349014" cy="1279253"/>
          </a:xfrm>
          <a:prstGeom prst="ellipse">
            <a:avLst/>
          </a:prstGeom>
          <a:noFill/>
          <a:ln>
            <a:noFill/>
          </a:ln>
        </p:spPr>
      </p:pic>
      <p:sp>
        <p:nvSpPr>
          <p:cNvPr id="155" name="Google Shape;155;p4"/>
          <p:cNvSpPr txBox="1"/>
          <p:nvPr/>
        </p:nvSpPr>
        <p:spPr>
          <a:xfrm>
            <a:off x="3708842" y="2213350"/>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28</a:t>
            </a:r>
            <a:endParaRPr sz="6000" b="1" i="0" u="none" strike="noStrike" cap="none">
              <a:solidFill>
                <a:srgbClr val="002060"/>
              </a:solidFill>
              <a:latin typeface="Roboto"/>
              <a:ea typeface="Roboto"/>
              <a:cs typeface="Roboto"/>
              <a:sym typeface="Roboto"/>
            </a:endParaRPr>
          </a:p>
        </p:txBody>
      </p:sp>
      <p:sp>
        <p:nvSpPr>
          <p:cNvPr id="156" name="Google Shape;156;p4"/>
          <p:cNvSpPr txBox="1"/>
          <p:nvPr/>
        </p:nvSpPr>
        <p:spPr>
          <a:xfrm>
            <a:off x="1362835" y="3378450"/>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69</a:t>
            </a:r>
            <a:endParaRPr sz="6000" b="1" i="0" u="none" strike="noStrike" cap="none">
              <a:solidFill>
                <a:srgbClr val="002060"/>
              </a:solidFill>
              <a:latin typeface="Roboto"/>
              <a:ea typeface="Roboto"/>
              <a:cs typeface="Roboto"/>
              <a:sym typeface="Roboto"/>
            </a:endParaRPr>
          </a:p>
        </p:txBody>
      </p:sp>
      <p:sp>
        <p:nvSpPr>
          <p:cNvPr id="157" name="Google Shape;157;p4"/>
          <p:cNvSpPr txBox="1"/>
          <p:nvPr/>
        </p:nvSpPr>
        <p:spPr>
          <a:xfrm>
            <a:off x="1622423" y="1854955"/>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39</a:t>
            </a:r>
            <a:endParaRPr sz="6000" b="1" i="0" u="none" strike="noStrike" cap="none">
              <a:solidFill>
                <a:srgbClr val="002060"/>
              </a:solidFill>
              <a:latin typeface="Roboto"/>
              <a:ea typeface="Roboto"/>
              <a:cs typeface="Roboto"/>
              <a:sym typeface="Roboto"/>
            </a:endParaRPr>
          </a:p>
        </p:txBody>
      </p:sp>
      <p:sp>
        <p:nvSpPr>
          <p:cNvPr id="158" name="Google Shape;158;p4"/>
          <p:cNvSpPr txBox="1"/>
          <p:nvPr/>
        </p:nvSpPr>
        <p:spPr>
          <a:xfrm>
            <a:off x="2963221" y="3797530"/>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67</a:t>
            </a:r>
            <a:endParaRPr sz="6000" b="1" i="0" u="none" strike="noStrike" cap="none">
              <a:solidFill>
                <a:srgbClr val="002060"/>
              </a:solidFill>
              <a:latin typeface="Roboto"/>
              <a:ea typeface="Roboto"/>
              <a:cs typeface="Roboto"/>
              <a:sym typeface="Roboto"/>
            </a:endParaRPr>
          </a:p>
        </p:txBody>
      </p:sp>
      <p:sp>
        <p:nvSpPr>
          <p:cNvPr id="159" name="Google Shape;159;p4"/>
          <p:cNvSpPr txBox="1"/>
          <p:nvPr/>
        </p:nvSpPr>
        <p:spPr>
          <a:xfrm>
            <a:off x="3141287" y="181007"/>
            <a:ext cx="508010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4000"/>
              <a:buFont typeface="Roboto"/>
              <a:buNone/>
            </a:pPr>
            <a:r>
              <a:rPr lang="en-US" sz="4000" b="1" i="0" u="none" strike="noStrike" cap="none">
                <a:solidFill>
                  <a:srgbClr val="00B050"/>
                </a:solidFill>
                <a:latin typeface="Roboto Black" panose="02000000000000000000" pitchFamily="2" charset="0"/>
                <a:ea typeface="Roboto Black" panose="02000000000000000000" pitchFamily="2" charset="0"/>
                <a:cs typeface="Roboto"/>
                <a:sym typeface="Roboto"/>
              </a:rPr>
              <a:t>TÌM SỐ LỚN NHẤT</a:t>
            </a:r>
            <a:endParaRPr sz="4000" b="1" i="0" u="none" strike="noStrike" cap="none">
              <a:solidFill>
                <a:srgbClr val="00B050"/>
              </a:solidFill>
              <a:latin typeface="Roboto Black" panose="02000000000000000000" pitchFamily="2" charset="0"/>
              <a:ea typeface="Roboto Black" panose="02000000000000000000" pitchFamily="2" charset="0"/>
              <a:cs typeface="Roboto"/>
              <a:sym typeface="Roboto"/>
            </a:endParaRPr>
          </a:p>
        </p:txBody>
      </p:sp>
      <p:grpSp>
        <p:nvGrpSpPr>
          <p:cNvPr id="160" name="Google Shape;160;p4"/>
          <p:cNvGrpSpPr/>
          <p:nvPr/>
        </p:nvGrpSpPr>
        <p:grpSpPr>
          <a:xfrm>
            <a:off x="9823678" y="2616146"/>
            <a:ext cx="1920537" cy="733291"/>
            <a:chOff x="9823678" y="2616146"/>
            <a:chExt cx="1920537" cy="733291"/>
          </a:xfrm>
        </p:grpSpPr>
        <p:sp>
          <p:nvSpPr>
            <p:cNvPr id="161" name="Google Shape;161;p4"/>
            <p:cNvSpPr/>
            <p:nvPr/>
          </p:nvSpPr>
          <p:spPr>
            <a:xfrm>
              <a:off x="9823678" y="2616146"/>
              <a:ext cx="1920537" cy="733291"/>
            </a:xfrm>
            <a:prstGeom prst="roundRect">
              <a:avLst>
                <a:gd name="adj" fmla="val 16667"/>
              </a:avLst>
            </a:prstGeom>
            <a:solidFill>
              <a:schemeClr val="lt1"/>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2" name="Google Shape;162;p4"/>
            <p:cNvSpPr txBox="1"/>
            <p:nvPr/>
          </p:nvSpPr>
          <p:spPr>
            <a:xfrm>
              <a:off x="9983876" y="2721182"/>
              <a:ext cx="160014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800"/>
                <a:buFont typeface="Roboto"/>
                <a:buNone/>
              </a:pPr>
              <a:r>
                <a:rPr lang="en-US" sz="2800" b="1" i="0" u="none" strike="noStrike" cap="none">
                  <a:solidFill>
                    <a:srgbClr val="00B050"/>
                  </a:solidFill>
                  <a:latin typeface="Roboto"/>
                  <a:ea typeface="Roboto"/>
                  <a:cs typeface="Roboto"/>
                  <a:sym typeface="Roboto"/>
                </a:rPr>
                <a:t>ĐÁP ÁN</a:t>
              </a:r>
              <a:endParaRPr sz="2800" b="1" i="0" u="none" strike="noStrike" cap="none">
                <a:solidFill>
                  <a:srgbClr val="00B050"/>
                </a:solidFill>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500"/>
                                        <p:tgtEl>
                                          <p:spTgt spid="159"/>
                                        </p:tgtEl>
                                      </p:cBhvr>
                                    </p:animEffect>
                                  </p:childTnLst>
                                </p:cTn>
                              </p:par>
                              <p:par>
                                <p:cTn id="8" presetID="10" presetClass="entr" presetSubtype="0" fill="hold" nodeType="withEffect">
                                  <p:stCondLst>
                                    <p:cond delay="0"/>
                                  </p:stCondLst>
                                  <p:childTnLst>
                                    <p:set>
                                      <p:cBhvr>
                                        <p:cTn id="9" dur="1" fill="hold">
                                          <p:stCondLst>
                                            <p:cond delay="0"/>
                                          </p:stCondLst>
                                        </p:cTn>
                                        <p:tgtEl>
                                          <p:spTgt spid="155"/>
                                        </p:tgtEl>
                                        <p:attrNameLst>
                                          <p:attrName>style.visibility</p:attrName>
                                        </p:attrNameLst>
                                      </p:cBhvr>
                                      <p:to>
                                        <p:strVal val="visible"/>
                                      </p:to>
                                    </p:set>
                                    <p:animEffect transition="in" filter="fade">
                                      <p:cBhvr>
                                        <p:cTn id="10" dur="500"/>
                                        <p:tgtEl>
                                          <p:spTgt spid="155"/>
                                        </p:tgtEl>
                                      </p:cBhvr>
                                    </p:animEffect>
                                  </p:childTnLst>
                                </p:cTn>
                              </p:par>
                              <p:par>
                                <p:cTn id="11" presetID="10" presetClass="entr" presetSubtype="0" fill="hold" nodeType="withEffect">
                                  <p:stCondLst>
                                    <p:cond delay="0"/>
                                  </p:stCondLst>
                                  <p:childTnLst>
                                    <p:set>
                                      <p:cBhvr>
                                        <p:cTn id="12" dur="1" fill="hold">
                                          <p:stCondLst>
                                            <p:cond delay="0"/>
                                          </p:stCondLst>
                                        </p:cTn>
                                        <p:tgtEl>
                                          <p:spTgt spid="157"/>
                                        </p:tgtEl>
                                        <p:attrNameLst>
                                          <p:attrName>style.visibility</p:attrName>
                                        </p:attrNameLst>
                                      </p:cBhvr>
                                      <p:to>
                                        <p:strVal val="visible"/>
                                      </p:to>
                                    </p:set>
                                    <p:animEffect transition="in" filter="fade">
                                      <p:cBhvr>
                                        <p:cTn id="13" dur="500"/>
                                        <p:tgtEl>
                                          <p:spTgt spid="157"/>
                                        </p:tgtEl>
                                      </p:cBhvr>
                                    </p:animEffect>
                                  </p:childTnLst>
                                </p:cTn>
                              </p:par>
                              <p:par>
                                <p:cTn id="14" presetID="10" presetClass="entr" presetSubtype="0" fill="hold" nodeType="withEffect">
                                  <p:stCondLst>
                                    <p:cond delay="0"/>
                                  </p:stCondLst>
                                  <p:childTnLst>
                                    <p:set>
                                      <p:cBhvr>
                                        <p:cTn id="15" dur="1" fill="hold">
                                          <p:stCondLst>
                                            <p:cond delay="0"/>
                                          </p:stCondLst>
                                        </p:cTn>
                                        <p:tgtEl>
                                          <p:spTgt spid="156"/>
                                        </p:tgtEl>
                                        <p:attrNameLst>
                                          <p:attrName>style.visibility</p:attrName>
                                        </p:attrNameLst>
                                      </p:cBhvr>
                                      <p:to>
                                        <p:strVal val="visible"/>
                                      </p:to>
                                    </p:set>
                                    <p:animEffect transition="in" filter="fade">
                                      <p:cBhvr>
                                        <p:cTn id="16" dur="500"/>
                                        <p:tgtEl>
                                          <p:spTgt spid="156"/>
                                        </p:tgtEl>
                                      </p:cBhvr>
                                    </p:animEffect>
                                  </p:childTnLst>
                                </p:cTn>
                              </p:par>
                              <p:par>
                                <p:cTn id="17" presetID="10" presetClass="entr" presetSubtype="0" fill="hold" nodeType="withEffect">
                                  <p:stCondLst>
                                    <p:cond delay="0"/>
                                  </p:stCondLst>
                                  <p:childTnLst>
                                    <p:set>
                                      <p:cBhvr>
                                        <p:cTn id="18" dur="1" fill="hold">
                                          <p:stCondLst>
                                            <p:cond delay="0"/>
                                          </p:stCondLst>
                                        </p:cTn>
                                        <p:tgtEl>
                                          <p:spTgt spid="158"/>
                                        </p:tgtEl>
                                        <p:attrNameLst>
                                          <p:attrName>style.visibility</p:attrName>
                                        </p:attrNameLst>
                                      </p:cBhvr>
                                      <p:to>
                                        <p:strVal val="visible"/>
                                      </p:to>
                                    </p:set>
                                    <p:animEffect transition="in" filter="fade">
                                      <p:cBhvr>
                                        <p:cTn id="19" dur="500"/>
                                        <p:tgtEl>
                                          <p:spTgt spid="15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54"/>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54"/>
                                        </p:tgtEl>
                                        <p:attrNameLst>
                                          <p:attrName>style.visibility</p:attrName>
                                        </p:attrNameLst>
                                      </p:cBhvr>
                                      <p:to>
                                        <p:strVal val="visible"/>
                                      </p:to>
                                    </p:set>
                                    <p:animEffect transition="in" filter="fade">
                                      <p:cBhvr>
                                        <p:cTn id="25" dur="5000"/>
                                        <p:tgtEl>
                                          <p:spTgt spid="154"/>
                                        </p:tgtEl>
                                      </p:cBhvr>
                                    </p:animEffect>
                                  </p:childTnLst>
                                </p:cTn>
                              </p:par>
                            </p:childTnLst>
                          </p:cTn>
                        </p:par>
                        <p:par>
                          <p:cTn id="26" fill="hold">
                            <p:stCondLst>
                              <p:cond delay="5500"/>
                            </p:stCondLst>
                            <p:childTnLst>
                              <p:par>
                                <p:cTn id="27" presetID="1" presetClass="exit" presetSubtype="0" fill="hold" nodeType="afterEffect">
                                  <p:stCondLst>
                                    <p:cond delay="0"/>
                                  </p:stCondLst>
                                  <p:childTnLst>
                                    <p:set>
                                      <p:cBhvr>
                                        <p:cTn id="28" dur="1" fill="hold">
                                          <p:stCondLst>
                                            <p:cond delay="1"/>
                                          </p:stCondLst>
                                        </p:cTn>
                                        <p:tgtEl>
                                          <p:spTgt spid="15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15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1"/>
                                          </p:stCondLst>
                                        </p:cTn>
                                        <p:tgtEl>
                                          <p:spTgt spid="15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1"/>
                                          </p:stCondLst>
                                        </p:cTn>
                                        <p:tgtEl>
                                          <p:spTgt spid="15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1"/>
                                          </p:stCondLst>
                                        </p:cTn>
                                        <p:tgtEl>
                                          <p:spTgt spid="158"/>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fade">
                                      <p:cBhvr>
                                        <p:cTn id="43" dur="500"/>
                                        <p:tgtEl>
                                          <p:spTgt spid="156"/>
                                        </p:tgtEl>
                                      </p:cBhvr>
                                    </p:animEffect>
                                  </p:childTnLst>
                                </p:cTn>
                              </p:par>
                              <p:par>
                                <p:cTn id="44" presetID="1" presetClass="entr" presetSubtype="0" fill="hold" nodeType="withEffect">
                                  <p:stCondLst>
                                    <p:cond delay="0"/>
                                  </p:stCondLst>
                                  <p:childTnLst>
                                    <p:set>
                                      <p:cBhvr>
                                        <p:cTn id="45" dur="1" fill="hold">
                                          <p:stCondLst>
                                            <p:cond delay="0"/>
                                          </p:stCondLst>
                                        </p:cTn>
                                        <p:tgtEl>
                                          <p:spTgt spid="155"/>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57"/>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210241" y="312494"/>
            <a:ext cx="11711709" cy="6382327"/>
          </a:xfrm>
          <a:prstGeom prst="roundRect">
            <a:avLst>
              <a:gd name="adj" fmla="val 3064"/>
            </a:avLst>
          </a:prstGeom>
          <a:gradFill>
            <a:gsLst>
              <a:gs pos="0">
                <a:srgbClr val="F6F9FC"/>
              </a:gs>
              <a:gs pos="43350">
                <a:srgbClr val="ADB4CF"/>
              </a:gs>
              <a:gs pos="62826">
                <a:srgbClr val="ADB4CF"/>
              </a:gs>
              <a:gs pos="74000">
                <a:srgbClr val="ADB4CF"/>
              </a:gs>
              <a:gs pos="83000">
                <a:srgbClr val="ADB4CF"/>
              </a:gs>
              <a:gs pos="89375">
                <a:srgbClr val="B9C5DC"/>
              </a:gs>
              <a:gs pos="100000">
                <a:srgbClr val="CCE0F2"/>
              </a:gs>
            </a:gsLst>
            <a:lin ang="5400000" scaled="0"/>
          </a:gra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103" name="Google Shape;103;p1"/>
          <p:cNvGrpSpPr/>
          <p:nvPr/>
        </p:nvGrpSpPr>
        <p:grpSpPr>
          <a:xfrm>
            <a:off x="8465" y="5726543"/>
            <a:ext cx="2080148" cy="1001989"/>
            <a:chOff x="3520679" y="799987"/>
            <a:chExt cx="2080148" cy="1001989"/>
          </a:xfrm>
        </p:grpSpPr>
        <p:sp>
          <p:nvSpPr>
            <p:cNvPr id="104" name="Google Shape;104;p1"/>
            <p:cNvSpPr/>
            <p:nvPr/>
          </p:nvSpPr>
          <p:spPr>
            <a:xfrm>
              <a:off x="3725845" y="799987"/>
              <a:ext cx="1874982" cy="928255"/>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D6826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5" name="Google Shape;105;p1"/>
            <p:cNvSpPr/>
            <p:nvPr/>
          </p:nvSpPr>
          <p:spPr>
            <a:xfrm>
              <a:off x="3873627" y="946313"/>
              <a:ext cx="1579418" cy="78192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E7D89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6" name="Google Shape;106;p1"/>
            <p:cNvSpPr/>
            <p:nvPr/>
          </p:nvSpPr>
          <p:spPr>
            <a:xfrm>
              <a:off x="3976341" y="1048015"/>
              <a:ext cx="1373990" cy="680227"/>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B2C6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7" name="Google Shape;107;p1"/>
            <p:cNvSpPr/>
            <p:nvPr/>
          </p:nvSpPr>
          <p:spPr>
            <a:xfrm>
              <a:off x="4083018" y="1136596"/>
              <a:ext cx="1160636" cy="57679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A8B2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8" name="Google Shape;108;p1"/>
            <p:cNvSpPr/>
            <p:nvPr/>
          </p:nvSpPr>
          <p:spPr>
            <a:xfrm>
              <a:off x="3520679" y="1202921"/>
              <a:ext cx="705896" cy="599055"/>
            </a:xfrm>
            <a:prstGeom prst="cloud">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09" name="Google Shape;109;p1"/>
          <p:cNvGrpSpPr/>
          <p:nvPr/>
        </p:nvGrpSpPr>
        <p:grpSpPr>
          <a:xfrm rot="10800000">
            <a:off x="10030691" y="109186"/>
            <a:ext cx="2160225" cy="1101496"/>
            <a:chOff x="3440602" y="799987"/>
            <a:chExt cx="2160225" cy="1101496"/>
          </a:xfrm>
        </p:grpSpPr>
        <p:sp>
          <p:nvSpPr>
            <p:cNvPr id="110" name="Google Shape;110;p1"/>
            <p:cNvSpPr/>
            <p:nvPr/>
          </p:nvSpPr>
          <p:spPr>
            <a:xfrm>
              <a:off x="3725845" y="799987"/>
              <a:ext cx="1874982" cy="928255"/>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D6826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1" name="Google Shape;111;p1"/>
            <p:cNvSpPr/>
            <p:nvPr/>
          </p:nvSpPr>
          <p:spPr>
            <a:xfrm>
              <a:off x="3873627" y="946313"/>
              <a:ext cx="1579418" cy="78192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E7D89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2" name="Google Shape;112;p1"/>
            <p:cNvSpPr/>
            <p:nvPr/>
          </p:nvSpPr>
          <p:spPr>
            <a:xfrm>
              <a:off x="3976341" y="1048015"/>
              <a:ext cx="1373990" cy="680227"/>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B2C6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3" name="Google Shape;113;p1"/>
            <p:cNvSpPr/>
            <p:nvPr/>
          </p:nvSpPr>
          <p:spPr>
            <a:xfrm>
              <a:off x="4083018" y="1136596"/>
              <a:ext cx="1160636" cy="57679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A8B2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4" name="Google Shape;114;p1"/>
            <p:cNvSpPr/>
            <p:nvPr/>
          </p:nvSpPr>
          <p:spPr>
            <a:xfrm rot="-1612671">
              <a:off x="3537887" y="1175221"/>
              <a:ext cx="705896" cy="599055"/>
            </a:xfrm>
            <a:prstGeom prst="cloud">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115" name="Google Shape;115;p1"/>
          <p:cNvSpPr/>
          <p:nvPr/>
        </p:nvSpPr>
        <p:spPr>
          <a:xfrm>
            <a:off x="193964" y="152426"/>
            <a:ext cx="2092036" cy="1347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16" name="Google Shape;116;p1"/>
          <p:cNvPicPr preferRelativeResize="0"/>
          <p:nvPr/>
        </p:nvPicPr>
        <p:blipFill rotWithShape="1">
          <a:blip r:embed="rId3">
            <a:alphaModFix/>
          </a:blip>
          <a:srcRect/>
          <a:stretch/>
        </p:blipFill>
        <p:spPr>
          <a:xfrm>
            <a:off x="-91280" y="-120887"/>
            <a:ext cx="2574732" cy="1883089"/>
          </a:xfrm>
          <a:prstGeom prst="rect">
            <a:avLst/>
          </a:prstGeom>
          <a:noFill/>
          <a:ln>
            <a:noFill/>
          </a:ln>
        </p:spPr>
      </p:pic>
      <p:sp>
        <p:nvSpPr>
          <p:cNvPr id="118" name="Google Shape;118;p1"/>
          <p:cNvSpPr txBox="1"/>
          <p:nvPr/>
        </p:nvSpPr>
        <p:spPr>
          <a:xfrm>
            <a:off x="658670" y="6185709"/>
            <a:ext cx="105809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Roboto Black"/>
              <a:buNone/>
            </a:pPr>
            <a:r>
              <a:rPr lang="en-US" sz="2400" b="0" i="0" u="none" strike="noStrike" cap="none">
                <a:solidFill>
                  <a:srgbClr val="FF0000"/>
                </a:solidFill>
                <a:latin typeface="Roboto Black"/>
                <a:ea typeface="Roboto Black"/>
                <a:cs typeface="Roboto Black"/>
                <a:sym typeface="Roboto Black"/>
              </a:rPr>
              <a:t>Tiết 1</a:t>
            </a:r>
            <a:endParaRPr/>
          </a:p>
        </p:txBody>
      </p:sp>
      <p:sp>
        <p:nvSpPr>
          <p:cNvPr id="120" name="Google Shape;120;p1"/>
          <p:cNvSpPr txBox="1"/>
          <p:nvPr/>
        </p:nvSpPr>
        <p:spPr>
          <a:xfrm>
            <a:off x="1511063" y="3036526"/>
            <a:ext cx="9271714" cy="707846"/>
          </a:xfrm>
          <a:prstGeom prst="rect">
            <a:avLst/>
          </a:prstGeom>
          <a:noFill/>
          <a:ln>
            <a:noFill/>
          </a:ln>
        </p:spPr>
        <p:txBody>
          <a:bodyPr spcFirstLastPara="1" wrap="square" lIns="91425" tIns="45700" rIns="91425" bIns="45700" anchor="t" anchorCtr="0">
            <a:spAutoFit/>
          </a:bodyPr>
          <a:lstStyle/>
          <a:p>
            <a:pPr lvl="0" algn="ctr">
              <a:buClr>
                <a:srgbClr val="00B050"/>
              </a:buClr>
              <a:buSzPts val="4000"/>
            </a:pPr>
            <a:r>
              <a:rPr lang="en-US" sz="4000" b="1">
                <a:solidFill>
                  <a:srgbClr val="002060"/>
                </a:solidFill>
                <a:latin typeface="Roboto Black" panose="02000000000000000000" pitchFamily="2" charset="0"/>
                <a:ea typeface="Roboto Black" panose="02000000000000000000" pitchFamily="2" charset="0"/>
                <a:cs typeface="Roboto"/>
                <a:sym typeface="Roboto"/>
              </a:rPr>
              <a:t>CHÚNG TA BẮT ĐẦU VÀO BÀI HỌC</a:t>
            </a:r>
          </a:p>
        </p:txBody>
      </p:sp>
    </p:spTree>
    <p:extLst>
      <p:ext uri="{BB962C8B-B14F-4D97-AF65-F5344CB8AC3E}">
        <p14:creationId xmlns:p14="http://schemas.microsoft.com/office/powerpoint/2010/main" val="423435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7"/>
        <p:cNvGrpSpPr/>
        <p:nvPr/>
      </p:nvGrpSpPr>
      <p:grpSpPr>
        <a:xfrm>
          <a:off x="0" y="0"/>
          <a:ext cx="0" cy="0"/>
          <a:chOff x="0" y="0"/>
          <a:chExt cx="0" cy="0"/>
        </a:xfrm>
      </p:grpSpPr>
      <p:sp>
        <p:nvSpPr>
          <p:cNvPr id="168" name="Google Shape;168;p5"/>
          <p:cNvSpPr txBox="1"/>
          <p:nvPr/>
        </p:nvSpPr>
        <p:spPr>
          <a:xfrm>
            <a:off x="1301259" y="2206853"/>
            <a:ext cx="3239919"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Chia lớp thành các nhóm học sinh.</a:t>
            </a:r>
            <a:endParaRPr/>
          </a:p>
        </p:txBody>
      </p:sp>
      <p:sp>
        <p:nvSpPr>
          <p:cNvPr id="169" name="Google Shape;169;p5"/>
          <p:cNvSpPr txBox="1"/>
          <p:nvPr/>
        </p:nvSpPr>
        <p:spPr>
          <a:xfrm>
            <a:off x="3452116" y="647741"/>
            <a:ext cx="539027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TRÒ CHƠI “GẮN THẺ SỐ”</a:t>
            </a:r>
            <a:endParaRPr sz="3200" b="1" i="0" u="none" strike="noStrike" cap="none">
              <a:solidFill>
                <a:srgbClr val="002060"/>
              </a:solidFill>
              <a:latin typeface="Roboto"/>
              <a:ea typeface="Roboto"/>
              <a:cs typeface="Roboto"/>
              <a:sym typeface="Roboto"/>
            </a:endParaRPr>
          </a:p>
        </p:txBody>
      </p:sp>
      <p:pic>
        <p:nvPicPr>
          <p:cNvPr id="170" name="Google Shape;170;p5"/>
          <p:cNvPicPr preferRelativeResize="0"/>
          <p:nvPr/>
        </p:nvPicPr>
        <p:blipFill rotWithShape="1">
          <a:blip r:embed="rId4">
            <a:alphaModFix/>
          </a:blip>
          <a:srcRect/>
          <a:stretch/>
        </p:blipFill>
        <p:spPr>
          <a:xfrm>
            <a:off x="5876124" y="1895729"/>
            <a:ext cx="5703861" cy="3470777"/>
          </a:xfrm>
          <a:prstGeom prst="rect">
            <a:avLst/>
          </a:prstGeom>
          <a:noFill/>
          <a:ln>
            <a:noFill/>
          </a:ln>
          <a:effectLst>
            <a:outerShdw blurRad="63500" sx="102000" sy="102000" algn="ctr" rotWithShape="0">
              <a:srgbClr val="000000">
                <a:alpha val="40000"/>
              </a:srgbClr>
            </a:outerShdw>
          </a:effectLst>
        </p:spPr>
      </p:pic>
      <p:sp>
        <p:nvSpPr>
          <p:cNvPr id="171" name="Google Shape;171;p5"/>
          <p:cNvSpPr txBox="1"/>
          <p:nvPr/>
        </p:nvSpPr>
        <p:spPr>
          <a:xfrm>
            <a:off x="1249328" y="3302344"/>
            <a:ext cx="3291850"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Mỗi nhóm chuẩn bị một bộ số từ 0 đến 15.</a:t>
            </a:r>
            <a:endParaRPr/>
          </a:p>
        </p:txBody>
      </p:sp>
      <p:sp>
        <p:nvSpPr>
          <p:cNvPr id="172" name="Google Shape;172;p5"/>
          <p:cNvSpPr txBox="1"/>
          <p:nvPr/>
        </p:nvSpPr>
        <p:spPr>
          <a:xfrm>
            <a:off x="1150566" y="4397835"/>
            <a:ext cx="3390612" cy="120032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Thành viên trong mỗi nhóm lần lượt lên gắn thẻ số.</a:t>
            </a:r>
            <a:endParaRPr/>
          </a:p>
        </p:txBody>
      </p:sp>
      <p:sp>
        <p:nvSpPr>
          <p:cNvPr id="173" name="Google Shape;173;p5"/>
          <p:cNvSpPr txBox="1"/>
          <p:nvPr/>
        </p:nvSpPr>
        <p:spPr>
          <a:xfrm>
            <a:off x="6854345" y="5583397"/>
            <a:ext cx="428432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Nhóm nào ghép đúng và nhanh nhất thì chiến thắng.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500"/>
                                        <p:tgtEl>
                                          <p:spTgt spid="169"/>
                                        </p:tgtEl>
                                      </p:cBhvr>
                                    </p:animEffect>
                                  </p:childTnLst>
                                </p:cTn>
                              </p:par>
                              <p:par>
                                <p:cTn id="8" presetID="10" presetClass="entr" presetSubtype="0" fill="hold" nodeType="withEffect">
                                  <p:stCondLst>
                                    <p:cond delay="0"/>
                                  </p:stCondLst>
                                  <p:childTnLst>
                                    <p:set>
                                      <p:cBhvr>
                                        <p:cTn id="9" dur="1" fill="hold">
                                          <p:stCondLst>
                                            <p:cond delay="0"/>
                                          </p:stCondLst>
                                        </p:cTn>
                                        <p:tgtEl>
                                          <p:spTgt spid="170"/>
                                        </p:tgtEl>
                                        <p:attrNameLst>
                                          <p:attrName>style.visibility</p:attrName>
                                        </p:attrNameLst>
                                      </p:cBhvr>
                                      <p:to>
                                        <p:strVal val="visible"/>
                                      </p:to>
                                    </p:set>
                                    <p:animEffect transition="in" filter="fade">
                                      <p:cBhvr>
                                        <p:cTn id="10" dur="500"/>
                                        <p:tgtEl>
                                          <p:spTgt spid="1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8"/>
                                        </p:tgtEl>
                                        <p:attrNameLst>
                                          <p:attrName>style.visibility</p:attrName>
                                        </p:attrNameLst>
                                      </p:cBhvr>
                                      <p:to>
                                        <p:strVal val="visible"/>
                                      </p:to>
                                    </p:set>
                                    <p:animEffect transition="in" filter="fade">
                                      <p:cBhvr>
                                        <p:cTn id="15" dur="500"/>
                                        <p:tgtEl>
                                          <p:spTgt spid="1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1"/>
                                        </p:tgtEl>
                                        <p:attrNameLst>
                                          <p:attrName>style.visibility</p:attrName>
                                        </p:attrNameLst>
                                      </p:cBhvr>
                                      <p:to>
                                        <p:strVal val="visible"/>
                                      </p:to>
                                    </p:set>
                                    <p:animEffect transition="in" filter="fade">
                                      <p:cBhvr>
                                        <p:cTn id="20" dur="500"/>
                                        <p:tgtEl>
                                          <p:spTgt spid="17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2"/>
                                        </p:tgtEl>
                                        <p:attrNameLst>
                                          <p:attrName>style.visibility</p:attrName>
                                        </p:attrNameLst>
                                      </p:cBhvr>
                                      <p:to>
                                        <p:strVal val="visible"/>
                                      </p:to>
                                    </p:set>
                                    <p:animEffect transition="in" filter="fade">
                                      <p:cBhvr>
                                        <p:cTn id="25" dur="500"/>
                                        <p:tgtEl>
                                          <p:spTgt spid="17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3"/>
                                        </p:tgtEl>
                                        <p:attrNameLst>
                                          <p:attrName>style.visibility</p:attrName>
                                        </p:attrNameLst>
                                      </p:cBhvr>
                                      <p:to>
                                        <p:strVal val="visible"/>
                                      </p:to>
                                    </p:set>
                                    <p:animEffect transition="in" filter="fade">
                                      <p:cBhvr>
                                        <p:cTn id="30"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sp>
        <p:nvSpPr>
          <p:cNvPr id="179" name="Google Shape;179;p6"/>
          <p:cNvSpPr/>
          <p:nvPr/>
        </p:nvSpPr>
        <p:spPr>
          <a:xfrm>
            <a:off x="6832315" y="4591626"/>
            <a:ext cx="3340905" cy="1521498"/>
          </a:xfrm>
          <a:prstGeom prst="wedgeRoundRectCallout">
            <a:avLst>
              <a:gd name="adj1" fmla="val 76653"/>
              <a:gd name="adj2" fmla="val -73228"/>
              <a:gd name="adj3"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80" name="Google Shape;180;p6"/>
          <p:cNvPicPr preferRelativeResize="0"/>
          <p:nvPr/>
        </p:nvPicPr>
        <p:blipFill rotWithShape="1">
          <a:blip r:embed="rId4">
            <a:alphaModFix/>
          </a:blip>
          <a:srcRect/>
          <a:stretch/>
        </p:blipFill>
        <p:spPr>
          <a:xfrm>
            <a:off x="10073413" y="3165552"/>
            <a:ext cx="2008488" cy="2852149"/>
          </a:xfrm>
          <a:prstGeom prst="rect">
            <a:avLst/>
          </a:prstGeom>
          <a:noFill/>
          <a:ln>
            <a:noFill/>
          </a:ln>
        </p:spPr>
      </p:pic>
      <p:cxnSp>
        <p:nvCxnSpPr>
          <p:cNvPr id="181" name="Google Shape;181;p6"/>
          <p:cNvCxnSpPr/>
          <p:nvPr/>
        </p:nvCxnSpPr>
        <p:spPr>
          <a:xfrm rot="10800000" flipH="1">
            <a:off x="426924" y="2854591"/>
            <a:ext cx="10705071" cy="40055"/>
          </a:xfrm>
          <a:prstGeom prst="straightConnector1">
            <a:avLst/>
          </a:prstGeom>
          <a:noFill/>
          <a:ln w="57150" cap="flat" cmpd="sng">
            <a:solidFill>
              <a:srgbClr val="0070C0"/>
            </a:solidFill>
            <a:prstDash val="solid"/>
            <a:miter lim="800000"/>
            <a:headEnd type="none" w="sm" len="sm"/>
            <a:tailEnd type="triangle" w="med" len="med"/>
          </a:ln>
        </p:spPr>
      </p:cxnSp>
      <p:grpSp>
        <p:nvGrpSpPr>
          <p:cNvPr id="182" name="Google Shape;182;p6"/>
          <p:cNvGrpSpPr/>
          <p:nvPr/>
        </p:nvGrpSpPr>
        <p:grpSpPr>
          <a:xfrm>
            <a:off x="849102" y="2667932"/>
            <a:ext cx="535176" cy="917749"/>
            <a:chOff x="462337" y="2671281"/>
            <a:chExt cx="616449" cy="1057121"/>
          </a:xfrm>
        </p:grpSpPr>
        <p:cxnSp>
          <p:nvCxnSpPr>
            <p:cNvPr id="183" name="Google Shape;183;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184" name="Google Shape;184;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85" name="Google Shape;185;p6"/>
          <p:cNvGrpSpPr/>
          <p:nvPr/>
        </p:nvGrpSpPr>
        <p:grpSpPr>
          <a:xfrm>
            <a:off x="1516979" y="2667932"/>
            <a:ext cx="535176" cy="917749"/>
            <a:chOff x="462337" y="2671281"/>
            <a:chExt cx="616449" cy="1057121"/>
          </a:xfrm>
        </p:grpSpPr>
        <p:cxnSp>
          <p:nvCxnSpPr>
            <p:cNvPr id="186" name="Google Shape;186;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187" name="Google Shape;187;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88" name="Google Shape;188;p6"/>
          <p:cNvGrpSpPr/>
          <p:nvPr/>
        </p:nvGrpSpPr>
        <p:grpSpPr>
          <a:xfrm>
            <a:off x="2184856" y="2667932"/>
            <a:ext cx="535176" cy="917749"/>
            <a:chOff x="462337" y="2671281"/>
            <a:chExt cx="616449" cy="1057121"/>
          </a:xfrm>
        </p:grpSpPr>
        <p:cxnSp>
          <p:nvCxnSpPr>
            <p:cNvPr id="189" name="Google Shape;189;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190" name="Google Shape;190;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91" name="Google Shape;191;p6"/>
          <p:cNvGrpSpPr/>
          <p:nvPr/>
        </p:nvGrpSpPr>
        <p:grpSpPr>
          <a:xfrm>
            <a:off x="2852733" y="2667932"/>
            <a:ext cx="535176" cy="917749"/>
            <a:chOff x="462337" y="2671281"/>
            <a:chExt cx="616449" cy="1057121"/>
          </a:xfrm>
        </p:grpSpPr>
        <p:cxnSp>
          <p:nvCxnSpPr>
            <p:cNvPr id="192" name="Google Shape;192;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193" name="Google Shape;193;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94" name="Google Shape;194;p6"/>
          <p:cNvGrpSpPr/>
          <p:nvPr/>
        </p:nvGrpSpPr>
        <p:grpSpPr>
          <a:xfrm>
            <a:off x="3520610" y="2667932"/>
            <a:ext cx="535176" cy="917749"/>
            <a:chOff x="462337" y="2671281"/>
            <a:chExt cx="616449" cy="1057121"/>
          </a:xfrm>
        </p:grpSpPr>
        <p:cxnSp>
          <p:nvCxnSpPr>
            <p:cNvPr id="195" name="Google Shape;195;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196" name="Google Shape;196;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97" name="Google Shape;197;p6"/>
          <p:cNvGrpSpPr/>
          <p:nvPr/>
        </p:nvGrpSpPr>
        <p:grpSpPr>
          <a:xfrm>
            <a:off x="4188487" y="2667932"/>
            <a:ext cx="535176" cy="917749"/>
            <a:chOff x="462337" y="2671281"/>
            <a:chExt cx="616449" cy="1057121"/>
          </a:xfrm>
        </p:grpSpPr>
        <p:cxnSp>
          <p:nvCxnSpPr>
            <p:cNvPr id="198" name="Google Shape;198;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199" name="Google Shape;199;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00" name="Google Shape;200;p6"/>
          <p:cNvGrpSpPr/>
          <p:nvPr/>
        </p:nvGrpSpPr>
        <p:grpSpPr>
          <a:xfrm>
            <a:off x="4856364" y="2667932"/>
            <a:ext cx="535176" cy="917749"/>
            <a:chOff x="462337" y="2671281"/>
            <a:chExt cx="616449" cy="1057121"/>
          </a:xfrm>
        </p:grpSpPr>
        <p:cxnSp>
          <p:nvCxnSpPr>
            <p:cNvPr id="201" name="Google Shape;201;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02" name="Google Shape;202;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03" name="Google Shape;203;p6"/>
          <p:cNvGrpSpPr/>
          <p:nvPr/>
        </p:nvGrpSpPr>
        <p:grpSpPr>
          <a:xfrm>
            <a:off x="5524241" y="2667932"/>
            <a:ext cx="535176" cy="917749"/>
            <a:chOff x="462337" y="2671281"/>
            <a:chExt cx="616449" cy="1057121"/>
          </a:xfrm>
        </p:grpSpPr>
        <p:cxnSp>
          <p:nvCxnSpPr>
            <p:cNvPr id="204" name="Google Shape;204;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05" name="Google Shape;205;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06" name="Google Shape;206;p6"/>
          <p:cNvGrpSpPr/>
          <p:nvPr/>
        </p:nvGrpSpPr>
        <p:grpSpPr>
          <a:xfrm>
            <a:off x="7527872" y="2667932"/>
            <a:ext cx="535176" cy="917749"/>
            <a:chOff x="462337" y="2671281"/>
            <a:chExt cx="616449" cy="1057121"/>
          </a:xfrm>
        </p:grpSpPr>
        <p:cxnSp>
          <p:nvCxnSpPr>
            <p:cNvPr id="207" name="Google Shape;207;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08" name="Google Shape;208;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09" name="Google Shape;209;p6"/>
          <p:cNvGrpSpPr/>
          <p:nvPr/>
        </p:nvGrpSpPr>
        <p:grpSpPr>
          <a:xfrm>
            <a:off x="8195749" y="2667932"/>
            <a:ext cx="535176" cy="917749"/>
            <a:chOff x="462337" y="2671281"/>
            <a:chExt cx="616449" cy="1057121"/>
          </a:xfrm>
        </p:grpSpPr>
        <p:cxnSp>
          <p:nvCxnSpPr>
            <p:cNvPr id="210" name="Google Shape;210;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11" name="Google Shape;211;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12" name="Google Shape;212;p6"/>
          <p:cNvGrpSpPr/>
          <p:nvPr/>
        </p:nvGrpSpPr>
        <p:grpSpPr>
          <a:xfrm>
            <a:off x="9531503" y="2667932"/>
            <a:ext cx="535176" cy="917749"/>
            <a:chOff x="462337" y="2671281"/>
            <a:chExt cx="616449" cy="1057121"/>
          </a:xfrm>
        </p:grpSpPr>
        <p:cxnSp>
          <p:nvCxnSpPr>
            <p:cNvPr id="213" name="Google Shape;213;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14" name="Google Shape;214;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15" name="Google Shape;215;p6"/>
          <p:cNvGrpSpPr/>
          <p:nvPr/>
        </p:nvGrpSpPr>
        <p:grpSpPr>
          <a:xfrm>
            <a:off x="10199374" y="2667932"/>
            <a:ext cx="535176" cy="917749"/>
            <a:chOff x="462337" y="2671281"/>
            <a:chExt cx="616449" cy="1057121"/>
          </a:xfrm>
        </p:grpSpPr>
        <p:cxnSp>
          <p:nvCxnSpPr>
            <p:cNvPr id="216" name="Google Shape;216;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17" name="Google Shape;217;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18" name="Google Shape;218;p6"/>
          <p:cNvGrpSpPr/>
          <p:nvPr/>
        </p:nvGrpSpPr>
        <p:grpSpPr>
          <a:xfrm>
            <a:off x="8863626" y="2667932"/>
            <a:ext cx="535176" cy="917749"/>
            <a:chOff x="462337" y="2671281"/>
            <a:chExt cx="616449" cy="1057121"/>
          </a:xfrm>
        </p:grpSpPr>
        <p:cxnSp>
          <p:nvCxnSpPr>
            <p:cNvPr id="219" name="Google Shape;219;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20" name="Google Shape;220;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21" name="Google Shape;221;p6"/>
          <p:cNvGrpSpPr/>
          <p:nvPr/>
        </p:nvGrpSpPr>
        <p:grpSpPr>
          <a:xfrm>
            <a:off x="6192118" y="2667932"/>
            <a:ext cx="535176" cy="917749"/>
            <a:chOff x="462337" y="2671281"/>
            <a:chExt cx="616449" cy="1057121"/>
          </a:xfrm>
        </p:grpSpPr>
        <p:cxnSp>
          <p:nvCxnSpPr>
            <p:cNvPr id="222" name="Google Shape;222;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23" name="Google Shape;223;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24" name="Google Shape;224;p6"/>
          <p:cNvGrpSpPr/>
          <p:nvPr/>
        </p:nvGrpSpPr>
        <p:grpSpPr>
          <a:xfrm>
            <a:off x="6859995" y="2667932"/>
            <a:ext cx="535176" cy="917749"/>
            <a:chOff x="462337" y="2671281"/>
            <a:chExt cx="616449" cy="1057121"/>
          </a:xfrm>
        </p:grpSpPr>
        <p:cxnSp>
          <p:nvCxnSpPr>
            <p:cNvPr id="225" name="Google Shape;225;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26" name="Google Shape;226;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227" name="Google Shape;227;p6"/>
          <p:cNvSpPr txBox="1"/>
          <p:nvPr/>
        </p:nvSpPr>
        <p:spPr>
          <a:xfrm>
            <a:off x="882733" y="3000906"/>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a:t>
            </a:r>
            <a:endParaRPr/>
          </a:p>
        </p:txBody>
      </p:sp>
      <p:sp>
        <p:nvSpPr>
          <p:cNvPr id="228" name="Google Shape;228;p6"/>
          <p:cNvSpPr txBox="1"/>
          <p:nvPr/>
        </p:nvSpPr>
        <p:spPr>
          <a:xfrm>
            <a:off x="1557027" y="3000906"/>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2</a:t>
            </a:r>
            <a:endParaRPr/>
          </a:p>
        </p:txBody>
      </p:sp>
      <p:sp>
        <p:nvSpPr>
          <p:cNvPr id="229" name="Google Shape;229;p6"/>
          <p:cNvSpPr txBox="1"/>
          <p:nvPr/>
        </p:nvSpPr>
        <p:spPr>
          <a:xfrm>
            <a:off x="2220033" y="301203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3</a:t>
            </a:r>
            <a:endParaRPr/>
          </a:p>
        </p:txBody>
      </p:sp>
      <p:sp>
        <p:nvSpPr>
          <p:cNvPr id="230" name="Google Shape;230;p6"/>
          <p:cNvSpPr txBox="1"/>
          <p:nvPr/>
        </p:nvSpPr>
        <p:spPr>
          <a:xfrm>
            <a:off x="2871995" y="3023936"/>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4</a:t>
            </a:r>
            <a:endParaRPr/>
          </a:p>
        </p:txBody>
      </p:sp>
      <p:sp>
        <p:nvSpPr>
          <p:cNvPr id="231" name="Google Shape;231;p6"/>
          <p:cNvSpPr txBox="1"/>
          <p:nvPr/>
        </p:nvSpPr>
        <p:spPr>
          <a:xfrm>
            <a:off x="3555258" y="301288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5</a:t>
            </a:r>
            <a:endParaRPr/>
          </a:p>
        </p:txBody>
      </p:sp>
      <p:sp>
        <p:nvSpPr>
          <p:cNvPr id="232" name="Google Shape;232;p6"/>
          <p:cNvSpPr txBox="1"/>
          <p:nvPr/>
        </p:nvSpPr>
        <p:spPr>
          <a:xfrm>
            <a:off x="4230111" y="301203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6</a:t>
            </a:r>
            <a:endParaRPr/>
          </a:p>
        </p:txBody>
      </p:sp>
      <p:sp>
        <p:nvSpPr>
          <p:cNvPr id="233" name="Google Shape;233;p6"/>
          <p:cNvSpPr txBox="1"/>
          <p:nvPr/>
        </p:nvSpPr>
        <p:spPr>
          <a:xfrm>
            <a:off x="4912529" y="3033247"/>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7</a:t>
            </a:r>
            <a:endParaRPr/>
          </a:p>
        </p:txBody>
      </p:sp>
      <p:sp>
        <p:nvSpPr>
          <p:cNvPr id="234" name="Google Shape;234;p6"/>
          <p:cNvSpPr txBox="1"/>
          <p:nvPr/>
        </p:nvSpPr>
        <p:spPr>
          <a:xfrm>
            <a:off x="5574043" y="3033247"/>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8</a:t>
            </a:r>
            <a:endParaRPr/>
          </a:p>
        </p:txBody>
      </p:sp>
      <p:sp>
        <p:nvSpPr>
          <p:cNvPr id="235" name="Google Shape;235;p6"/>
          <p:cNvSpPr txBox="1"/>
          <p:nvPr/>
        </p:nvSpPr>
        <p:spPr>
          <a:xfrm>
            <a:off x="6257665" y="3033247"/>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9</a:t>
            </a:r>
            <a:endParaRPr/>
          </a:p>
        </p:txBody>
      </p:sp>
      <p:sp>
        <p:nvSpPr>
          <p:cNvPr id="236" name="Google Shape;236;p6"/>
          <p:cNvSpPr txBox="1"/>
          <p:nvPr/>
        </p:nvSpPr>
        <p:spPr>
          <a:xfrm>
            <a:off x="6776679" y="3035062"/>
            <a:ext cx="7253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10</a:t>
            </a:r>
            <a:endParaRPr/>
          </a:p>
        </p:txBody>
      </p:sp>
      <p:sp>
        <p:nvSpPr>
          <p:cNvPr id="237" name="Google Shape;237;p6"/>
          <p:cNvSpPr txBox="1"/>
          <p:nvPr/>
        </p:nvSpPr>
        <p:spPr>
          <a:xfrm>
            <a:off x="7454423" y="3033247"/>
            <a:ext cx="6804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11</a:t>
            </a:r>
            <a:endParaRPr/>
          </a:p>
        </p:txBody>
      </p:sp>
      <p:sp>
        <p:nvSpPr>
          <p:cNvPr id="238" name="Google Shape;238;p6"/>
          <p:cNvSpPr txBox="1"/>
          <p:nvPr/>
        </p:nvSpPr>
        <p:spPr>
          <a:xfrm>
            <a:off x="8108114" y="3033247"/>
            <a:ext cx="70328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12</a:t>
            </a:r>
            <a:endParaRPr/>
          </a:p>
        </p:txBody>
      </p:sp>
      <p:sp>
        <p:nvSpPr>
          <p:cNvPr id="239" name="Google Shape;239;p6"/>
          <p:cNvSpPr txBox="1"/>
          <p:nvPr/>
        </p:nvSpPr>
        <p:spPr>
          <a:xfrm>
            <a:off x="8783991" y="3033248"/>
            <a:ext cx="6625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13</a:t>
            </a:r>
            <a:endParaRPr/>
          </a:p>
        </p:txBody>
      </p:sp>
      <p:sp>
        <p:nvSpPr>
          <p:cNvPr id="240" name="Google Shape;240;p6"/>
          <p:cNvSpPr txBox="1"/>
          <p:nvPr/>
        </p:nvSpPr>
        <p:spPr>
          <a:xfrm>
            <a:off x="9449891" y="3012032"/>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14</a:t>
            </a:r>
            <a:endParaRPr/>
          </a:p>
        </p:txBody>
      </p:sp>
      <p:sp>
        <p:nvSpPr>
          <p:cNvPr id="241" name="Google Shape;241;p6"/>
          <p:cNvSpPr txBox="1"/>
          <p:nvPr/>
        </p:nvSpPr>
        <p:spPr>
          <a:xfrm>
            <a:off x="10116104" y="3023936"/>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15</a:t>
            </a:r>
            <a:endParaRPr/>
          </a:p>
        </p:txBody>
      </p:sp>
      <p:grpSp>
        <p:nvGrpSpPr>
          <p:cNvPr id="242" name="Google Shape;242;p6"/>
          <p:cNvGrpSpPr/>
          <p:nvPr/>
        </p:nvGrpSpPr>
        <p:grpSpPr>
          <a:xfrm>
            <a:off x="181225" y="2667932"/>
            <a:ext cx="535176" cy="917749"/>
            <a:chOff x="462337" y="2671281"/>
            <a:chExt cx="616449" cy="1057121"/>
          </a:xfrm>
        </p:grpSpPr>
        <p:cxnSp>
          <p:nvCxnSpPr>
            <p:cNvPr id="243" name="Google Shape;243;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44" name="Google Shape;244;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245" name="Google Shape;245;p6"/>
          <p:cNvSpPr txBox="1"/>
          <p:nvPr/>
        </p:nvSpPr>
        <p:spPr>
          <a:xfrm>
            <a:off x="219968" y="3023936"/>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0</a:t>
            </a:r>
            <a:endParaRPr/>
          </a:p>
        </p:txBody>
      </p:sp>
      <p:sp>
        <p:nvSpPr>
          <p:cNvPr id="246" name="Google Shape;246;p6"/>
          <p:cNvSpPr txBox="1"/>
          <p:nvPr/>
        </p:nvSpPr>
        <p:spPr>
          <a:xfrm>
            <a:off x="6996446" y="4752210"/>
            <a:ext cx="3012641"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Các em hãy gắn các thẻ số thích hợp vào ô trống nhé!</a:t>
            </a:r>
            <a:endParaRPr/>
          </a:p>
        </p:txBody>
      </p:sp>
      <p:sp>
        <p:nvSpPr>
          <p:cNvPr id="247" name="Google Shape;247;p6"/>
          <p:cNvSpPr txBox="1"/>
          <p:nvPr/>
        </p:nvSpPr>
        <p:spPr>
          <a:xfrm>
            <a:off x="2755742" y="678564"/>
            <a:ext cx="624076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TRÒ CHƠI “GẮN THẺ SỐ”</a:t>
            </a:r>
            <a:endParaRPr sz="3200" b="1" i="0" u="none" strike="noStrike" cap="none">
              <a:solidFill>
                <a:srgbClr val="002060"/>
              </a:solidFill>
              <a:latin typeface="Roboto"/>
              <a:ea typeface="Roboto"/>
              <a:cs typeface="Roboto"/>
              <a:sym typeface="Roboto"/>
            </a:endParaRPr>
          </a:p>
        </p:txBody>
      </p:sp>
      <p:grpSp>
        <p:nvGrpSpPr>
          <p:cNvPr id="248" name="Google Shape;248;p6"/>
          <p:cNvGrpSpPr/>
          <p:nvPr/>
        </p:nvGrpSpPr>
        <p:grpSpPr>
          <a:xfrm>
            <a:off x="2663420" y="5284410"/>
            <a:ext cx="1920537" cy="733291"/>
            <a:chOff x="9823678" y="2616146"/>
            <a:chExt cx="1920537" cy="733291"/>
          </a:xfrm>
        </p:grpSpPr>
        <p:sp>
          <p:nvSpPr>
            <p:cNvPr id="249" name="Google Shape;249;p6"/>
            <p:cNvSpPr/>
            <p:nvPr/>
          </p:nvSpPr>
          <p:spPr>
            <a:xfrm>
              <a:off x="9823678" y="2616146"/>
              <a:ext cx="1920537" cy="733291"/>
            </a:xfrm>
            <a:prstGeom prst="roundRect">
              <a:avLst>
                <a:gd name="adj" fmla="val 16667"/>
              </a:avLst>
            </a:prstGeom>
            <a:solidFill>
              <a:schemeClr val="lt1"/>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0" name="Google Shape;250;p6"/>
            <p:cNvSpPr txBox="1"/>
            <p:nvPr/>
          </p:nvSpPr>
          <p:spPr>
            <a:xfrm>
              <a:off x="9983876" y="2721182"/>
              <a:ext cx="160014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800"/>
                <a:buFont typeface="Roboto"/>
                <a:buNone/>
              </a:pPr>
              <a:r>
                <a:rPr lang="en-US" sz="2800" b="1" i="0" u="none" strike="noStrike" cap="none">
                  <a:solidFill>
                    <a:srgbClr val="00B050"/>
                  </a:solidFill>
                  <a:latin typeface="Roboto"/>
                  <a:ea typeface="Roboto"/>
                  <a:cs typeface="Roboto"/>
                  <a:sym typeface="Roboto"/>
                </a:rPr>
                <a:t>ĐÁP ÁN</a:t>
              </a:r>
              <a:endParaRPr sz="2800" b="1" i="0" u="none" strike="noStrike" cap="none">
                <a:solidFill>
                  <a:srgbClr val="00B050"/>
                </a:solidFill>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500"/>
                                        <p:tgtEl>
                                          <p:spTgt spid="247"/>
                                        </p:tgtEl>
                                      </p:cBhvr>
                                    </p:animEffect>
                                  </p:childTnLst>
                                </p:cTn>
                              </p:par>
                              <p:par>
                                <p:cTn id="8" presetID="10" presetClass="entr" presetSubtype="0" fill="hold" nodeType="withEffect">
                                  <p:stCondLst>
                                    <p:cond delay="0"/>
                                  </p:stCondLst>
                                  <p:childTnLst>
                                    <p:set>
                                      <p:cBhvr>
                                        <p:cTn id="9" dur="1" fill="hold">
                                          <p:stCondLst>
                                            <p:cond delay="0"/>
                                          </p:stCondLst>
                                        </p:cTn>
                                        <p:tgtEl>
                                          <p:spTgt spid="179"/>
                                        </p:tgtEl>
                                        <p:attrNameLst>
                                          <p:attrName>style.visibility</p:attrName>
                                        </p:attrNameLst>
                                      </p:cBhvr>
                                      <p:to>
                                        <p:strVal val="visible"/>
                                      </p:to>
                                    </p:set>
                                    <p:animEffect transition="in" filter="fade">
                                      <p:cBhvr>
                                        <p:cTn id="10" dur="500"/>
                                        <p:tgtEl>
                                          <p:spTgt spid="179"/>
                                        </p:tgtEl>
                                      </p:cBhvr>
                                    </p:animEffect>
                                  </p:childTnLst>
                                </p:cTn>
                              </p:par>
                              <p:par>
                                <p:cTn id="11" presetID="10" presetClass="entr" presetSubtype="0" fill="hold" nodeType="withEffect">
                                  <p:stCondLst>
                                    <p:cond delay="0"/>
                                  </p:stCondLst>
                                  <p:childTnLst>
                                    <p:set>
                                      <p:cBhvr>
                                        <p:cTn id="12" dur="1" fill="hold">
                                          <p:stCondLst>
                                            <p:cond delay="0"/>
                                          </p:stCondLst>
                                        </p:cTn>
                                        <p:tgtEl>
                                          <p:spTgt spid="180"/>
                                        </p:tgtEl>
                                        <p:attrNameLst>
                                          <p:attrName>style.visibility</p:attrName>
                                        </p:attrNameLst>
                                      </p:cBhvr>
                                      <p:to>
                                        <p:strVal val="visible"/>
                                      </p:to>
                                    </p:set>
                                    <p:animEffect transition="in" filter="fade">
                                      <p:cBhvr>
                                        <p:cTn id="13" dur="500"/>
                                        <p:tgtEl>
                                          <p:spTgt spid="180"/>
                                        </p:tgtEl>
                                      </p:cBhvr>
                                    </p:animEffect>
                                  </p:childTnLst>
                                </p:cTn>
                              </p:par>
                              <p:par>
                                <p:cTn id="14" presetID="1" presetClass="entr" presetSubtype="0" fill="hold" nodeType="withEffect">
                                  <p:stCondLst>
                                    <p:cond delay="0"/>
                                  </p:stCondLst>
                                  <p:childTnLst>
                                    <p:set>
                                      <p:cBhvr>
                                        <p:cTn id="15" dur="1" fill="hold">
                                          <p:stCondLst>
                                            <p:cond delay="0"/>
                                          </p:stCondLst>
                                        </p:cTn>
                                        <p:tgtEl>
                                          <p:spTgt spid="24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9"/>
                                        </p:tgtEl>
                                        <p:attrNameLst>
                                          <p:attrName>style.visibility</p:attrName>
                                        </p:attrNameLst>
                                      </p:cBhvr>
                                      <p:to>
                                        <p:strVal val="visible"/>
                                      </p:to>
                                    </p:set>
                                    <p:animEffect transition="in" filter="fade">
                                      <p:cBhvr>
                                        <p:cTn id="20" dur="500"/>
                                        <p:tgtEl>
                                          <p:spTgt spid="229"/>
                                        </p:tgtEl>
                                      </p:cBhvr>
                                    </p:animEffect>
                                  </p:childTnLst>
                                </p:cTn>
                              </p:par>
                              <p:par>
                                <p:cTn id="21" presetID="10" presetClass="entr" presetSubtype="0" fill="hold" nodeType="withEffect">
                                  <p:stCondLst>
                                    <p:cond delay="0"/>
                                  </p:stCondLst>
                                  <p:childTnLst>
                                    <p:set>
                                      <p:cBhvr>
                                        <p:cTn id="22" dur="1" fill="hold">
                                          <p:stCondLst>
                                            <p:cond delay="0"/>
                                          </p:stCondLst>
                                        </p:cTn>
                                        <p:tgtEl>
                                          <p:spTgt spid="230"/>
                                        </p:tgtEl>
                                        <p:attrNameLst>
                                          <p:attrName>style.visibility</p:attrName>
                                        </p:attrNameLst>
                                      </p:cBhvr>
                                      <p:to>
                                        <p:strVal val="visible"/>
                                      </p:to>
                                    </p:set>
                                    <p:animEffect transition="in" filter="fade">
                                      <p:cBhvr>
                                        <p:cTn id="23" dur="500"/>
                                        <p:tgtEl>
                                          <p:spTgt spid="230"/>
                                        </p:tgtEl>
                                      </p:cBhvr>
                                    </p:animEffect>
                                  </p:childTnLst>
                                </p:cTn>
                              </p:par>
                              <p:par>
                                <p:cTn id="24" presetID="10" presetClass="entr" presetSubtype="0" fill="hold" nodeType="withEffect">
                                  <p:stCondLst>
                                    <p:cond delay="0"/>
                                  </p:stCondLst>
                                  <p:childTnLst>
                                    <p:set>
                                      <p:cBhvr>
                                        <p:cTn id="25" dur="1" fill="hold">
                                          <p:stCondLst>
                                            <p:cond delay="0"/>
                                          </p:stCondLst>
                                        </p:cTn>
                                        <p:tgtEl>
                                          <p:spTgt spid="231"/>
                                        </p:tgtEl>
                                        <p:attrNameLst>
                                          <p:attrName>style.visibility</p:attrName>
                                        </p:attrNameLst>
                                      </p:cBhvr>
                                      <p:to>
                                        <p:strVal val="visible"/>
                                      </p:to>
                                    </p:set>
                                    <p:animEffect transition="in" filter="fade">
                                      <p:cBhvr>
                                        <p:cTn id="26" dur="500"/>
                                        <p:tgtEl>
                                          <p:spTgt spid="231"/>
                                        </p:tgtEl>
                                      </p:cBhvr>
                                    </p:animEffect>
                                  </p:childTnLst>
                                </p:cTn>
                              </p:par>
                              <p:par>
                                <p:cTn id="27" presetID="10" presetClass="entr" presetSubtype="0" fill="hold" nodeType="withEffect">
                                  <p:stCondLst>
                                    <p:cond delay="0"/>
                                  </p:stCondLst>
                                  <p:childTnLst>
                                    <p:set>
                                      <p:cBhvr>
                                        <p:cTn id="28" dur="1" fill="hold">
                                          <p:stCondLst>
                                            <p:cond delay="0"/>
                                          </p:stCondLst>
                                        </p:cTn>
                                        <p:tgtEl>
                                          <p:spTgt spid="232"/>
                                        </p:tgtEl>
                                        <p:attrNameLst>
                                          <p:attrName>style.visibility</p:attrName>
                                        </p:attrNameLst>
                                      </p:cBhvr>
                                      <p:to>
                                        <p:strVal val="visible"/>
                                      </p:to>
                                    </p:set>
                                    <p:animEffect transition="in" filter="fade">
                                      <p:cBhvr>
                                        <p:cTn id="29" dur="500"/>
                                        <p:tgtEl>
                                          <p:spTgt spid="232"/>
                                        </p:tgtEl>
                                      </p:cBhvr>
                                    </p:animEffect>
                                  </p:childTnLst>
                                </p:cTn>
                              </p:par>
                              <p:par>
                                <p:cTn id="30" presetID="10" presetClass="entr" presetSubtype="0" fill="hold" nodeType="withEffect">
                                  <p:stCondLst>
                                    <p:cond delay="0"/>
                                  </p:stCondLst>
                                  <p:childTnLst>
                                    <p:set>
                                      <p:cBhvr>
                                        <p:cTn id="31" dur="1" fill="hold">
                                          <p:stCondLst>
                                            <p:cond delay="0"/>
                                          </p:stCondLst>
                                        </p:cTn>
                                        <p:tgtEl>
                                          <p:spTgt spid="233"/>
                                        </p:tgtEl>
                                        <p:attrNameLst>
                                          <p:attrName>style.visibility</p:attrName>
                                        </p:attrNameLst>
                                      </p:cBhvr>
                                      <p:to>
                                        <p:strVal val="visible"/>
                                      </p:to>
                                    </p:set>
                                    <p:animEffect transition="in" filter="fade">
                                      <p:cBhvr>
                                        <p:cTn id="32" dur="500"/>
                                        <p:tgtEl>
                                          <p:spTgt spid="233"/>
                                        </p:tgtEl>
                                      </p:cBhvr>
                                    </p:animEffect>
                                  </p:childTnLst>
                                </p:cTn>
                              </p:par>
                              <p:par>
                                <p:cTn id="33" presetID="10" presetClass="entr" presetSubtype="0" fill="hold" nodeType="withEffect">
                                  <p:stCondLst>
                                    <p:cond delay="0"/>
                                  </p:stCondLst>
                                  <p:childTnLst>
                                    <p:set>
                                      <p:cBhvr>
                                        <p:cTn id="34" dur="1" fill="hold">
                                          <p:stCondLst>
                                            <p:cond delay="0"/>
                                          </p:stCondLst>
                                        </p:cTn>
                                        <p:tgtEl>
                                          <p:spTgt spid="235"/>
                                        </p:tgtEl>
                                        <p:attrNameLst>
                                          <p:attrName>style.visibility</p:attrName>
                                        </p:attrNameLst>
                                      </p:cBhvr>
                                      <p:to>
                                        <p:strVal val="visible"/>
                                      </p:to>
                                    </p:set>
                                    <p:animEffect transition="in" filter="fade">
                                      <p:cBhvr>
                                        <p:cTn id="35" dur="500"/>
                                        <p:tgtEl>
                                          <p:spTgt spid="235"/>
                                        </p:tgtEl>
                                      </p:cBhvr>
                                    </p:animEffect>
                                  </p:childTnLst>
                                </p:cTn>
                              </p:par>
                              <p:par>
                                <p:cTn id="36" presetID="10" presetClass="entr" presetSubtype="0" fill="hold" nodeType="withEffect">
                                  <p:stCondLst>
                                    <p:cond delay="0"/>
                                  </p:stCondLst>
                                  <p:childTnLst>
                                    <p:set>
                                      <p:cBhvr>
                                        <p:cTn id="37" dur="1" fill="hold">
                                          <p:stCondLst>
                                            <p:cond delay="0"/>
                                          </p:stCondLst>
                                        </p:cTn>
                                        <p:tgtEl>
                                          <p:spTgt spid="236"/>
                                        </p:tgtEl>
                                        <p:attrNameLst>
                                          <p:attrName>style.visibility</p:attrName>
                                        </p:attrNameLst>
                                      </p:cBhvr>
                                      <p:to>
                                        <p:strVal val="visible"/>
                                      </p:to>
                                    </p:set>
                                    <p:animEffect transition="in" filter="fade">
                                      <p:cBhvr>
                                        <p:cTn id="38" dur="500"/>
                                        <p:tgtEl>
                                          <p:spTgt spid="236"/>
                                        </p:tgtEl>
                                      </p:cBhvr>
                                    </p:animEffect>
                                  </p:childTnLst>
                                </p:cTn>
                              </p:par>
                              <p:par>
                                <p:cTn id="39" presetID="10" presetClass="entr" presetSubtype="0" fill="hold" nodeType="withEffect">
                                  <p:stCondLst>
                                    <p:cond delay="0"/>
                                  </p:stCondLst>
                                  <p:childTnLst>
                                    <p:set>
                                      <p:cBhvr>
                                        <p:cTn id="40" dur="1" fill="hold">
                                          <p:stCondLst>
                                            <p:cond delay="0"/>
                                          </p:stCondLst>
                                        </p:cTn>
                                        <p:tgtEl>
                                          <p:spTgt spid="237"/>
                                        </p:tgtEl>
                                        <p:attrNameLst>
                                          <p:attrName>style.visibility</p:attrName>
                                        </p:attrNameLst>
                                      </p:cBhvr>
                                      <p:to>
                                        <p:strVal val="visible"/>
                                      </p:to>
                                    </p:set>
                                    <p:animEffect transition="in" filter="fade">
                                      <p:cBhvr>
                                        <p:cTn id="41" dur="500"/>
                                        <p:tgtEl>
                                          <p:spTgt spid="237"/>
                                        </p:tgtEl>
                                      </p:cBhvr>
                                    </p:animEffect>
                                  </p:childTnLst>
                                </p:cTn>
                              </p:par>
                              <p:par>
                                <p:cTn id="42" presetID="10" presetClass="entr" presetSubtype="0" fill="hold" nodeType="withEffect">
                                  <p:stCondLst>
                                    <p:cond delay="0"/>
                                  </p:stCondLst>
                                  <p:childTnLst>
                                    <p:set>
                                      <p:cBhvr>
                                        <p:cTn id="43" dur="1" fill="hold">
                                          <p:stCondLst>
                                            <p:cond delay="0"/>
                                          </p:stCondLst>
                                        </p:cTn>
                                        <p:tgtEl>
                                          <p:spTgt spid="238"/>
                                        </p:tgtEl>
                                        <p:attrNameLst>
                                          <p:attrName>style.visibility</p:attrName>
                                        </p:attrNameLst>
                                      </p:cBhvr>
                                      <p:to>
                                        <p:strVal val="visible"/>
                                      </p:to>
                                    </p:set>
                                    <p:animEffect transition="in" filter="fade">
                                      <p:cBhvr>
                                        <p:cTn id="44" dur="500"/>
                                        <p:tgtEl>
                                          <p:spTgt spid="238"/>
                                        </p:tgtEl>
                                      </p:cBhvr>
                                    </p:animEffect>
                                  </p:childTnLst>
                                </p:cTn>
                              </p:par>
                              <p:par>
                                <p:cTn id="45" presetID="10" presetClass="entr" presetSubtype="0" fill="hold" nodeType="withEffect">
                                  <p:stCondLst>
                                    <p:cond delay="0"/>
                                  </p:stCondLst>
                                  <p:childTnLst>
                                    <p:set>
                                      <p:cBhvr>
                                        <p:cTn id="46" dur="1" fill="hold">
                                          <p:stCondLst>
                                            <p:cond delay="0"/>
                                          </p:stCondLst>
                                        </p:cTn>
                                        <p:tgtEl>
                                          <p:spTgt spid="239"/>
                                        </p:tgtEl>
                                        <p:attrNameLst>
                                          <p:attrName>style.visibility</p:attrName>
                                        </p:attrNameLst>
                                      </p:cBhvr>
                                      <p:to>
                                        <p:strVal val="visible"/>
                                      </p:to>
                                    </p:set>
                                    <p:animEffect transition="in" filter="fade">
                                      <p:cBhvr>
                                        <p:cTn id="47" dur="500"/>
                                        <p:tgtEl>
                                          <p:spTgt spid="239"/>
                                        </p:tgtEl>
                                      </p:cBhvr>
                                    </p:animEffect>
                                  </p:childTnLst>
                                </p:cTn>
                              </p:par>
                              <p:par>
                                <p:cTn id="48" presetID="10" presetClass="entr" presetSubtype="0" fill="hold" nodeType="withEffect">
                                  <p:stCondLst>
                                    <p:cond delay="0"/>
                                  </p:stCondLst>
                                  <p:childTnLst>
                                    <p:set>
                                      <p:cBhvr>
                                        <p:cTn id="49" dur="1" fill="hold">
                                          <p:stCondLst>
                                            <p:cond delay="0"/>
                                          </p:stCondLst>
                                        </p:cTn>
                                        <p:tgtEl>
                                          <p:spTgt spid="241"/>
                                        </p:tgtEl>
                                        <p:attrNameLst>
                                          <p:attrName>style.visibility</p:attrName>
                                        </p:attrNameLst>
                                      </p:cBhvr>
                                      <p:to>
                                        <p:strVal val="visible"/>
                                      </p:to>
                                    </p:set>
                                    <p:animEffect transition="in" filter="fade">
                                      <p:cBhvr>
                                        <p:cTn id="50"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sp>
        <p:nvSpPr>
          <p:cNvPr id="179" name="Google Shape;179;p6"/>
          <p:cNvSpPr/>
          <p:nvPr/>
        </p:nvSpPr>
        <p:spPr>
          <a:xfrm flipH="1">
            <a:off x="1798438" y="2488625"/>
            <a:ext cx="3340905" cy="1152226"/>
          </a:xfrm>
          <a:prstGeom prst="wedgeRoundRectCallout">
            <a:avLst>
              <a:gd name="adj1" fmla="val 61772"/>
              <a:gd name="adj2" fmla="val 60835"/>
              <a:gd name="adj3"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80" name="Google Shape;180;p6"/>
          <p:cNvPicPr preferRelativeResize="0"/>
          <p:nvPr/>
        </p:nvPicPr>
        <p:blipFill rotWithShape="1">
          <a:blip r:embed="rId4">
            <a:alphaModFix/>
          </a:blip>
          <a:srcRect/>
          <a:stretch/>
        </p:blipFill>
        <p:spPr>
          <a:xfrm flipH="1">
            <a:off x="498541" y="3503910"/>
            <a:ext cx="2008488" cy="2852149"/>
          </a:xfrm>
          <a:prstGeom prst="rect">
            <a:avLst/>
          </a:prstGeom>
          <a:noFill/>
          <a:ln>
            <a:noFill/>
          </a:ln>
        </p:spPr>
      </p:pic>
      <p:sp>
        <p:nvSpPr>
          <p:cNvPr id="246" name="Google Shape;246;p6"/>
          <p:cNvSpPr txBox="1"/>
          <p:nvPr/>
        </p:nvSpPr>
        <p:spPr>
          <a:xfrm flipH="1">
            <a:off x="1962569" y="2649209"/>
            <a:ext cx="301264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Chúng mình cùng làm tia số nhé.</a:t>
            </a:r>
            <a:endParaRPr/>
          </a:p>
        </p:txBody>
      </p:sp>
      <p:sp>
        <p:nvSpPr>
          <p:cNvPr id="247" name="Google Shape;247;p6"/>
          <p:cNvSpPr txBox="1"/>
          <p:nvPr/>
        </p:nvSpPr>
        <p:spPr>
          <a:xfrm>
            <a:off x="2755742" y="678564"/>
            <a:ext cx="624076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NHIỆM VỤ</a:t>
            </a:r>
            <a:endParaRPr sz="3200" b="1" i="0" u="none" strike="noStrike" cap="none">
              <a:solidFill>
                <a:srgbClr val="002060"/>
              </a:solidFill>
              <a:latin typeface="Roboto"/>
              <a:ea typeface="Roboto"/>
              <a:cs typeface="Roboto"/>
              <a:sym typeface="Roboto"/>
            </a:endParaRPr>
          </a:p>
        </p:txBody>
      </p:sp>
      <p:sp>
        <p:nvSpPr>
          <p:cNvPr id="3" name="Rectangle: Top Corners Rounded 2">
            <a:extLst>
              <a:ext uri="{FF2B5EF4-FFF2-40B4-BE49-F238E27FC236}">
                <a16:creationId xmlns:a16="http://schemas.microsoft.com/office/drawing/2014/main" id="{D850D05C-E655-0E22-DDCB-B389083CE3AE}"/>
              </a:ext>
            </a:extLst>
          </p:cNvPr>
          <p:cNvSpPr/>
          <p:nvPr/>
        </p:nvSpPr>
        <p:spPr>
          <a:xfrm>
            <a:off x="5303474" y="3009077"/>
            <a:ext cx="6086591" cy="2729080"/>
          </a:xfrm>
          <a:prstGeom prst="round2Same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514BE64-62A3-5FEA-B54C-01D27A138AE9}"/>
              </a:ext>
            </a:extLst>
          </p:cNvPr>
          <p:cNvSpPr txBox="1"/>
          <p:nvPr/>
        </p:nvSpPr>
        <p:spPr>
          <a:xfrm>
            <a:off x="5606970" y="3219455"/>
            <a:ext cx="5479597" cy="2308324"/>
          </a:xfrm>
          <a:prstGeom prst="rect">
            <a:avLst/>
          </a:prstGeom>
          <a:noFill/>
        </p:spPr>
        <p:txBody>
          <a:bodyPr wrap="square" rtlCol="0">
            <a:spAutoFit/>
          </a:bodyPr>
          <a:lstStyle/>
          <a:p>
            <a:r>
              <a:rPr lang="en-US" sz="2400" b="1" i="0" u="none" strike="noStrike" cap="none">
                <a:solidFill>
                  <a:srgbClr val="002060"/>
                </a:solidFill>
                <a:latin typeface="Roboto"/>
                <a:ea typeface="Roboto"/>
                <a:cs typeface="Roboto"/>
                <a:sym typeface="Roboto"/>
              </a:rPr>
              <a:t>Tia số đảm bảo các yêu cầu sau:</a:t>
            </a:r>
          </a:p>
          <a:p>
            <a:pPr marL="342900" indent="-342900">
              <a:buFont typeface="Wingdings" panose="05000000000000000000" pitchFamily="2" charset="2"/>
              <a:buChar char="ü"/>
            </a:pPr>
            <a:r>
              <a:rPr lang="en-US" sz="2400" b="0" i="0" u="none" strike="noStrike" cap="none">
                <a:solidFill>
                  <a:srgbClr val="002060"/>
                </a:solidFill>
                <a:latin typeface="Roboto"/>
                <a:ea typeface="Roboto"/>
                <a:cs typeface="Roboto"/>
                <a:sym typeface="Roboto"/>
              </a:rPr>
              <a:t>Tia số có các vạch cách đều nhau, mỗi vạch ứng với một số.</a:t>
            </a:r>
          </a:p>
          <a:p>
            <a:pPr marL="342900" indent="-342900">
              <a:buFont typeface="Wingdings" panose="05000000000000000000" pitchFamily="2" charset="2"/>
              <a:buChar char="ü"/>
            </a:pPr>
            <a:r>
              <a:rPr lang="vi-VN" sz="2400" b="0" i="0" u="none" strike="noStrike" cap="none">
                <a:solidFill>
                  <a:srgbClr val="002060"/>
                </a:solidFill>
                <a:latin typeface="Roboto"/>
                <a:ea typeface="Roboto"/>
                <a:cs typeface="Roboto"/>
                <a:sym typeface="Roboto"/>
              </a:rPr>
              <a:t>Các số dưới mỗi vạch được viết theo thứ tự tăng dần, bắt đầu từ số 0</a:t>
            </a:r>
            <a:r>
              <a:rPr lang="en-US" sz="2400" b="0" i="0" u="none" strike="noStrike" cap="none">
                <a:solidFill>
                  <a:srgbClr val="002060"/>
                </a:solidFill>
                <a:latin typeface="Roboto"/>
                <a:ea typeface="Roboto"/>
                <a:cs typeface="Roboto"/>
                <a:sym typeface="Roboto"/>
              </a:rPr>
              <a:t>.</a:t>
            </a:r>
            <a:endParaRPr lang="en-US" sz="2400">
              <a:solidFill>
                <a:srgbClr val="002060"/>
              </a:solidFill>
              <a:ea typeface="Roboto"/>
            </a:endParaRPr>
          </a:p>
          <a:p>
            <a:pPr marL="342900" indent="-342900">
              <a:buFont typeface="Wingdings" panose="05000000000000000000" pitchFamily="2" charset="2"/>
              <a:buChar char="ü"/>
            </a:pPr>
            <a:r>
              <a:rPr lang="en-US" sz="2400" b="0" i="0" u="none" strike="noStrike" cap="none">
                <a:solidFill>
                  <a:srgbClr val="002060"/>
                </a:solidFill>
                <a:latin typeface="Roboto"/>
                <a:ea typeface="Roboto"/>
                <a:cs typeface="Roboto"/>
                <a:sym typeface="Roboto"/>
              </a:rPr>
              <a:t>Đảm bảo tính thẩm mĩ.</a:t>
            </a:r>
            <a:endParaRPr lang="en-US" sz="2400">
              <a:solidFill>
                <a:srgbClr val="002060"/>
              </a:solidFill>
            </a:endParaRPr>
          </a:p>
        </p:txBody>
      </p:sp>
    </p:spTree>
    <p:extLst>
      <p:ext uri="{BB962C8B-B14F-4D97-AF65-F5344CB8AC3E}">
        <p14:creationId xmlns:p14="http://schemas.microsoft.com/office/powerpoint/2010/main" val="281312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500"/>
                                        <p:tgtEl>
                                          <p:spTgt spid="247"/>
                                        </p:tgtEl>
                                      </p:cBhvr>
                                    </p:animEffect>
                                  </p:childTnLst>
                                </p:cTn>
                              </p:par>
                              <p:par>
                                <p:cTn id="8" presetID="10" presetClass="entr" presetSubtype="0" fill="hold" nodeType="withEffect">
                                  <p:stCondLst>
                                    <p:cond delay="0"/>
                                  </p:stCondLst>
                                  <p:childTnLst>
                                    <p:set>
                                      <p:cBhvr>
                                        <p:cTn id="9" dur="1" fill="hold">
                                          <p:stCondLst>
                                            <p:cond delay="0"/>
                                          </p:stCondLst>
                                        </p:cTn>
                                        <p:tgtEl>
                                          <p:spTgt spid="179"/>
                                        </p:tgtEl>
                                        <p:attrNameLst>
                                          <p:attrName>style.visibility</p:attrName>
                                        </p:attrNameLst>
                                      </p:cBhvr>
                                      <p:to>
                                        <p:strVal val="visible"/>
                                      </p:to>
                                    </p:set>
                                    <p:animEffect transition="in" filter="fade">
                                      <p:cBhvr>
                                        <p:cTn id="10" dur="500"/>
                                        <p:tgtEl>
                                          <p:spTgt spid="179"/>
                                        </p:tgtEl>
                                      </p:cBhvr>
                                    </p:animEffect>
                                  </p:childTnLst>
                                </p:cTn>
                              </p:par>
                              <p:par>
                                <p:cTn id="11" presetID="10" presetClass="entr" presetSubtype="0" fill="hold" nodeType="withEffect">
                                  <p:stCondLst>
                                    <p:cond delay="0"/>
                                  </p:stCondLst>
                                  <p:childTnLst>
                                    <p:set>
                                      <p:cBhvr>
                                        <p:cTn id="12" dur="1" fill="hold">
                                          <p:stCondLst>
                                            <p:cond delay="0"/>
                                          </p:stCondLst>
                                        </p:cTn>
                                        <p:tgtEl>
                                          <p:spTgt spid="180"/>
                                        </p:tgtEl>
                                        <p:attrNameLst>
                                          <p:attrName>style.visibility</p:attrName>
                                        </p:attrNameLst>
                                      </p:cBhvr>
                                      <p:to>
                                        <p:strVal val="visible"/>
                                      </p:to>
                                    </p:set>
                                    <p:animEffect transition="in" filter="fade">
                                      <p:cBhvr>
                                        <p:cTn id="13"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2183</Words>
  <Application>Microsoft Office PowerPoint</Application>
  <PresentationFormat>Widescreen</PresentationFormat>
  <Paragraphs>348</Paragraphs>
  <Slides>39</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Roboto</vt:lpstr>
      <vt:lpstr>Arial</vt:lpstr>
      <vt:lpstr>Roboto Black</vt:lpstr>
      <vt:lpstr>Calibri</vt:lpstr>
      <vt:lpstr>Wingdings</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 Minh Nguyen</cp:lastModifiedBy>
  <cp:revision>4</cp:revision>
  <dcterms:created xsi:type="dcterms:W3CDTF">2023-04-01T23:44:56Z</dcterms:created>
  <dcterms:modified xsi:type="dcterms:W3CDTF">2023-09-06T02:41:44Z</dcterms:modified>
</cp:coreProperties>
</file>