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90" r:id="rId2"/>
    <p:sldId id="291" r:id="rId3"/>
    <p:sldId id="256" r:id="rId4"/>
    <p:sldId id="273" r:id="rId5"/>
    <p:sldId id="288" r:id="rId6"/>
    <p:sldId id="259" r:id="rId7"/>
    <p:sldId id="260" r:id="rId8"/>
    <p:sldId id="261" r:id="rId9"/>
    <p:sldId id="263" r:id="rId10"/>
    <p:sldId id="262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defaultTextStyle>
    <a:defPPr>
      <a:defRPr lang="en-US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9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9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426"/>
    <a:srgbClr val="FFC611"/>
    <a:srgbClr val="FFD347"/>
    <a:srgbClr val="FFD243"/>
    <a:srgbClr val="EBF6F9"/>
    <a:srgbClr val="BEE395"/>
    <a:srgbClr val="A9DA74"/>
    <a:srgbClr val="00863D"/>
    <a:srgbClr val="009E47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40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9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giải</a:t>
            </a:r>
            <a:r>
              <a:rPr lang="en-US" baseline="0" smtClean="0"/>
              <a:t> thích cho HS biết, lời thoại của nhân vật thì xuống dòng và có dấu gạch ngang ở đầu dòng.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giải</a:t>
            </a:r>
            <a:r>
              <a:rPr lang="en-US" baseline="0" smtClean="0"/>
              <a:t> thích cho HS biết, lời thoại của nhân vật thì xuống dòng và có dấu gạch ngang ở đầu dòng.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Giáo</a:t>
            </a:r>
            <a:r>
              <a:rPr lang="en-US" baseline="0" smtClean="0"/>
              <a:t> viên chủ động giải thích từ khó, cho hs luyện đọc từ. Từ khó có thể linh động theo vùng miền, không nhất thiết dạy theo giáo án soạn sẵn.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02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hãy nghe hs nói câu này nhé. Sẽ rất hạnh phúc khi nghe hs kể đấy 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hoa</a:t>
            </a:r>
            <a:r>
              <a:rPr lang="en-US" baseline="0" dirty="0" smtClean="0"/>
              <a:t> N. GV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cuối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chấm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khoảng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1 con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o…)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7530" indent="0">
              <a:buNone/>
              <a:defRPr sz="900"/>
            </a:lvl5pPr>
            <a:lvl6pPr marL="2284730" indent="0">
              <a:buNone/>
              <a:defRPr sz="900"/>
            </a:lvl6pPr>
            <a:lvl7pPr marL="2741930" indent="0">
              <a:buNone/>
              <a:defRPr sz="900"/>
            </a:lvl7pPr>
            <a:lvl8pPr marL="3198495" indent="0">
              <a:buNone/>
              <a:defRPr sz="900"/>
            </a:lvl8pPr>
            <a:lvl9pPr marL="36556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3765" indent="0">
              <a:buNone/>
              <a:defRPr sz="2400"/>
            </a:lvl3pPr>
            <a:lvl4pPr marL="1370965" indent="0">
              <a:buNone/>
              <a:defRPr sz="2000"/>
            </a:lvl4pPr>
            <a:lvl5pPr marL="1827530" indent="0">
              <a:buNone/>
              <a:defRPr sz="2000"/>
            </a:lvl5pPr>
            <a:lvl6pPr marL="2284730" indent="0">
              <a:buNone/>
              <a:defRPr sz="2000"/>
            </a:lvl6pPr>
            <a:lvl7pPr marL="2741930" indent="0">
              <a:buNone/>
              <a:defRPr sz="2000"/>
            </a:lvl7pPr>
            <a:lvl8pPr marL="3198495" indent="0">
              <a:buNone/>
              <a:defRPr sz="2000"/>
            </a:lvl8pPr>
            <a:lvl9pPr marL="365569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7530" indent="0">
              <a:buNone/>
              <a:defRPr sz="900"/>
            </a:lvl5pPr>
            <a:lvl6pPr marL="2284730" indent="0">
              <a:buNone/>
              <a:defRPr sz="900"/>
            </a:lvl6pPr>
            <a:lvl7pPr marL="2741930" indent="0">
              <a:buNone/>
              <a:defRPr sz="900"/>
            </a:lvl7pPr>
            <a:lvl8pPr marL="3198495" indent="0">
              <a:buNone/>
              <a:defRPr sz="900"/>
            </a:lvl8pPr>
            <a:lvl9pPr marL="36556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15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My%20Documents\di\ngay%20tet%20que%20em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Pink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14851"/>
            <a:ext cx="914400" cy="51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3" y="215504"/>
            <a:ext cx="4286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FloralCorner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00" y="39292"/>
            <a:ext cx="22288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8" y="757238"/>
            <a:ext cx="577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FloralCorner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9063" y="3949305"/>
            <a:ext cx="10858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996" y="141090"/>
            <a:ext cx="6524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9"/>
          <p:cNvSpPr>
            <a:spLocks noChangeArrowheads="1" noChangeShapeType="1" noTextEdit="1"/>
          </p:cNvSpPr>
          <p:nvPr/>
        </p:nvSpPr>
        <p:spPr bwMode="auto">
          <a:xfrm>
            <a:off x="1514900" y="2816292"/>
            <a:ext cx="7333825" cy="81795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7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NỤ HÔN TRÊN BÀN TAY (</a:t>
            </a:r>
            <a:r>
              <a:rPr lang="en-US" sz="2700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Tiết</a:t>
            </a:r>
            <a:r>
              <a:rPr lang="en-US" sz="27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1 </a:t>
            </a:r>
            <a:r>
              <a:rPr lang="en-US" sz="2700" kern="1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+ 2)</a:t>
            </a:r>
            <a:endParaRPr lang="en-US" sz="2700" kern="10" dirty="0" smtClean="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58" name="WordArt 13"/>
          <p:cNvSpPr>
            <a:spLocks noChangeArrowheads="1" noChangeShapeType="1" noTextEdit="1"/>
          </p:cNvSpPr>
          <p:nvPr/>
        </p:nvSpPr>
        <p:spPr bwMode="auto">
          <a:xfrm>
            <a:off x="2728911" y="1044182"/>
            <a:ext cx="3609976" cy="509586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vi-VN" sz="27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Môn : </a:t>
            </a:r>
            <a:r>
              <a:rPr lang="en-US" sz="27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Tiếng</a:t>
            </a:r>
            <a:r>
              <a:rPr lang="en-US" sz="27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27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V</a:t>
            </a:r>
            <a:r>
              <a:rPr lang="en-US" sz="27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iệt</a:t>
            </a:r>
            <a:endParaRPr lang="en-US" sz="2700" kern="10" dirty="0" smtClean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latin typeface="Times New Roman"/>
              <a:cs typeface="Times New Roman"/>
            </a:endParaRPr>
          </a:p>
        </p:txBody>
      </p:sp>
      <p:sp>
        <p:nvSpPr>
          <p:cNvPr id="2059" name="WordArt 14"/>
          <p:cNvSpPr>
            <a:spLocks noChangeArrowheads="1" noChangeShapeType="1" noTextEdit="1"/>
          </p:cNvSpPr>
          <p:nvPr/>
        </p:nvSpPr>
        <p:spPr bwMode="auto">
          <a:xfrm>
            <a:off x="167256" y="2816292"/>
            <a:ext cx="1171575" cy="66985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Bài</a:t>
            </a:r>
            <a:r>
              <a:rPr lang="en-US" sz="2400" u="sng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1</a:t>
            </a:r>
            <a:r>
              <a:rPr lang="en-US" sz="24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endParaRPr lang="en-US" sz="2400" kern="10" dirty="0" smtClean="0">
              <a:ln w="12700">
                <a:solidFill>
                  <a:srgbClr val="00FF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6395" name="ngay tet que e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638" y="567930"/>
            <a:ext cx="2111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WordArt 16"/>
          <p:cNvSpPr>
            <a:spLocks noChangeArrowheads="1" noChangeShapeType="1" noTextEdit="1"/>
          </p:cNvSpPr>
          <p:nvPr/>
        </p:nvSpPr>
        <p:spPr bwMode="auto">
          <a:xfrm>
            <a:off x="3390899" y="1800725"/>
            <a:ext cx="2286000" cy="4238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</a:t>
            </a:r>
            <a:r>
              <a:rPr lang="en-US" sz="24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1A2</a:t>
            </a:r>
          </a:p>
        </p:txBody>
      </p:sp>
      <p:sp>
        <p:nvSpPr>
          <p:cNvPr id="2062" name="WordArt 17"/>
          <p:cNvSpPr>
            <a:spLocks noChangeArrowheads="1" noChangeShapeType="1" noTextEdit="1"/>
          </p:cNvSpPr>
          <p:nvPr/>
        </p:nvSpPr>
        <p:spPr bwMode="auto">
          <a:xfrm>
            <a:off x="1757291" y="342956"/>
            <a:ext cx="5962792" cy="59174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7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TRƯỜNG TH NGUYỄN VIẾT XUÂN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8831" y="4106184"/>
            <a:ext cx="6677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GV:HÀ THỊ QUYẾN</a:t>
            </a:r>
          </a:p>
        </p:txBody>
      </p:sp>
    </p:spTree>
    <p:extLst>
      <p:ext uri="{BB962C8B-B14F-4D97-AF65-F5344CB8AC3E}">
        <p14:creationId xmlns:p14="http://schemas.microsoft.com/office/powerpoint/2010/main" val="176268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2891" y="4389536"/>
            <a:ext cx="7086600" cy="582295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Nên chia bài đọc thành mấy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8191" y="4389535"/>
            <a:ext cx="60960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đoạn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8191" y="4389536"/>
            <a:ext cx="60960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theo nhóm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57960" y="4389755"/>
            <a:ext cx="6279515" cy="582295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toàn 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57" y="24485"/>
            <a:ext cx="8939213" cy="433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57046"/>
            <a:ext cx="527050" cy="156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733550"/>
            <a:ext cx="527050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8" grpId="0" animBg="1"/>
      <p:bldP spid="9" grpId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>
            <a:fillRect/>
          </a:stretch>
        </p:blipFill>
        <p:spPr>
          <a:xfrm>
            <a:off x="1143000" y="4007888"/>
            <a:ext cx="2514600" cy="9702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4324350"/>
            <a:ext cx="3642531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đua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20863"/>
            <a:ext cx="8603672" cy="417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32696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 lời câu hỏi</a:t>
            </a:r>
          </a:p>
        </p:txBody>
      </p:sp>
      <p:sp>
        <p:nvSpPr>
          <p:cNvPr id="2" name="Cloud 1"/>
          <p:cNvSpPr/>
          <p:nvPr/>
        </p:nvSpPr>
        <p:spPr>
          <a:xfrm>
            <a:off x="6934200" y="238635"/>
            <a:ext cx="2209800" cy="9144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8" y="590550"/>
            <a:ext cx="8939213" cy="433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4041" y="1428749"/>
            <a:ext cx="7856135" cy="1815845"/>
          </a:xfrm>
          <a:prstGeom prst="rect">
            <a:avLst/>
          </a:prstGeom>
        </p:spPr>
        <p:txBody>
          <a:bodyPr wrap="square" lIns="91403" tIns="45702" rIns="91403" bIns="45702">
            <a:spAutoFit/>
          </a:bodyPr>
          <a:lstStyle/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Ngày 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 đi học, Nam hồi hộp lắm. Mẹ nhẹ nhàng đặt một nụ hôn vào bàn tay Nam và dặn: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- Mỗi khi lo lắng, con hãy áp bàn tay này lên má. Mẹ lúc nào cũng ở bên con.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466148"/>
            <a:ext cx="3642531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đoạn 1: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5236" y="3867150"/>
            <a:ext cx="7453746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 đầu đi học, Nam thế nào?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5236" y="3867149"/>
            <a:ext cx="7453746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dặn Nam điều gì?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6636" y="895350"/>
            <a:ext cx="8575964" cy="3108507"/>
          </a:xfrm>
          <a:prstGeom prst="rect">
            <a:avLst/>
          </a:prstGeom>
        </p:spPr>
        <p:txBody>
          <a:bodyPr wrap="square" lIns="91403" tIns="45702" rIns="91403" bIns="45702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Nam cảm thấy thật ấm áp. Cậu im lặng rồi đột nhiên mỉm cười: 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- Mẹ đưa tay cho con nào!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Nam đặt một nụ hôm vào bàn tay mẹ rồi thủ thỉ: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- Bây giờ thì mẹ cũng có nụ hôn trên bàn tay rồi. Con yêu mẹ! 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Nam chào mẹ và tung tăng bước vào lớp.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209550"/>
            <a:ext cx="3642531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đoạn 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400550"/>
            <a:ext cx="8534400" cy="459105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 nhận được nụ hôn của mẹ, cảm xúc của Nam như thế nào?</a:t>
            </a:r>
            <a:endParaRPr lang="en-US" sz="240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82" y="4400513"/>
            <a:ext cx="8534400" cy="459105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Nam đáp lại nụ hôn của mẹ như thế nào?</a:t>
            </a:r>
            <a:endParaRPr lang="en-US" sz="240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107" y="4400620"/>
            <a:ext cx="8534400" cy="459105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Sau khi chào mẹ, Nam làm gì?</a:t>
            </a:r>
            <a:endParaRPr lang="en-US" sz="240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bldLvl="0" animBg="1"/>
      <p:bldP spid="7" grpId="0" bldLvl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4004237"/>
            <a:ext cx="8444941" cy="954071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just"/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việc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28750"/>
            <a:ext cx="1891741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0550"/>
            <a:ext cx="2359566" cy="257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9" t="11480" r="21511" b="19292"/>
          <a:stretch>
            <a:fillRect/>
          </a:stretch>
        </p:blipFill>
        <p:spPr>
          <a:xfrm>
            <a:off x="3356212" y="361950"/>
            <a:ext cx="2678655" cy="3560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147854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1613" y="268474"/>
            <a:ext cx="6622473" cy="4591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vở</a:t>
            </a:r>
            <a:r>
              <a:rPr lang="en-US" sz="24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a ở </a:t>
            </a:r>
            <a:r>
              <a:rPr lang="en-US" sz="24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5" name="Rectangle 4"/>
          <p:cNvSpPr/>
          <p:nvPr/>
        </p:nvSpPr>
        <p:spPr>
          <a:xfrm>
            <a:off x="-1210" y="731077"/>
            <a:ext cx="6070818" cy="646294"/>
          </a:xfrm>
          <a:prstGeom prst="rect">
            <a:avLst/>
          </a:prstGeom>
        </p:spPr>
        <p:txBody>
          <a:bodyPr wrap="none" lIns="91403" tIns="45702" rIns="91403" bIns="45702">
            <a:spAutoFit/>
          </a:bodyPr>
          <a:lstStyle/>
          <a:p>
            <a:pPr algn="ctr"/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đầu</a:t>
            </a:r>
            <a:r>
              <a:rPr lang="en-US" sz="3600" b="1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Nam (…).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3400" y="4480481"/>
            <a:ext cx="7536872" cy="461628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" y="4461431"/>
            <a:ext cx="7536872" cy="461628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3400" y="4499531"/>
            <a:ext cx="7536872" cy="461628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Khoảng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cách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giữa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" y="1408363"/>
            <a:ext cx="9118023" cy="288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34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15" y="355021"/>
            <a:ext cx="3511570" cy="126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714750"/>
            <a:ext cx="6705600" cy="954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 + Luyện đọc: </a:t>
            </a:r>
            <a:r>
              <a:rPr lang="en-US" sz="2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Nụ hôn trên bàn tay</a:t>
            </a:r>
            <a:endParaRPr lang="en-US" sz="28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+ Xem bài trang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26,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27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5750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P001 4 hàng" pitchFamily="34" charset="0"/>
              </a:rPr>
              <a:t>Thứ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smtClean="0">
                <a:latin typeface="HP001 4 hàng" pitchFamily="34" charset="0"/>
              </a:rPr>
              <a:t>Hai</a:t>
            </a:r>
            <a:r>
              <a:rPr lang="en-US" sz="3600" b="1" dirty="0" smtClean="0">
                <a:latin typeface="HP001 4 hàng" pitchFamily="34" charset="0"/>
              </a:rPr>
              <a:t>, </a:t>
            </a:r>
            <a:r>
              <a:rPr lang="en-US" sz="3600" b="1" dirty="0" err="1" smtClean="0">
                <a:latin typeface="HP001 4 hàng" pitchFamily="34" charset="0"/>
              </a:rPr>
              <a:t>ngày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smtClean="0">
                <a:latin typeface="HP001 4 hàng" pitchFamily="34" charset="0"/>
              </a:rPr>
              <a:t>29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tháng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>
                <a:latin typeface="HP001 4 hàng" pitchFamily="34" charset="0"/>
              </a:rPr>
              <a:t>1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năm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smtClean="0">
                <a:latin typeface="HP001 4 hàng" pitchFamily="34" charset="0"/>
              </a:rPr>
              <a:t>2024</a:t>
            </a:r>
            <a:endParaRPr lang="en-US" sz="3600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123950"/>
            <a:ext cx="7113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chemeClr val="accent6"/>
                </a:solidFill>
                <a:latin typeface="HP001 4 hàng" pitchFamily="34" charset="0"/>
              </a:rPr>
              <a:t>Tiếng</a:t>
            </a:r>
            <a:r>
              <a:rPr lang="en-US" sz="4000" b="1" u="sng" dirty="0" smtClean="0">
                <a:solidFill>
                  <a:schemeClr val="accent6"/>
                </a:solidFill>
                <a:latin typeface="HP001 4 hàng" pitchFamily="34" charset="0"/>
              </a:rPr>
              <a:t> </a:t>
            </a:r>
            <a:r>
              <a:rPr lang="en-US" sz="4000" b="1" u="sng" dirty="0" err="1" smtClean="0">
                <a:solidFill>
                  <a:schemeClr val="accent6"/>
                </a:solidFill>
                <a:latin typeface="HP001 4 hàng" pitchFamily="34" charset="0"/>
              </a:rPr>
              <a:t>Việt</a:t>
            </a:r>
            <a:r>
              <a:rPr lang="en-US" sz="4000" b="1" u="sng" dirty="0" smtClean="0">
                <a:solidFill>
                  <a:schemeClr val="accent6"/>
                </a:solidFill>
                <a:latin typeface="HP001 4 hàng" pitchFamily="34" charset="0"/>
              </a:rPr>
              <a:t>: </a:t>
            </a:r>
            <a:endParaRPr lang="en-US" sz="4000" b="1" u="sng" dirty="0" smtClean="0">
              <a:solidFill>
                <a:schemeClr val="accent6"/>
              </a:solidFill>
              <a:latin typeface="HP001 4 hàng" pitchFamily="34" charset="0"/>
            </a:endParaRPr>
          </a:p>
          <a:p>
            <a:pPr algn="ctr"/>
            <a:r>
              <a:rPr lang="en-US" sz="4000" b="1" dirty="0" err="1" smtClean="0">
                <a:solidFill>
                  <a:schemeClr val="accent6"/>
                </a:solidFill>
                <a:latin typeface="HP001 4 hàng" pitchFamily="34" charset="0"/>
              </a:rPr>
              <a:t>Bài</a:t>
            </a:r>
            <a:r>
              <a:rPr lang="en-US" sz="4000" b="1" dirty="0" smtClean="0">
                <a:solidFill>
                  <a:schemeClr val="accent6"/>
                </a:solidFill>
                <a:latin typeface="HP001 4 hàng" pitchFamily="34" charset="0"/>
              </a:rPr>
              <a:t> </a:t>
            </a:r>
            <a:r>
              <a:rPr lang="en-US" sz="4000" b="1" dirty="0" smtClean="0">
                <a:solidFill>
                  <a:schemeClr val="accent6"/>
                </a:solidFill>
                <a:latin typeface="HP001 4 hàng" pitchFamily="34" charset="0"/>
              </a:rPr>
              <a:t>1: </a:t>
            </a:r>
            <a:r>
              <a:rPr lang="en-US" sz="4000" b="1" dirty="0" err="1" smtClean="0">
                <a:solidFill>
                  <a:schemeClr val="accent6"/>
                </a:solidFill>
                <a:latin typeface="HP001 4 hàng" pitchFamily="34" charset="0"/>
              </a:rPr>
              <a:t>Nụ</a:t>
            </a:r>
            <a:r>
              <a:rPr lang="en-US" sz="4000" b="1" dirty="0" smtClean="0">
                <a:solidFill>
                  <a:schemeClr val="accent6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chemeClr val="accent6"/>
                </a:solidFill>
                <a:latin typeface="HP001 4 hàng" pitchFamily="34" charset="0"/>
              </a:rPr>
              <a:t>hôn</a:t>
            </a:r>
            <a:r>
              <a:rPr lang="en-US" sz="4000" b="1" dirty="0" smtClean="0">
                <a:solidFill>
                  <a:schemeClr val="accent6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chemeClr val="accent6"/>
                </a:solidFill>
                <a:latin typeface="HP001 4 hàng" pitchFamily="34" charset="0"/>
              </a:rPr>
              <a:t>trên</a:t>
            </a:r>
            <a:r>
              <a:rPr lang="en-US" sz="4000" b="1" dirty="0" smtClean="0">
                <a:solidFill>
                  <a:schemeClr val="accent6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chemeClr val="accent6"/>
                </a:solidFill>
                <a:latin typeface="HP001 4 hàng" pitchFamily="34" charset="0"/>
              </a:rPr>
              <a:t>bàn</a:t>
            </a:r>
            <a:r>
              <a:rPr lang="en-US" sz="4000" b="1" dirty="0" smtClean="0">
                <a:solidFill>
                  <a:schemeClr val="accent6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chemeClr val="accent6"/>
                </a:solidFill>
                <a:latin typeface="HP001 4 hàng" pitchFamily="34" charset="0"/>
              </a:rPr>
              <a:t>tay</a:t>
            </a:r>
            <a:r>
              <a:rPr lang="en-US" sz="4000" b="1" dirty="0" smtClean="0">
                <a:solidFill>
                  <a:schemeClr val="accent6"/>
                </a:solidFill>
                <a:latin typeface="HP001 4 hàng" pitchFamily="34" charset="0"/>
              </a:rPr>
              <a:t> (</a:t>
            </a:r>
            <a:r>
              <a:rPr lang="en-US" sz="4000" b="1" dirty="0" err="1" smtClean="0">
                <a:solidFill>
                  <a:schemeClr val="accent6"/>
                </a:solidFill>
                <a:latin typeface="HP001 4 hàng" pitchFamily="34" charset="0"/>
              </a:rPr>
              <a:t>Tiết</a:t>
            </a:r>
            <a:r>
              <a:rPr lang="en-US" sz="4000" b="1" dirty="0" smtClean="0">
                <a:solidFill>
                  <a:schemeClr val="accent6"/>
                </a:solidFill>
                <a:latin typeface="HP001 4 hàng" pitchFamily="34" charset="0"/>
              </a:rPr>
              <a:t> 1 + 2)</a:t>
            </a:r>
            <a:endParaRPr lang="en-US" sz="4000" b="1" dirty="0">
              <a:solidFill>
                <a:schemeClr val="accent6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2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986816" y="2124677"/>
            <a:ext cx="65147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41276" y="2025585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0758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6"/>
                </a:solidFill>
                <a:latin typeface="Arial Rounded MT Bold" panose="020F0704030504030204" pitchFamily="34" charset="0"/>
                <a:ea typeface="Arial-Rounded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5181" y="1998777"/>
            <a:ext cx="1520385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24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39678" y="2252986"/>
            <a:ext cx="633752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NỤ HÔN TRÊN BÀN TAY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3619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" y="451247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về những gì em quan sát được ở trong tranh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0" t="30729" r="17569" b="15105"/>
          <a:stretch>
            <a:fillRect/>
          </a:stretch>
        </p:blipFill>
        <p:spPr bwMode="auto">
          <a:xfrm>
            <a:off x="819149" y="1007918"/>
            <a:ext cx="7995805" cy="384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8" y="24485"/>
            <a:ext cx="8939213" cy="468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29470" y="4337313"/>
            <a:ext cx="7773005" cy="520700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có các dấu gạch ngang đầu dòng?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8" y="24485"/>
            <a:ext cx="8939213" cy="433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8" y="24485"/>
            <a:ext cx="8939213" cy="433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231" y="4357483"/>
            <a:ext cx="7773005" cy="459105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khó đọc, khó hiểu trong bài.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48400" y="2495550"/>
            <a:ext cx="12157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153400" y="2495550"/>
            <a:ext cx="5593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343400" y="3943350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5539" y="4248150"/>
            <a:ext cx="3642531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câu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8" y="24485"/>
            <a:ext cx="8939213" cy="433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466149"/>
            <a:ext cx="4038600" cy="584739"/>
          </a:xfrm>
          <a:prstGeom prst="rect">
            <a:avLst/>
          </a:prstGeom>
          <a:solidFill>
            <a:srgbClr val="FFC000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733550"/>
            <a:ext cx="8382000" cy="1077182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nhẹ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đặt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nụ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352800" y="1835486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447800" y="2272792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1739" y="3130011"/>
            <a:ext cx="8382000" cy="584739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lo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lắng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con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715000" y="3259297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039100" y="3209767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219200" y="3714750"/>
            <a:ext cx="107372" cy="429295"/>
            <a:chOff x="5029200" y="3423349"/>
            <a:chExt cx="107372" cy="429295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5029200" y="342334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098472" y="342741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846244" y="2375115"/>
            <a:ext cx="98712" cy="435617"/>
            <a:chOff x="2590800" y="2272159"/>
            <a:chExt cx="98712" cy="43561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H="1">
            <a:off x="6400800" y="1816436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429000" y="3259296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516</Words>
  <Application>Microsoft Office PowerPoint</Application>
  <PresentationFormat>On-screen Show (16:9)</PresentationFormat>
  <Paragraphs>66</Paragraphs>
  <Slides>18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Rounded MT Bold</vt:lpstr>
      <vt:lpstr>Arial-Rounded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96</cp:revision>
  <dcterms:created xsi:type="dcterms:W3CDTF">2020-12-08T15:48:00Z</dcterms:created>
  <dcterms:modified xsi:type="dcterms:W3CDTF">2024-04-01T08:01:26Z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