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8"/>
  </p:notesMasterIdLst>
  <p:sldIdLst>
    <p:sldId id="2007577291" r:id="rId2"/>
    <p:sldId id="2007577286" r:id="rId3"/>
    <p:sldId id="304" r:id="rId4"/>
    <p:sldId id="956" r:id="rId5"/>
    <p:sldId id="2007577290" r:id="rId6"/>
    <p:sldId id="2007577287" r:id="rId7"/>
    <p:sldId id="292" r:id="rId8"/>
    <p:sldId id="261" r:id="rId9"/>
    <p:sldId id="352" r:id="rId10"/>
    <p:sldId id="2007577271" r:id="rId11"/>
    <p:sldId id="293" r:id="rId12"/>
    <p:sldId id="2007577272" r:id="rId13"/>
    <p:sldId id="351" r:id="rId14"/>
    <p:sldId id="2007577292" r:id="rId15"/>
    <p:sldId id="2007577279" r:id="rId16"/>
    <p:sldId id="2007577280" r:id="rId17"/>
    <p:sldId id="268" r:id="rId18"/>
    <p:sldId id="2007577282" r:id="rId19"/>
    <p:sldId id="269" r:id="rId20"/>
    <p:sldId id="286" r:id="rId21"/>
    <p:sldId id="2007577285" r:id="rId22"/>
    <p:sldId id="2007577288" r:id="rId23"/>
    <p:sldId id="267" r:id="rId24"/>
    <p:sldId id="2007577276" r:id="rId25"/>
    <p:sldId id="271" r:id="rId26"/>
    <p:sldId id="272" r:id="rId27"/>
    <p:sldId id="275" r:id="rId28"/>
    <p:sldId id="2007577277" r:id="rId29"/>
    <p:sldId id="266" r:id="rId30"/>
    <p:sldId id="2007577278" r:id="rId31"/>
    <p:sldId id="2007577289" r:id="rId32"/>
    <p:sldId id="283" r:id="rId33"/>
    <p:sldId id="287" r:id="rId34"/>
    <p:sldId id="284" r:id="rId35"/>
    <p:sldId id="288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3" d="100"/>
          <a:sy n="63" d="100"/>
        </p:scale>
        <p:origin x="748" y="64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9DF51-3FAE-408B-B031-9494651CE9D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3210A-D51E-41AF-B7E1-068319342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3210A-D51E-41AF-B7E1-068319342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5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9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0AB5D9-698F-4FD0-9A9E-2FA66A742DC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E15856-0286-447C-8B3E-4FF355CABFD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hyperlink" Target="https://www.google.com/maps/search/%C4%91%E1%BB%81n+H%C3%B9ng/@21.3639486,105.3208762,2006m/data=!3m1!1e3?hl=vi-VN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slide" Target="slide1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slide" Target="slide1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3124200" y="1068872"/>
            <a:ext cx="66294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5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cảnh đền Hùng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EFBCD9-3EB3-44B7-B24F-C5EFADA70185}"/>
              </a:ext>
            </a:extLst>
          </p:cNvPr>
          <p:cNvSpPr txBox="1"/>
          <p:nvPr/>
        </p:nvSpPr>
        <p:spPr>
          <a:xfrm>
            <a:off x="2572369" y="17070"/>
            <a:ext cx="80772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ngày 1</a:t>
            </a:r>
            <a:r>
              <a:rPr lang="en-US" sz="3600" b="1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tháng 3 năm 2024</a:t>
            </a:r>
          </a:p>
          <a:p>
            <a:r>
              <a:rPr lang="en-US" sz="40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EB40-D49B-47F0-95C2-BF8A02BA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52" y="1962626"/>
            <a:ext cx="7315200" cy="4090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374BE-63D9-4350-A8DC-01FBFA1B66F1}"/>
              </a:ext>
            </a:extLst>
          </p:cNvPr>
          <p:cNvSpPr txBox="1"/>
          <p:nvPr/>
        </p:nvSpPr>
        <p:spPr>
          <a:xfrm>
            <a:off x="3810000" y="621539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GV: NGUYỄN THỊ LIÊN – LỚP 5A2</a:t>
            </a:r>
          </a:p>
        </p:txBody>
      </p:sp>
    </p:spTree>
    <p:extLst>
      <p:ext uri="{BB962C8B-B14F-4D97-AF65-F5344CB8AC3E}">
        <p14:creationId xmlns:p14="http://schemas.microsoft.com/office/powerpoint/2010/main" val="257811179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3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0" y="2133600"/>
            <a:ext cx="9601200" cy="1981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oành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phi,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ọi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òe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ừng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ững</a:t>
            </a:r>
            <a:r>
              <a:rPr lang="en-US" sz="5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1F9AFC8-C83C-59B0-2EF3-693B839C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381000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TỪ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43000" y="2370252"/>
            <a:ext cx="100681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NỐI TIẾP 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LẦN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9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04877"/>
            <a:ext cx="6096000" cy="95927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CÂU KHÓ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257" y="1237921"/>
            <a:ext cx="11811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Trong đ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ền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dòng chữ vàng </a:t>
            </a:r>
            <a:r>
              <a:rPr lang="vi-VN" sz="4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Nam quốc sơn hà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uy nghiêm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đề ở bức hoành phi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treo chính giữa.</a:t>
            </a:r>
          </a:p>
        </p:txBody>
      </p:sp>
      <p:sp>
        <p:nvSpPr>
          <p:cNvPr id="2" name="TextBox 15"/>
          <p:cNvSpPr txBox="1"/>
          <p:nvPr/>
        </p:nvSpPr>
        <p:spPr>
          <a:xfrm>
            <a:off x="190500" y="3725009"/>
            <a:ext cx="1179975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Dãy Tam Đảo như bức tường xanh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sừng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sững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48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</a:t>
            </a:r>
          </a:p>
        </p:txBody>
      </p:sp>
    </p:spTree>
    <p:extLst>
      <p:ext uri="{BB962C8B-B14F-4D97-AF65-F5344CB8AC3E}">
        <p14:creationId xmlns:p14="http://schemas.microsoft.com/office/powerpoint/2010/main" val="258418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F3C4-3199-4361-88AB-DDDCB690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8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4AEBB64-CA67-47C6-9B81-EAF1AF00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08" b="17146"/>
          <a:stretch/>
        </p:blipFill>
        <p:spPr>
          <a:xfrm>
            <a:off x="1524000" y="1819008"/>
            <a:ext cx="8991600" cy="4186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381000" y="533400"/>
            <a:ext cx="1135379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thờ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Lĩnh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thôn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xã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Hy C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ương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huyện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Lâm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Thao,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GV bấm vào hình ảnh đền để xem thêm trên Google Map.</a:t>
            </a:r>
          </a:p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8B92AB-4171-287F-847D-F2057E12105E}"/>
              </a:ext>
            </a:extLst>
          </p:cNvPr>
          <p:cNvSpPr/>
          <p:nvPr/>
        </p:nvSpPr>
        <p:spPr>
          <a:xfrm>
            <a:off x="457201" y="473012"/>
            <a:ext cx="1127759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nối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giải</a:t>
            </a:r>
            <a:r>
              <a:rPr lang="en-US" sz="6600" b="1" dirty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SGK/69</a:t>
            </a:r>
          </a:p>
        </p:txBody>
      </p:sp>
    </p:spTree>
    <p:extLst>
      <p:ext uri="{BB962C8B-B14F-4D97-AF65-F5344CB8AC3E}">
        <p14:creationId xmlns:p14="http://schemas.microsoft.com/office/powerpoint/2010/main" val="298377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69683-E0A0-42D7-8ABB-71777008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37" y="1449253"/>
            <a:ext cx="7262390" cy="4081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583582" y="533400"/>
            <a:ext cx="110248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</a:t>
            </a:r>
            <a:r>
              <a:rPr lang="vi-VN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ý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quốc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Nam.  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92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onthucaudoimaihoarong_814_35d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1" y="533400"/>
            <a:ext cx="3592195" cy="4480560"/>
          </a:xfrm>
          <a:prstGeom prst="rect">
            <a:avLst/>
          </a:prstGeom>
        </p:spPr>
      </p:pic>
      <p:pic>
        <p:nvPicPr>
          <p:cNvPr id="3" name="Picture 2" descr="kich-thuoc-hoanh-phi-cau-d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1" y="533400"/>
            <a:ext cx="5253355" cy="44805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5271136"/>
            <a:ext cx="11963399" cy="1586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Bức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hoành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phi :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Tấm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gỗ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son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thiếp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khắc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Hán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Nôm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cỡ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lớn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thường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treo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gian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nhà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để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thờ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hoặc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trí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9" name="Left Arrow 8">
            <a:hlinkClick r:id="rId4" action="ppaction://hlinksldjump"/>
          </p:cNvPr>
          <p:cNvSpPr/>
          <p:nvPr/>
        </p:nvSpPr>
        <p:spPr>
          <a:xfrm>
            <a:off x="10217785" y="0"/>
            <a:ext cx="34163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792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1CE72-05E8-4C1A-9CC5-B9D05DBD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2" y="1331532"/>
            <a:ext cx="4813918" cy="3981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293C4-858D-466C-8167-FA9C54299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472" y="1380927"/>
            <a:ext cx="5769427" cy="3942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678022" y="457200"/>
            <a:ext cx="1087587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Ngã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Ba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Hạc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n</a:t>
            </a:r>
            <a:r>
              <a:rPr lang="vi-VN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Lô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chảy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07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958141"/>
            <a:ext cx="612694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ghi chép lai lịch, thân thế, sự nghiệp của những người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kính trọng,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thờ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8125240" y="6172200"/>
            <a:ext cx="637761" cy="457200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IMG_0004_REM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46" y="28416"/>
            <a:ext cx="5912653" cy="6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641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914400" y="2485191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KHỞI ĐỘNG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0A9A9-72EC-4D64-AAC6-7B604067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0" y="1786533"/>
            <a:ext cx="5624821" cy="4221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381000" y="542197"/>
            <a:ext cx="11430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: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đền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chung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Phú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Thọ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,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vua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Hùng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n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5390953" y="4908387"/>
            <a:ext cx="1410095" cy="1941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BDBC3-8DEA-438B-B436-28C4DEDB99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760520"/>
            <a:ext cx="5105400" cy="4259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82350-1E52-49E8-A064-7415D87B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" y="0"/>
            <a:ext cx="1219893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57B07-DE3A-4EA6-B6D4-CCEBF3E34290}"/>
              </a:ext>
            </a:extLst>
          </p:cNvPr>
          <p:cNvSpPr/>
          <p:nvPr/>
        </p:nvSpPr>
        <p:spPr>
          <a:xfrm>
            <a:off x="266700" y="217995"/>
            <a:ext cx="11658600" cy="6422010"/>
          </a:xfrm>
          <a:prstGeom prst="roundRect">
            <a:avLst>
              <a:gd name="adj" fmla="val 8614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95124-C97B-4E0D-A6F2-6F947B04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" y="1060040"/>
            <a:ext cx="5076662" cy="4655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B5F1A-43FC-43B0-AB84-AEED4B1E9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756" r="12807"/>
          <a:stretch/>
        </p:blipFill>
        <p:spPr>
          <a:xfrm>
            <a:off x="6247451" y="1358842"/>
            <a:ext cx="5076662" cy="3042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402E-0C93-42B9-A676-716148A53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16" b="99729" l="530" r="24773">
                        <a14:foregroundMark x1="985" y1="83333" x2="5076" y2="98238"/>
                        <a14:foregroundMark x1="5076" y1="98238" x2="5227" y2="97425"/>
                        <a14:foregroundMark x1="4394" y1="71951" x2="4545" y2="72629"/>
                        <a14:foregroundMark x1="1970" y1="80759" x2="5985" y2="98238"/>
                        <a14:foregroundMark x1="5985" y1="98238" x2="5985" y2="98238"/>
                        <a14:foregroundMark x1="6288" y1="99458" x2="8561" y2="99458"/>
                        <a14:foregroundMark x1="8561" y1="99458" x2="8636" y2="99051"/>
                        <a14:foregroundMark x1="8939" y1="98103" x2="8939" y2="99729"/>
                        <a14:foregroundMark x1="8788" y1="95935" x2="8788" y2="95935"/>
                        <a14:foregroundMark x1="8788" y1="95528" x2="8712" y2="97832"/>
                        <a14:foregroundMark x1="9773" y1="87805" x2="9242" y2="92005"/>
                        <a14:foregroundMark x1="7839" y1="86059" x2="8258" y2="93089"/>
                        <a14:foregroundMark x1="7652" y1="82927" x2="7733" y2="84284"/>
                        <a14:foregroundMark x1="8258" y1="93089" x2="8258" y2="93089"/>
                        <a14:foregroundMark x1="7150" y1="83947" x2="7221" y2="84424"/>
                        <a14:foregroundMark x1="6818" y1="81707" x2="6862" y2="82003"/>
                        <a14:foregroundMark x1="9015" y1="76423" x2="9268" y2="78346"/>
                        <a14:foregroundMark x1="5099" y1="83685" x2="5441" y2="84910"/>
                        <a14:foregroundMark x1="4167" y1="80352" x2="4546" y2="81708"/>
                        <a14:foregroundMark x1="9234" y1="87101" x2="9318" y2="89295"/>
                        <a14:foregroundMark x1="9167" y1="85366" x2="9198" y2="86183"/>
                        <a14:foregroundMark x1="1061" y1="81436" x2="1515" y2="88211"/>
                        <a14:foregroundMark x1="1515" y1="88211" x2="3712" y2="97561"/>
                        <a14:foregroundMark x1="3712" y1="97561" x2="4545" y2="98374"/>
                        <a14:foregroundMark x1="606" y1="98645" x2="6061" y2="97019"/>
                        <a14:foregroundMark x1="4697" y1="87398" x2="6364" y2="94580"/>
                        <a14:foregroundMark x1="13712" y1="84282" x2="14545" y2="91870"/>
                        <a14:foregroundMark x1="14545" y1="91870" x2="14545" y2="91870"/>
                        <a14:foregroundMark x1="14000" y1="83081" x2="14848" y2="86585"/>
                        <a14:foregroundMark x1="14848" y1="86585" x2="14848" y2="86585"/>
                        <a14:foregroundMark x1="13258" y1="85095" x2="13864" y2="88482"/>
                        <a14:foregroundMark x1="13258" y1="92276" x2="13409" y2="96883"/>
                        <a14:foregroundMark x1="13409" y1="96883" x2="13409" y2="96883"/>
                        <a14:foregroundMark x1="13182" y1="98916" x2="19621" y2="98645"/>
                        <a14:foregroundMark x1="23485" y1="94173" x2="24773" y2="98916"/>
                        <a14:foregroundMark x1="13182" y1="87669" x2="14242" y2="91463"/>
                        <a14:foregroundMark x1="14242" y1="91463" x2="14318" y2="91599"/>
                        <a14:foregroundMark x1="10530" y1="83740" x2="11742" y2="84824"/>
                        <a14:backgroundMark x1="10606" y1="71951" x2="16970" y2="83604"/>
                        <a14:backgroundMark x1="15909" y1="79133" x2="20606" y2="83875"/>
                        <a14:backgroundMark x1="21439" y1="76423" x2="22955" y2="82656"/>
                        <a14:backgroundMark x1="6970" y1="73713" x2="7500" y2="75068"/>
                        <a14:backgroundMark x1="6591" y1="76829" x2="7273" y2="80081"/>
                        <a14:backgroundMark x1="5606" y1="81843" x2="5530" y2="83740"/>
                        <a14:backgroundMark x1="5758" y1="84824" x2="5909" y2="86585"/>
                        <a14:backgroundMark x1="7803" y1="79539" x2="8030" y2="80623"/>
                        <a14:backgroundMark x1="5530" y1="80894" x2="5758" y2="81843"/>
                        <a14:backgroundMark x1="8106" y1="80488" x2="8485" y2="80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34" r="74284"/>
          <a:stretch/>
        </p:blipFill>
        <p:spPr>
          <a:xfrm>
            <a:off x="0" y="4722868"/>
            <a:ext cx="3123804" cy="2135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95E12-A441-4986-BAD6-C256D46E7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344" b="99458" l="79470" r="99697">
                        <a14:foregroundMark x1="90379" y1="81707" x2="95076" y2="99187"/>
                        <a14:foregroundMark x1="95076" y1="99187" x2="95076" y2="99322"/>
                        <a14:foregroundMark x1="81771" y1="98495" x2="85303" y2="98916"/>
                        <a14:foregroundMark x1="79621" y1="98238" x2="80903" y2="98391"/>
                        <a14:foregroundMark x1="85303" y1="98916" x2="85455" y2="99187"/>
                        <a14:foregroundMark x1="83182" y1="94173" x2="91364" y2="99458"/>
                        <a14:foregroundMark x1="94394" y1="82656" x2="96515" y2="98780"/>
                        <a14:foregroundMark x1="96515" y1="98780" x2="96515" y2="98780"/>
                        <a14:foregroundMark x1="91136" y1="77642" x2="98258" y2="92412"/>
                        <a14:foregroundMark x1="98864" y1="82520" x2="98561" y2="96070"/>
                        <a14:foregroundMark x1="99470" y1="82656" x2="99697" y2="97290"/>
                        <a14:foregroundMark x1="88939" y1="70190" x2="89697" y2="69377"/>
                        <a14:foregroundMark x1="90530" y1="68699" x2="91288" y2="69512"/>
                        <a14:foregroundMark x1="93864" y1="67344" x2="94318" y2="68157"/>
                        <a14:backgroundMark x1="80833" y1="98509" x2="81364" y2="99187"/>
                        <a14:backgroundMark x1="87803" y1="87127" x2="88636" y2="87127"/>
                        <a14:backgroundMark x1="80606" y1="71409" x2="85758" y2="82656"/>
                        <a14:backgroundMark x1="85758" y1="82656" x2="85833" y2="82656"/>
                        <a14:backgroundMark x1="87045" y1="75745" x2="87955" y2="73848"/>
                        <a14:backgroundMark x1="88409" y1="68157" x2="88333" y2="69512"/>
                        <a14:backgroundMark x1="96212" y1="68293" x2="97803" y2="73713"/>
                        <a14:backgroundMark x1="97803" y1="73713" x2="97803" y2="73713"/>
                        <a14:backgroundMark x1="91667" y1="71138" x2="91894" y2="70732"/>
                        <a14:backgroundMark x1="88485" y1="69241" x2="88485" y2="69241"/>
                        <a14:backgroundMark x1="88409" y1="69512" x2="88409" y2="69919"/>
                        <a14:backgroundMark x1="92348" y1="69512" x2="92576" y2="71816"/>
                        <a14:backgroundMark x1="92500" y1="68293" x2="92424" y2="68835"/>
                        <a14:backgroundMark x1="92500" y1="73171" x2="92727" y2="73848"/>
                        <a14:backgroundMark x1="93030" y1="71274" x2="92955" y2="71680"/>
                        <a14:backgroundMark x1="93258" y1="71409" x2="92803" y2="72493"/>
                        <a14:backgroundMark x1="92955" y1="72222" x2="92803" y2="73171"/>
                        <a14:backgroundMark x1="86364" y1="83875" x2="86667" y2="84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3" t="64367" r="73"/>
          <a:stretch/>
        </p:blipFill>
        <p:spPr>
          <a:xfrm>
            <a:off x="9448801" y="4394937"/>
            <a:ext cx="2755900" cy="24630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9DB102-1B73-413C-A228-243B6E9D2DDB}"/>
              </a:ext>
            </a:extLst>
          </p:cNvPr>
          <p:cNvSpPr txBox="1"/>
          <p:nvPr/>
        </p:nvSpPr>
        <p:spPr>
          <a:xfrm>
            <a:off x="1067695" y="234183"/>
            <a:ext cx="1004967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Chi :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nhánh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</a:t>
            </a:r>
            <a:r>
              <a:rPr lang="en-SG" sz="4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BCDFF-9502-43ED-A44E-7793A42AA1D6}"/>
              </a:ext>
            </a:extLst>
          </p:cNvPr>
          <p:cNvSpPr txBox="1"/>
          <p:nvPr/>
        </p:nvSpPr>
        <p:spPr>
          <a:xfrm>
            <a:off x="1875767" y="7035611"/>
            <a:ext cx="9284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/>
              <a:t> GV bấm vào hình ảnh vua Hùng để quay về slide giải nghĩa từ.</a:t>
            </a:r>
            <a:endParaRPr lang="en-US" sz="2400"/>
          </a:p>
        </p:txBody>
      </p: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EB27C7F3-3FEE-4CB0-AB56-8C5C32BA8E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6106739" y="4158949"/>
            <a:ext cx="1960281" cy="2699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6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8A3B30-3411-460E-8528-1830065DEEF0}"/>
              </a:ext>
            </a:extLst>
          </p:cNvPr>
          <p:cNvGrpSpPr/>
          <p:nvPr/>
        </p:nvGrpSpPr>
        <p:grpSpPr>
          <a:xfrm>
            <a:off x="29484" y="52457"/>
            <a:ext cx="2156752" cy="2317795"/>
            <a:chOff x="29484" y="52457"/>
            <a:chExt cx="2156752" cy="2317795"/>
          </a:xfrm>
        </p:grpSpPr>
        <p:pic>
          <p:nvPicPr>
            <p:cNvPr id="256" name="图片 1">
              <a:extLst>
                <a:ext uri="{FF2B5EF4-FFF2-40B4-BE49-F238E27FC236}">
                  <a16:creationId xmlns:a16="http://schemas.microsoft.com/office/drawing/2014/main" id="{0A76BBA9-98FF-49DA-AE3D-60C461BAC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" y="52457"/>
              <a:ext cx="1699551" cy="2317795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7B9AA840-3CFF-4970-9CD0-6EBB300B1CFC}"/>
                </a:ext>
              </a:extLst>
            </p:cNvPr>
            <p:cNvSpPr txBox="1"/>
            <p:nvPr/>
          </p:nvSpPr>
          <p:spPr>
            <a:xfrm>
              <a:off x="363054" y="1459051"/>
              <a:ext cx="1823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SGK/68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875511" y="2736761"/>
            <a:ext cx="105977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ĐỌC 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 ĐÔI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Hộp_Văn_Bản 5">
            <a:extLst>
              <a:ext uri="{FF2B5EF4-FFF2-40B4-BE49-F238E27FC236}">
                <a16:creationId xmlns:a16="http://schemas.microsoft.com/office/drawing/2014/main" id="{13F47D52-E490-9D7C-A8D4-0FF94CAB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206875"/>
            <a:ext cx="9105900" cy="7080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2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nhóm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vi-VN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đô</a:t>
            </a:r>
            <a:r>
              <a:rPr lang="en-US" altLang="en-US" sz="4000" b="1" dirty="0" err="1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i</a:t>
            </a:r>
            <a:r>
              <a:rPr lang="en-US" altLang="en-US" sz="4000" b="1" dirty="0">
                <a:solidFill>
                  <a:srgbClr val="191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DBF4665-1E0E-F212-D665-B8BCFB49A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500688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hiện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0B613C6-38CF-706F-4734-FDE393BB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390900"/>
            <a:ext cx="5045075" cy="7080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GV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endParaRPr lang="vi-VN" altLang="en-US" sz="4000" b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0" descr="Thao luan nhon">
            <a:extLst>
              <a:ext uri="{FF2B5EF4-FFF2-40B4-BE49-F238E27FC236}">
                <a16:creationId xmlns:a16="http://schemas.microsoft.com/office/drawing/2014/main" id="{A1636EEA-6AFE-39D1-7AB2-60ADE9F4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97" y="181944"/>
            <a:ext cx="3962400" cy="250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4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15240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1210925" y="685800"/>
            <a:ext cx="458285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HIỂU BÀI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7B447-FEA1-42FD-B30C-73CF40478585}"/>
              </a:ext>
            </a:extLst>
          </p:cNvPr>
          <p:cNvSpPr txBox="1"/>
          <p:nvPr/>
        </p:nvSpPr>
        <p:spPr>
          <a:xfrm>
            <a:off x="762000" y="2151146"/>
            <a:ext cx="66294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sử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dụng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máy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tính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bảng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để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hiểu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ảnh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cảnh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đền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Lăng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vị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03460-A1A7-4E89-9FB0-B825698D10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106266" y="199521"/>
            <a:ext cx="112936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3FCD7-6083-4B39-B779-F83964C2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7" b="85573" l="34400" r="83800">
                        <a14:foregroundMark x1="78500" y1="22065" x2="61700" y2="42574"/>
                        <a14:foregroundMark x1="61700" y1="42574" x2="61500" y2="42150"/>
                        <a14:foregroundMark x1="79400" y1="13437" x2="68300" y2="26591"/>
                        <a14:foregroundMark x1="81900" y1="13296" x2="80100" y2="17397"/>
                        <a14:foregroundMark x1="83600" y1="11174" x2="82000" y2="13013"/>
                        <a14:foregroundMark x1="81500" y1="10184" x2="80700" y2="12023"/>
                        <a14:foregroundMark x1="82800" y1="18246" x2="78300" y2="40877"/>
                        <a14:foregroundMark x1="83400" y1="13437" x2="83100" y2="38614"/>
                        <a14:foregroundMark x1="83100" y1="38614" x2="83000" y2="39180"/>
                        <a14:foregroundMark x1="73360" y1="51888" x2="70700" y2="61669"/>
                        <a14:foregroundMark x1="70700" y1="61669" x2="63200" y2="71853"/>
                        <a14:foregroundMark x1="63200" y1="71853" x2="62100" y2="71994"/>
                        <a14:foregroundMark x1="68346" y1="54652" x2="59400" y2="71994"/>
                        <a14:foregroundMark x1="71805" y1="47946" x2="71256" y2="49010"/>
                        <a14:foregroundMark x1="76400" y1="39038" x2="73806" y2="44067"/>
                        <a14:foregroundMark x1="59400" y1="71994" x2="59500" y2="72277"/>
                        <a14:foregroundMark x1="68527" y1="54810" x2="66200" y2="74399"/>
                        <a14:foregroundMark x1="70400" y1="39038" x2="69595" y2="45818"/>
                        <a14:foregroundMark x1="66200" y1="74399" x2="66200" y2="74399"/>
                        <a14:foregroundMark x1="79100" y1="41018" x2="73000" y2="75955"/>
                        <a14:foregroundMark x1="73000" y1="75955" x2="72600" y2="75955"/>
                        <a14:foregroundMark x1="80100" y1="40311" x2="70600" y2="74682"/>
                        <a14:foregroundMark x1="70600" y1="74682" x2="68400" y2="76662"/>
                        <a14:foregroundMark x1="83300" y1="41443" x2="80100" y2="72702"/>
                        <a14:foregroundMark x1="80100" y1="72702" x2="79000" y2="74257"/>
                        <a14:foregroundMark x1="81300" y1="65912" x2="82200" y2="72277"/>
                        <a14:foregroundMark x1="82200" y1="72277" x2="78400" y2="80622"/>
                        <a14:foregroundMark x1="78400" y1="80622" x2="68200" y2="81471"/>
                        <a14:foregroundMark x1="68200" y1="81471" x2="63900" y2="80481"/>
                        <a14:foregroundMark x1="81100" y1="56153" x2="79700" y2="78076"/>
                        <a14:foregroundMark x1="82600" y1="59264" x2="83400" y2="69590"/>
                        <a14:foregroundMark x1="82800" y1="57001" x2="82900" y2="64356"/>
                        <a14:foregroundMark x1="82800" y1="43847" x2="82300" y2="57992"/>
                        <a14:foregroundMark x1="82300" y1="57992" x2="81800" y2="60255"/>
                        <a14:foregroundMark x1="83800" y1="72984" x2="81200" y2="77228"/>
                        <a14:foregroundMark x1="81200" y1="77228" x2="78200" y2="80057"/>
                        <a14:foregroundMark x1="82900" y1="80764" x2="77900" y2="82461"/>
                        <a14:foregroundMark x1="83000" y1="81754" x2="80500" y2="83027"/>
                        <a14:foregroundMark x1="83100" y1="82461" x2="80700" y2="83451"/>
                        <a14:foregroundMark x1="63500" y1="77228" x2="45200" y2="75672"/>
                        <a14:foregroundMark x1="45200" y1="75672" x2="45100" y2="75672"/>
                        <a14:foregroundMark x1="45200" y1="55446" x2="53900" y2="81895"/>
                        <a14:foregroundMark x1="53900" y1="81895" x2="53900" y2="82178"/>
                        <a14:foregroundMark x1="38896" y1="67586" x2="36100" y2="77652"/>
                        <a14:foregroundMark x1="41600" y1="57850" x2="39325" y2="66041"/>
                        <a14:foregroundMark x1="36100" y1="77652" x2="36100" y2="78076"/>
                        <a14:foregroundMark x1="34400" y1="56860" x2="36000" y2="59830"/>
                        <a14:foregroundMark x1="52400" y1="75813" x2="49600" y2="79491"/>
                        <a14:foregroundMark x1="49600" y1="79491" x2="45800" y2="82178"/>
                        <a14:foregroundMark x1="49200" y1="78925" x2="46100" y2="82603"/>
                        <a14:foregroundMark x1="46100" y1="82603" x2="41200" y2="85573"/>
                        <a14:foregroundMark x1="41200" y1="85573" x2="40800" y2="85573"/>
                        <a14:foregroundMark x1="35700" y1="61952" x2="35200" y2="68034"/>
                        <a14:foregroundMark x1="35200" y1="68034" x2="37500" y2="76379"/>
                        <a14:foregroundMark x1="35000" y1="63508" x2="35800" y2="77935"/>
                        <a14:foregroundMark x1="34900" y1="65205" x2="35700" y2="75672"/>
                        <a14:foregroundMark x1="66100" y1="30127" x2="59900" y2="29562"/>
                        <a14:foregroundMark x1="59900" y1="29562" x2="58716" y2="28892"/>
                        <a14:foregroundMark x1="58817" y1="28136" x2="58623" y2="28667"/>
                        <a14:foregroundMark x1="61500" y1="20792" x2="59472" y2="26342"/>
                        <a14:foregroundMark x1="65000" y1="22631" x2="61600" y2="24752"/>
                        <a14:foregroundMark x1="60100" y1="20509" x2="59100" y2="20085"/>
                        <a14:foregroundMark x1="56600" y1="33946" x2="55600" y2="30410"/>
                        <a14:foregroundMark x1="54600" y1="30835" x2="55400" y2="32673"/>
                        <a14:foregroundMark x1="56900" y1="35785" x2="55900" y2="37199"/>
                        <a14:foregroundMark x1="76100" y1="44696" x2="75400" y2="49081"/>
                        <a14:foregroundMark x1="76200" y1="42433" x2="75500" y2="46818"/>
                        <a14:foregroundMark x1="82900" y1="9477" x2="81800" y2="11315"/>
                        <a14:foregroundMark x1="82900" y1="48091" x2="82700" y2="55446"/>
                        <a14:foregroundMark x1="82700" y1="55446" x2="82700" y2="55446"/>
                        <a14:foregroundMark x1="83300" y1="45686" x2="82500" y2="50495"/>
                        <a14:backgroundMark x1="52700" y1="36351" x2="45200" y2="38190"/>
                        <a14:backgroundMark x1="58000" y1="27157" x2="55200" y2="26591"/>
                        <a14:backgroundMark x1="59000" y1="25884" x2="58100" y2="27440"/>
                        <a14:backgroundMark x1="57400" y1="33663" x2="56600" y2="31542"/>
                        <a14:backgroundMark x1="55900" y1="26874" x2="54100" y2="27440"/>
                        <a14:backgroundMark x1="55900" y1="43847" x2="52100" y2="48091"/>
                        <a14:backgroundMark x1="66700" y1="48091" x2="63800" y2="50212"/>
                        <a14:backgroundMark x1="69600" y1="45827" x2="68200" y2="46535"/>
                        <a14:backgroundMark x1="73100" y1="47383" x2="71500" y2="47242"/>
                        <a14:backgroundMark x1="68700" y1="48656" x2="66500" y2="53041"/>
                        <a14:backgroundMark x1="73165" y1="48378" x2="73400" y2="49929"/>
                        <a14:backgroundMark x1="74300" y1="48798" x2="73400" y2="51909"/>
                        <a14:backgroundMark x1="69700" y1="47666" x2="68300" y2="50495"/>
                        <a14:backgroundMark x1="40900" y1="70156" x2="41200" y2="73692"/>
                        <a14:backgroundMark x1="41600" y1="65912" x2="41700" y2="69448"/>
                        <a14:backgroundMark x1="41700" y1="67468" x2="40100" y2="69165"/>
                      </a14:backgroundRemoval>
                    </a14:imgEffect>
                  </a14:imgLayer>
                </a14:imgProps>
              </a:ext>
            </a:extLst>
          </a:blip>
          <a:srcRect l="30996" t="10113" r="16736" b="17223"/>
          <a:stretch/>
        </p:blipFill>
        <p:spPr>
          <a:xfrm flipH="1">
            <a:off x="-1" y="3276600"/>
            <a:ext cx="3660987" cy="3581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02FFB-2FC1-44E0-8801-5C79EC2FF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7" b="82178" l="600" r="20600">
                        <a14:foregroundMark x1="5200" y1="12306" x2="1700" y2="22207"/>
                        <a14:foregroundMark x1="15600" y1="10467" x2="5300" y2="13437"/>
                        <a14:foregroundMark x1="19700" y1="82037" x2="5000" y2="76945"/>
                        <a14:foregroundMark x1="5000" y1="76945" x2="4800" y2="76945"/>
                        <a14:foregroundMark x1="17700" y1="81895" x2="1500" y2="78501"/>
                        <a14:foregroundMark x1="1500" y1="78501" x2="700" y2="78501"/>
                        <a14:foregroundMark x1="20000" y1="82320" x2="6600" y2="81188"/>
                        <a14:foregroundMark x1="6600" y1="81188" x2="4600" y2="81188"/>
                        <a14:foregroundMark x1="12900" y1="82037" x2="900" y2="82178"/>
                      </a14:backgroundRemoval>
                    </a14:imgEffect>
                  </a14:imgLayer>
                </a14:imgProps>
              </a:ext>
            </a:extLst>
          </a:blip>
          <a:srcRect t="10113" r="77048" b="17223"/>
          <a:stretch/>
        </p:blipFill>
        <p:spPr>
          <a:xfrm flipH="1">
            <a:off x="9220200" y="7257"/>
            <a:ext cx="2971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2286000" y="1026168"/>
            <a:ext cx="947534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Theo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Long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Quân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ười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con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ưởng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làm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vua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Lang, x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đóng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đô</a:t>
            </a:r>
            <a:r>
              <a:rPr lang="en-SG" sz="40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ở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Châu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tới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núi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Lĩnh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thành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phố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Việt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Trì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phần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thuộc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huyện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Lâm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Thao,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Phù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tỉnh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Phú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Thọ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ngày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nay. </a:t>
            </a:r>
          </a:p>
          <a:p>
            <a:pPr algn="just"/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Hùng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</a:t>
            </a:r>
            <a:r>
              <a:rPr lang="vi-VN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ược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18 </a:t>
            </a:r>
            <a:r>
              <a:rPr lang="en-SG" sz="4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đời</a:t>
            </a:r>
            <a:r>
              <a:rPr lang="en-SG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DDEBFE-3482-3E1E-5F4C-684C36B08C23}"/>
              </a:ext>
            </a:extLst>
          </p:cNvPr>
          <p:cNvSpPr txBox="1">
            <a:spLocks/>
          </p:cNvSpPr>
          <p:nvPr/>
        </p:nvSpPr>
        <p:spPr>
          <a:xfrm>
            <a:off x="2438400" y="915269"/>
            <a:ext cx="7010400" cy="959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THẦM TOÀN BÀI</a:t>
            </a:r>
            <a:endParaRPr lang="vi-VN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851A48-B34C-4466-8F1E-B580EC47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903C19-0846-4DCE-83AF-25A15C05EB1D}"/>
              </a:ext>
            </a:extLst>
          </p:cNvPr>
          <p:cNvSpPr/>
          <p:nvPr/>
        </p:nvSpPr>
        <p:spPr>
          <a:xfrm>
            <a:off x="228600" y="217995"/>
            <a:ext cx="11734800" cy="6422010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32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457200" y="354004"/>
            <a:ext cx="114662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2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2.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 những từ ngữ miêu tả cảnh đẹp của thiên nhiên nơi đền Hùng.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362857" y="1413618"/>
            <a:ext cx="11466286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Trước đền, khóm hải đường đâm bông rực rỡ.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Những cánh bướm nhiều màu sắc bay dập dờn như đang múa quạt xòe hoa.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Bên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phải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đỉnh Ba Vì vòi vọi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ên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trái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d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ãy Tam Đảo như bức tường xanh sừng sững.</a:t>
            </a: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Phía xa xa là núi Sóc Sơ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</a:t>
            </a:r>
            <a:r>
              <a:rPr lang="vi-VN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mặt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Ngã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Ba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Hạc</a:t>
            </a:r>
            <a:r>
              <a:rPr lang="en-SG" sz="32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b="0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đại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thông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già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giếng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Ngọc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en-SG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,...</a:t>
            </a:r>
            <a:endParaRPr lang="vi-VN" sz="3200" b="0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F68B9-0521-4827-ADA8-B730A1B54456}"/>
              </a:ext>
            </a:extLst>
          </p:cNvPr>
          <p:cNvSpPr txBox="1"/>
          <p:nvPr/>
        </p:nvSpPr>
        <p:spPr>
          <a:xfrm>
            <a:off x="457200" y="5979669"/>
            <a:ext cx="1127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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Cảnh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nhiên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n</a:t>
            </a:r>
            <a:r>
              <a:rPr lang="vi-VN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ơi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đền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thật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tráng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lệ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,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hùng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r>
              <a:rPr lang="en-SG" sz="3200" b="1" i="0" dirty="0" err="1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vĩ</a:t>
            </a:r>
            <a:r>
              <a:rPr lang="en-SG" sz="3200" b="1" i="0" dirty="0">
                <a:solidFill>
                  <a:srgbClr val="FF006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.</a:t>
            </a:r>
            <a:endParaRPr lang="vi-VN" sz="3200" b="1" i="0" dirty="0">
              <a:solidFill>
                <a:srgbClr val="FF006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903C19-0846-4DCE-83AF-25A15C05EB1D}"/>
              </a:ext>
            </a:extLst>
          </p:cNvPr>
          <p:cNvSpPr/>
          <p:nvPr/>
        </p:nvSpPr>
        <p:spPr>
          <a:xfrm>
            <a:off x="127334" y="163782"/>
            <a:ext cx="11937332" cy="6530436"/>
          </a:xfrm>
          <a:prstGeom prst="roundRect">
            <a:avLst>
              <a:gd name="adj" fmla="val 639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4000" b="0" i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endParaRPr lang="vi-VN" sz="4000" b="0" i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361449" y="339035"/>
            <a:ext cx="117348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3.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văn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gợi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sự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nghiệp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dựng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ước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dân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tộc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kể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thuyết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đó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5B09B-A5AF-4802-89F3-FFAEA9AA4C17}"/>
              </a:ext>
            </a:extLst>
          </p:cNvPr>
          <p:cNvSpPr txBox="1"/>
          <p:nvPr/>
        </p:nvSpPr>
        <p:spPr>
          <a:xfrm>
            <a:off x="0" y="5005846"/>
            <a:ext cx="416928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Sơn Tinh, Thủy Tinh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DE0DE-5F17-47AE-AE82-252BB08AFC2E}"/>
              </a:ext>
            </a:extLst>
          </p:cNvPr>
          <p:cNvSpPr txBox="1"/>
          <p:nvPr/>
        </p:nvSpPr>
        <p:spPr>
          <a:xfrm>
            <a:off x="4384850" y="5270455"/>
            <a:ext cx="32004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endParaRPr lang="en-SG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Thánh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Gióng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B27B0-D9C3-49B6-9D65-271644D47182}"/>
              </a:ext>
            </a:extLst>
          </p:cNvPr>
          <p:cNvSpPr txBox="1"/>
          <p:nvPr/>
        </p:nvSpPr>
        <p:spPr>
          <a:xfrm>
            <a:off x="8027673" y="5262313"/>
            <a:ext cx="422749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ruyền thuyết </a:t>
            </a:r>
            <a:r>
              <a:rPr lang="en-SG" sz="4000" b="1" i="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An D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ương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V</a:t>
            </a:r>
            <a:r>
              <a:rPr lang="vi-VN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ươ</a:t>
            </a:r>
            <a:r>
              <a:rPr lang="en-SG" sz="4000" b="1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</a:t>
            </a:r>
            <a:endParaRPr lang="vi-VN" sz="4000" b="1" i="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95BC9-4CE5-4716-9DFB-C5061415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" y="2314109"/>
            <a:ext cx="3717133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9A287-E783-4E05-8D07-6FBD94A7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7" r="12936"/>
          <a:stretch/>
        </p:blipFill>
        <p:spPr>
          <a:xfrm>
            <a:off x="3922804" y="2326983"/>
            <a:ext cx="3925682" cy="26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09710B-D9DB-4546-9638-98A46A6B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r="31699" b="8792"/>
          <a:stretch/>
        </p:blipFill>
        <p:spPr>
          <a:xfrm>
            <a:off x="7926824" y="2314109"/>
            <a:ext cx="4036576" cy="2670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22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152400" y="-185420"/>
            <a:ext cx="11887200" cy="30048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ctr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“Dù ai đi ngược về xuôi</a:t>
            </a:r>
          </a:p>
          <a:p>
            <a:pPr lvl="0"/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ngày giỗ tổ mùng mười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186129" y="2971800"/>
            <a:ext cx="11887199" cy="350520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nhở mọi người dù đi đâu, dù làm gì cũng không được quên ngày giỗ Tổ.</a:t>
            </a:r>
          </a:p>
          <a:p>
            <a:pPr lvl="0"/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luôn nhớ về tổ tiên, cội nguồn của dân tộc. Ca ngợi truyền thống thủy chung của người Việt Nam.</a:t>
            </a:r>
          </a:p>
        </p:txBody>
      </p:sp>
    </p:spTree>
    <p:extLst>
      <p:ext uri="{BB962C8B-B14F-4D97-AF65-F5344CB8AC3E}">
        <p14:creationId xmlns:p14="http://schemas.microsoft.com/office/powerpoint/2010/main" val="225061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CA5B13-4F6C-48AC-8E82-36D85065C020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23AF74-FCDE-47B5-9B7F-7E4FCF4A8553}"/>
              </a:ext>
            </a:extLst>
          </p:cNvPr>
          <p:cNvSpPr/>
          <p:nvPr/>
        </p:nvSpPr>
        <p:spPr>
          <a:xfrm>
            <a:off x="0" y="-17930"/>
            <a:ext cx="12192000" cy="6875929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3EBD1-569B-48BC-970E-BC3534DAA3DC}"/>
              </a:ext>
            </a:extLst>
          </p:cNvPr>
          <p:cNvSpPr/>
          <p:nvPr/>
        </p:nvSpPr>
        <p:spPr>
          <a:xfrm>
            <a:off x="347770" y="381000"/>
            <a:ext cx="11430000" cy="6290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8095033" y="5725597"/>
            <a:ext cx="2869006" cy="114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D1520-B369-4245-8F54-AF270B88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1" b="97071" l="62090" r="94072">
                        <a14:foregroundMark x1="78393" y1="15621" x2="79641" y2="21060"/>
                        <a14:foregroundMark x1="77847" y1="36960" x2="77067" y2="62622"/>
                        <a14:foregroundMark x1="78783" y1="55927" x2="81357" y2="70293"/>
                        <a14:foregroundMark x1="80655" y1="50209" x2="82995" y2="69456"/>
                        <a14:foregroundMark x1="82995" y1="69456" x2="82995" y2="69456"/>
                        <a14:foregroundMark x1="76521" y1="34449" x2="75975" y2="38215"/>
                        <a14:foregroundMark x1="82137" y1="30544" x2="82917" y2="41283"/>
                        <a14:foregroundMark x1="77691" y1="32775" x2="81669" y2="34589"/>
                        <a14:foregroundMark x1="76365" y1="32636" x2="74259" y2="39749"/>
                        <a14:foregroundMark x1="74259" y1="39749" x2="74805" y2="39749"/>
                        <a14:foregroundMark x1="78783" y1="52999" x2="80031" y2="67643"/>
                        <a14:foregroundMark x1="74649" y1="46165" x2="75663" y2="51883"/>
                        <a14:foregroundMark x1="78783" y1="48954" x2="80655" y2="53138"/>
                        <a14:foregroundMark x1="78393" y1="52441" x2="78471" y2="58717"/>
                        <a14:foregroundMark x1="76209" y1="53417" x2="75975" y2="61088"/>
                        <a14:foregroundMark x1="75975" y1="61088" x2="76287" y2="62064"/>
                        <a14:foregroundMark x1="81201" y1="55230" x2="79953" y2="66388"/>
                        <a14:foregroundMark x1="79953" y1="66388" x2="79953" y2="66388"/>
                        <a14:foregroundMark x1="74415" y1="58020" x2="75975" y2="54114"/>
                        <a14:foregroundMark x1="78159" y1="58717" x2="79329" y2="64017"/>
                        <a14:foregroundMark x1="73089" y1="58438" x2="75195" y2="55927"/>
                        <a14:foregroundMark x1="62871" y1="78382" x2="62402" y2="89121"/>
                        <a14:foregroundMark x1="62402" y1="89121" x2="63651" y2="90098"/>
                        <a14:foregroundMark x1="68409" y1="94421" x2="73167" y2="94561"/>
                        <a14:foregroundMark x1="73167" y1="94561" x2="78705" y2="93584"/>
                        <a14:foregroundMark x1="78705" y1="93584" x2="79251" y2="93584"/>
                        <a14:foregroundMark x1="63105" y1="82845" x2="68331" y2="71967"/>
                        <a14:foregroundMark x1="68331" y1="71967" x2="68487" y2="70990"/>
                        <a14:foregroundMark x1="65523" y1="80753" x2="69501" y2="75453"/>
                        <a14:foregroundMark x1="69501" y1="75453" x2="69735" y2="74895"/>
                        <a14:foregroundMark x1="68409" y1="95816" x2="73791" y2="95537"/>
                        <a14:foregroundMark x1="73791" y1="95537" x2="73947" y2="95537"/>
                        <a14:foregroundMark x1="90952" y1="93724" x2="94072" y2="88424"/>
                        <a14:foregroundMark x1="94072" y1="88424" x2="93214" y2="86053"/>
                        <a14:foregroundMark x1="88456" y1="74338" x2="88245" y2="79699"/>
                        <a14:foregroundMark x1="88534" y1="77685" x2="89020" y2="79587"/>
                        <a14:foregroundMark x1="89938" y1="74198" x2="93526" y2="92050"/>
                        <a14:foregroundMark x1="93526" y1="92050" x2="93526" y2="92050"/>
                        <a14:foregroundMark x1="79095" y1="41423" x2="80811" y2="51743"/>
                        <a14:foregroundMark x1="82683" y1="40028" x2="81747" y2="53696"/>
                        <a14:foregroundMark x1="75039" y1="54533" x2="75897" y2="50628"/>
                        <a14:foregroundMark x1="90432" y1="83031" x2="90952" y2="90656"/>
                        <a14:foregroundMark x1="90172" y1="79219" x2="90354" y2="81895"/>
                        <a14:foregroundMark x1="90952" y1="90656" x2="90952" y2="90656"/>
                        <a14:foregroundMark x1="87598" y1="79777" x2="87776" y2="80794"/>
                        <a14:foregroundMark x1="88989" y1="86697" x2="89314" y2="87029"/>
                        <a14:foregroundMark x1="78393" y1="50628" x2="81357" y2="56625"/>
                        <a14:foregroundMark x1="67629" y1="97071" x2="73011" y2="96513"/>
                        <a14:backgroundMark x1="87676" y1="80893" x2="88924" y2="84519"/>
                        <a14:backgroundMark x1="87832" y1="83961" x2="88456" y2="87029"/>
                      </a14:backgroundRemoval>
                    </a14:imgEffect>
                  </a14:imgLayer>
                </a14:imgProps>
              </a:ext>
            </a:extLst>
          </a:blip>
          <a:srcRect l="60289" t="11821" r="4219" b="1660"/>
          <a:stretch/>
        </p:blipFill>
        <p:spPr>
          <a:xfrm>
            <a:off x="9253480" y="2633221"/>
            <a:ext cx="3043862" cy="4191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3200400" cy="1813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9190710" y="613768"/>
            <a:ext cx="2515127" cy="142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A195CB-B566-4A0A-A9FC-55C99E193B76}"/>
              </a:ext>
            </a:extLst>
          </p:cNvPr>
          <p:cNvSpPr txBox="1"/>
          <p:nvPr/>
        </p:nvSpPr>
        <p:spPr>
          <a:xfrm>
            <a:off x="2729526" y="909935"/>
            <a:ext cx="628729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6000" dirty="0">
                <a:solidFill>
                  <a:srgbClr val="FF0066"/>
                </a:solidFill>
                <a:latin typeface="#9Slide07 Cadena" panose="02000503000000020004" pitchFamily="2" charset="0"/>
              </a:rPr>
              <a:t>NỘI DUNG BÀI HỌC</a:t>
            </a:r>
            <a:endParaRPr lang="en-US" sz="6000" dirty="0">
              <a:solidFill>
                <a:srgbClr val="FF006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127BA-4605-4149-A461-331DC9062408}"/>
              </a:ext>
            </a:extLst>
          </p:cNvPr>
          <p:cNvSpPr txBox="1"/>
          <p:nvPr/>
        </p:nvSpPr>
        <p:spPr>
          <a:xfrm>
            <a:off x="533400" y="2232194"/>
            <a:ext cx="94768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4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Ca ngợi vẻ đẹp tráng lệ của đền Hùng và vùng đất Tổ, đồng thời bày tỏ niềm thành kính thiêng liêng của mỗi con người đối với tổ tiên.</a:t>
            </a:r>
            <a:endParaRPr lang="en-US" sz="4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3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E1233-076B-47E6-8BF8-8745CD9F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2235" r="1875" b="1660"/>
          <a:stretch/>
        </p:blipFill>
        <p:spPr>
          <a:xfrm>
            <a:off x="0" y="-17929"/>
            <a:ext cx="12192000" cy="68759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6AB98-3F81-61BE-BE77-29D0FFAB5D11}"/>
              </a:ext>
            </a:extLst>
          </p:cNvPr>
          <p:cNvSpPr/>
          <p:nvPr/>
        </p:nvSpPr>
        <p:spPr>
          <a:xfrm>
            <a:off x="2971800" y="762000"/>
            <a:ext cx="624840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91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43793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4988" y="-36277"/>
            <a:ext cx="12066728" cy="6208477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" y="4995990"/>
            <a:ext cx="4181446" cy="1862010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1107" y="1234121"/>
            <a:ext cx="10669785" cy="4822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nguỵ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trang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khéo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léo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như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thế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nào</a:t>
            </a: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 ?</a:t>
            </a:r>
          </a:p>
          <a:p>
            <a:pPr algn="just" eaLnBrk="1" hangingPunct="1">
              <a:buFontTx/>
              <a:buNone/>
            </a:pPr>
            <a:r>
              <a:rPr lang="en-US" altLang="en-US" sz="4000" b="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ở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dễ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mà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ít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ý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nhất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đường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giữa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vắng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hòn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mũi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tên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trỏ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nơi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giấu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thư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cáo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được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trong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hộp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thuốc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đánh</a:t>
            </a:r>
            <a:r>
              <a:rPr lang="en-US" altLang="en-US" sz="40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răng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en-US" sz="4000" b="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85811-ECE3-C8D7-D35F-A96C2F57DF74}"/>
              </a:ext>
            </a:extLst>
          </p:cNvPr>
          <p:cNvSpPr txBox="1"/>
          <p:nvPr/>
        </p:nvSpPr>
        <p:spPr>
          <a:xfrm>
            <a:off x="571396" y="447464"/>
            <a:ext cx="116570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1 + 2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5C3CEC-6FAB-463E-B05A-3FE98E13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53A298-7625-4865-A06A-08026CA3B01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0F5201-1B14-442C-8F7F-82B4CCCA20EB}"/>
              </a:ext>
            </a:extLst>
          </p:cNvPr>
          <p:cNvSpPr/>
          <p:nvPr/>
        </p:nvSpPr>
        <p:spPr>
          <a:xfrm>
            <a:off x="222584" y="217995"/>
            <a:ext cx="11746832" cy="6422011"/>
          </a:xfrm>
          <a:prstGeom prst="roundRect">
            <a:avLst>
              <a:gd name="adj" fmla="val 8614"/>
            </a:avLst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6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3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77597-12C7-498C-AD8F-5F0020F4865C}"/>
              </a:ext>
            </a:extLst>
          </p:cNvPr>
          <p:cNvSpPr txBox="1"/>
          <p:nvPr/>
        </p:nvSpPr>
        <p:spPr>
          <a:xfrm>
            <a:off x="291756" y="460618"/>
            <a:ext cx="1166461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	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Lăng của các vua Hùng kề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bên đền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Thượng,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ẩn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trong rừng cây xanh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3600" i="0" dirty="0" err="1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Đứng ở đây, nhìn ra xa, phong cảnh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thật là đẹp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Bên phải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là đỉnh Ba Vì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vòi vọi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nơi Mị Nương – con gái Hùng Vương thứ 18 – theo Sơn Tinh về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trấn giữ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núi cao. Dãy Tam Đảo như bức tường xan</a:t>
            </a:r>
            <a:r>
              <a:rPr lang="en-SG" sz="36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 </a:t>
            </a:r>
            <a:r>
              <a:rPr lang="en-SG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SG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sừng sững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chắn ngang bên trái</a:t>
            </a:r>
            <a:r>
              <a:rPr lang="en-US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đỡ lấy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mây trời cuồn cuộn. Phía xa xa là núi Sóc Sơn,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nơi in dấu chân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ngựa sắt Phù Đổng, người có công giúp Hùng Vương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đánh thắng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giặc Ân xâm lược. Trước mặt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là Ngã Ba Hạc, nơi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gặp gỡ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giữa ba dòng sông lớn </a:t>
            </a:r>
            <a:r>
              <a:rPr lang="en-US" sz="3600" i="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/ 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tháng năm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mải miết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đắp bồi phù sa cho đồng bằng </a:t>
            </a:r>
            <a:r>
              <a:rPr lang="vi-VN" sz="3600" i="0" u="sng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xanh mát</a:t>
            </a:r>
            <a:r>
              <a:rPr lang="vi-VN" sz="3600" i="0" dirty="0">
                <a:solidFill>
                  <a:sysClr val="windowText" lastClr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dirty="0">
              <a:solidFill>
                <a:sysClr val="windowText" lastClr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228A89E-F07F-CBCC-DFF0-30880DF5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618" y="407900"/>
            <a:ext cx="7272338" cy="893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- 3 HS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3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A10F635-7861-B1A5-2843-0FC7B970A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754" y="5866728"/>
            <a:ext cx="7632700" cy="92825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Bình chọn.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BF07A-E101-1175-B00C-8CFFFD0F102D}"/>
              </a:ext>
            </a:extLst>
          </p:cNvPr>
          <p:cNvSpPr/>
          <p:nvPr/>
        </p:nvSpPr>
        <p:spPr>
          <a:xfrm>
            <a:off x="133340" y="1752293"/>
            <a:ext cx="11696700" cy="3321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 to vừa phải, nhịp điệu khoan thai, giọng trang trọng,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chú ý nhấn mạnh những từ ngữ miêu tả vẻ đẹp uy nghiêm của đền Hùng và niềm thành kính đối với đất Tổ.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9EAC881D-A1B4-B00B-8E35-47307E2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349" y="5970434"/>
            <a:ext cx="76327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Thi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diễn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cảm</a:t>
            </a:r>
            <a:r>
              <a:rPr lang="en-US" alt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8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VẬN DỤNG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19400" y="41910"/>
            <a:ext cx="6858000" cy="244475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Trở về cội 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1597025" y="2562860"/>
            <a:ext cx="3482340" cy="222885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u="sng" dirty="0">
                <a:hlinkClick r:id="rId2" action="ppaction://hlinksldjump"/>
              </a:rPr>
              <a:t>1</a:t>
            </a:r>
            <a:endParaRPr lang="en-US" sz="8800" u="sng" dirty="0"/>
          </a:p>
        </p:txBody>
      </p:sp>
      <p:sp>
        <p:nvSpPr>
          <p:cNvPr id="4" name="Cloud Callout 3"/>
          <p:cNvSpPr/>
          <p:nvPr/>
        </p:nvSpPr>
        <p:spPr>
          <a:xfrm>
            <a:off x="4354830" y="4551473"/>
            <a:ext cx="3482340" cy="222885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hlinkClick r:id="rId3" action="ppaction://hlinksldjump"/>
              </a:rPr>
              <a:t>3</a:t>
            </a:r>
            <a:endParaRPr lang="en-US" sz="8800" dirty="0"/>
          </a:p>
        </p:txBody>
      </p:sp>
      <p:sp>
        <p:nvSpPr>
          <p:cNvPr id="10" name="Cloud Callout 9"/>
          <p:cNvSpPr/>
          <p:nvPr/>
        </p:nvSpPr>
        <p:spPr>
          <a:xfrm>
            <a:off x="7073900" y="2486660"/>
            <a:ext cx="3482340" cy="222885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hlinkClick r:id="rId4" action="ppaction://hlinksldjump"/>
              </a:rPr>
              <a:t>2</a:t>
            </a:r>
            <a:endParaRPr lang="en-US" sz="8800"/>
          </a:p>
        </p:txBody>
      </p:sp>
      <p:sp>
        <p:nvSpPr>
          <p:cNvPr id="13" name="Heart 12">
            <a:hlinkClick r:id="rId5" action="ppaction://hlinksldjump"/>
          </p:cNvPr>
          <p:cNvSpPr/>
          <p:nvPr/>
        </p:nvSpPr>
        <p:spPr>
          <a:xfrm>
            <a:off x="9906001" y="304800"/>
            <a:ext cx="374015" cy="381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81000" y="152402"/>
            <a:ext cx="11430000" cy="175260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lập nên đất nước đầu tiên. Nước đó có tên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2815" y="2298123"/>
            <a:ext cx="9522083" cy="826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Đại Việt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2814" y="3392631"/>
            <a:ext cx="9522083" cy="826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Âu Lạc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2813" y="4417266"/>
            <a:ext cx="9522083" cy="914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Việt Nam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4958" y="5463283"/>
            <a:ext cx="9522083" cy="914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Văn Lang</a:t>
            </a:r>
            <a:endParaRPr lang="en-US" sz="4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miley Face 1">
            <a:hlinkClick r:id="rId2" action="ppaction://hlinksldjump"/>
          </p:cNvPr>
          <p:cNvSpPr/>
          <p:nvPr/>
        </p:nvSpPr>
        <p:spPr>
          <a:xfrm>
            <a:off x="669487" y="5653783"/>
            <a:ext cx="716716" cy="533400"/>
          </a:xfrm>
          <a:prstGeom prst="smileyFac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bldLvl="0" animBg="1"/>
      <p:bldP spid="9" grpId="1" bldLvl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1066800" y="297815"/>
            <a:ext cx="8991600" cy="138557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Hùng thuộc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5654" y="2096196"/>
            <a:ext cx="6781800" cy="972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Thái Nguyên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1926" y="4708161"/>
            <a:ext cx="67818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Yên Bái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1926" y="3553876"/>
            <a:ext cx="6781800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Phú Thọ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8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304800" y="297034"/>
            <a:ext cx="11658600" cy="161671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vua Hùng đã có công dựng nước</a:t>
            </a:r>
          </a:p>
          <a:p>
            <a:pPr algn="ctr"/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2203" y="2362200"/>
            <a:ext cx="10407594" cy="916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Anh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phải giữ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0303" y="3776230"/>
            <a:ext cx="10407594" cy="987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Bác cháu 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48FD2B-B87B-4C8F-85E4-A8454814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1885" r="1584" b="1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4FE7B5-DF32-4F0D-8B9E-C882AC49F8AF}"/>
              </a:ext>
            </a:extLst>
          </p:cNvPr>
          <p:cNvSpPr/>
          <p:nvPr/>
        </p:nvSpPr>
        <p:spPr>
          <a:xfrm>
            <a:off x="10744200" y="0"/>
            <a:ext cx="1383632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A3C947ED-8C00-4AAB-8793-D3DB1AC6CCEC}"/>
              </a:ext>
            </a:extLst>
          </p:cNvPr>
          <p:cNvSpPr/>
          <p:nvPr/>
        </p:nvSpPr>
        <p:spPr>
          <a:xfrm>
            <a:off x="1209676" y="848594"/>
            <a:ext cx="9534524" cy="2593824"/>
          </a:xfrm>
          <a:prstGeom prst="ribbon2">
            <a:avLst>
              <a:gd name="adj1" fmla="val 14426"/>
              <a:gd name="adj2" fmla="val 75000"/>
            </a:avLst>
          </a:prstGeom>
          <a:solidFill>
            <a:srgbClr val="F8F85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F6A4-87F0-4366-8ABB-72414A66EC51}"/>
              </a:ext>
            </a:extLst>
          </p:cNvPr>
          <p:cNvSpPr txBox="1"/>
          <p:nvPr/>
        </p:nvSpPr>
        <p:spPr>
          <a:xfrm>
            <a:off x="2607469" y="1295400"/>
            <a:ext cx="69770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trả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lại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>
              <a:lnSpc>
                <a:spcPts val="4800"/>
              </a:lnSpc>
            </a:pP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Chuẩn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bị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bài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Cửa</a:t>
            </a:r>
            <a:r>
              <a:rPr lang="en-SG" sz="4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SG" sz="4000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sông</a:t>
            </a:r>
            <a:r>
              <a:rPr lang="en-SG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C940E11-B79D-4C96-BE10-8A790449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858208" cy="685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81000" y="2286000"/>
            <a:ext cx="8304212" cy="3448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chữ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V,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liên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lạc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muốn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gửi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chú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Hai Long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gì</a:t>
            </a:r>
            <a:r>
              <a:rPr lang="en-US" altLang="en-US" sz="4400" b="0" dirty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yêu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Tổ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quốc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mình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chào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chiến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4400" b="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thắng</a:t>
            </a:r>
            <a:r>
              <a:rPr lang="en-US" altLang="en-US" sz="4400" b="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255D4-508D-B89B-EBD4-76142F4B23C5}"/>
              </a:ext>
            </a:extLst>
          </p:cNvPr>
          <p:cNvSpPr txBox="1"/>
          <p:nvPr/>
        </p:nvSpPr>
        <p:spPr>
          <a:xfrm>
            <a:off x="381000" y="457200"/>
            <a:ext cx="83042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3 + 4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SG" sz="4000" b="1" i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dirty="0" err="1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1978302" y="1934173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cảnh đền Hùng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EFBCD9-3EB3-44B7-B24F-C5EFADA70185}"/>
              </a:ext>
            </a:extLst>
          </p:cNvPr>
          <p:cNvSpPr txBox="1"/>
          <p:nvPr/>
        </p:nvSpPr>
        <p:spPr>
          <a:xfrm>
            <a:off x="-76200" y="158628"/>
            <a:ext cx="118872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 Hai, ngày 1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tháng 3 năm 2024</a:t>
            </a:r>
          </a:p>
          <a:p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C2030-0771-A3B0-1F89-CC47E9C24D08}"/>
              </a:ext>
            </a:extLst>
          </p:cNvPr>
          <p:cNvSpPr txBox="1"/>
          <p:nvPr/>
        </p:nvSpPr>
        <p:spPr>
          <a:xfrm>
            <a:off x="6705600" y="2953714"/>
            <a:ext cx="4876800" cy="763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ĐOÀN MINH TUẤN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3D26EB-149D-6419-2DC8-2A0D8A7C6187}"/>
              </a:ext>
            </a:extLst>
          </p:cNvPr>
          <p:cNvSpPr/>
          <p:nvPr/>
        </p:nvSpPr>
        <p:spPr>
          <a:xfrm>
            <a:off x="3728794" y="3707803"/>
            <a:ext cx="4728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mẫu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6000" b="1" i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lần</a:t>
            </a:r>
            <a:r>
              <a:rPr lang="en-US" sz="6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1</a:t>
            </a:r>
            <a:endParaRPr lang="en-US" sz="6000" i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08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BCDCF-438A-4E15-B57E-F4BDC7E39953}"/>
              </a:ext>
            </a:extLst>
          </p:cNvPr>
          <p:cNvGrpSpPr/>
          <p:nvPr/>
        </p:nvGrpSpPr>
        <p:grpSpPr>
          <a:xfrm>
            <a:off x="0" y="-17929"/>
            <a:ext cx="12192000" cy="6875929"/>
            <a:chOff x="0" y="-17929"/>
            <a:chExt cx="12192000" cy="68759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3E1233-076B-47E6-8BF8-8745CD9F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F88C279-5710-4230-AD9B-92BEF4E4ECB3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0E20FD-18F8-4C26-BB0D-9C7527D43550}"/>
              </a:ext>
            </a:extLst>
          </p:cNvPr>
          <p:cNvSpPr txBox="1"/>
          <p:nvPr/>
        </p:nvSpPr>
        <p:spPr>
          <a:xfrm>
            <a:off x="1066800" y="2742926"/>
            <a:ext cx="68554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KHÁM PHÁ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ongu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14" y="43815"/>
            <a:ext cx="6864985" cy="677037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85799" y="2581275"/>
            <a:ext cx="4114801" cy="2080260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Nhớ</a:t>
            </a:r>
            <a:r>
              <a:rPr lang="en-US" sz="5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5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nguồn</a:t>
            </a:r>
            <a:endParaRPr lang="en-US" sz="5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00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781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41EA4-F17F-0697-42B8-24D11EF58065}"/>
              </a:ext>
            </a:extLst>
          </p:cNvPr>
          <p:cNvSpPr/>
          <p:nvPr/>
        </p:nvSpPr>
        <p:spPr>
          <a:xfrm>
            <a:off x="152400" y="1627082"/>
            <a:ext cx="11734800" cy="914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 : Từ đầu -&gt; treo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78BCC-2673-8AEF-50D1-7359C0E74238}"/>
              </a:ext>
            </a:extLst>
          </p:cNvPr>
          <p:cNvSpPr/>
          <p:nvPr/>
        </p:nvSpPr>
        <p:spPr>
          <a:xfrm>
            <a:off x="152400" y="2651768"/>
            <a:ext cx="11734800" cy="16134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 : Lăng các vua Hùng -&gt; đồng bằng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F3228-0F8A-AFC9-C04B-247A79AA936F}"/>
              </a:ext>
            </a:extLst>
          </p:cNvPr>
          <p:cNvSpPr/>
          <p:nvPr/>
        </p:nvSpPr>
        <p:spPr>
          <a:xfrm>
            <a:off x="152400" y="4411416"/>
            <a:ext cx="117348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 :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4A51-E1E6-BF4D-1C47-C84290D2816C}"/>
              </a:ext>
            </a:extLst>
          </p:cNvPr>
          <p:cNvSpPr txBox="1"/>
          <p:nvPr/>
        </p:nvSpPr>
        <p:spPr>
          <a:xfrm>
            <a:off x="45720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</a:t>
            </a:r>
            <a:endParaRPr lang="vi-VN" sz="4800" b="1" dirty="0">
              <a:solidFill>
                <a:schemeClr val="accent5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492</TotalTime>
  <Words>1346</Words>
  <Application>Microsoft Office PowerPoint</Application>
  <PresentationFormat>Widescreen</PresentationFormat>
  <Paragraphs>125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等线</vt:lpstr>
      <vt:lpstr>宋体</vt:lpstr>
      <vt:lpstr>#9Slide07 Cadena</vt:lpstr>
      <vt:lpstr>Arial</vt:lpstr>
      <vt:lpstr>Calibri</vt:lpstr>
      <vt:lpstr>Cambria Math</vt:lpstr>
      <vt:lpstr>Constantia</vt:lpstr>
      <vt:lpstr>Times New Roman</vt:lpstr>
      <vt:lpstr>Wingdings</vt:lpstr>
      <vt:lpstr>Wingdings 2</vt:lpstr>
      <vt:lpstr>Wingdings 3</vt:lpstr>
      <vt:lpstr>字魂59号-创粗黑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nghĩa từ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131</cp:revision>
  <dcterms:created xsi:type="dcterms:W3CDTF">2016-02-22T00:56:00Z</dcterms:created>
  <dcterms:modified xsi:type="dcterms:W3CDTF">2024-03-28T08:52:11Z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