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CCE5-6B01-437E-9D6A-3EDE554F3F2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40023-AE2F-4D53-9678-2E3EB70CED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A35774-ED31-4FF9-88C2-41B1E066F0A2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40023-AE2F-4D53-9678-2E3EB70CEDE7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534E-9675-46D0-917A-92E1DDB639AD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2534E-9675-46D0-917A-92E1DDB639AD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90EEF-D4E0-4B38-8B83-F004A03617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3"/>
          <p:cNvSpPr>
            <a:spLocks noChangeArrowheads="1" noChangeShapeType="1" noTextEdit="1"/>
          </p:cNvSpPr>
          <p:nvPr/>
        </p:nvSpPr>
        <p:spPr bwMode="auto">
          <a:xfrm>
            <a:off x="450962" y="2102692"/>
            <a:ext cx="8572560" cy="1276350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LIÊN KẾT CÁC CÂU TRONG BÀI BẰNG CÁCH THAY THẾ TỪ NGỮ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76200" y="-96440"/>
            <a:ext cx="2896791" cy="2114550"/>
            <a:chOff x="5225" y="9335"/>
            <a:chExt cx="2520" cy="1750"/>
          </a:xfrm>
        </p:grpSpPr>
        <p:sp>
          <p:nvSpPr>
            <p:cNvPr id="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>
                <a:defRPr/>
              </a:pPr>
              <a:endParaRPr lang="vi-VN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6" name="Picture 26" descr="cosmo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25" descr="BOOK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24" descr="BOOK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23" descr="QUILLPE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algn="r"/>
              <a:r>
                <a:rPr lang="en-US" sz="700" dirty="0">
                  <a:cs typeface="Times New Roman" pitchFamily="18" charset="0"/>
                </a:rPr>
                <a:t> </a:t>
              </a:r>
              <a:endParaRPr lang="en-US" sz="4300" dirty="0">
                <a:cs typeface="Times New Roman" pitchFamily="18" charset="0"/>
              </a:endParaRPr>
            </a:p>
          </p:txBody>
        </p:sp>
        <p:sp>
          <p:nvSpPr>
            <p:cNvPr id="206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endParaRPr lang="vi-VN" sz="4300" dirty="0"/>
            </a:p>
          </p:txBody>
        </p:sp>
        <p:sp>
          <p:nvSpPr>
            <p:cNvPr id="206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NĂM </a:t>
              </a:r>
            </a:p>
          </p:txBody>
        </p:sp>
        <p:sp>
          <p:nvSpPr>
            <p:cNvPr id="206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endParaRPr lang="vi-VN" sz="4300" dirty="0"/>
            </a:p>
          </p:txBody>
        </p:sp>
      </p:grpSp>
      <p:sp>
        <p:nvSpPr>
          <p:cNvPr id="2053" name="WordArt 2"/>
          <p:cNvSpPr>
            <a:spLocks noChangeArrowheads="1" noChangeShapeType="1" noTextEdit="1"/>
          </p:cNvSpPr>
          <p:nvPr/>
        </p:nvSpPr>
        <p:spPr bwMode="auto">
          <a:xfrm>
            <a:off x="3727563" y="381076"/>
            <a:ext cx="4121038" cy="1037710"/>
          </a:xfrm>
          <a:prstGeom prst="rect">
            <a:avLst/>
          </a:prstGeom>
        </p:spPr>
        <p:txBody>
          <a:bodyPr wrap="none" lIns="91438" tIns="45719" rIns="91438" bIns="4571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</a:p>
          <a:p>
            <a:pPr algn="ctr"/>
            <a:r>
              <a:rPr lang="en-US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5a2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B759FD-F328-446E-B348-3E28BD549A66}"/>
              </a:ext>
            </a:extLst>
          </p:cNvPr>
          <p:cNvSpPr txBox="1"/>
          <p:nvPr/>
        </p:nvSpPr>
        <p:spPr>
          <a:xfrm>
            <a:off x="3065027" y="4019550"/>
            <a:ext cx="4800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Gv</a:t>
            </a:r>
            <a:r>
              <a:rPr lang="en-US" sz="3200" b="1" dirty="0"/>
              <a:t> : </a:t>
            </a:r>
            <a:r>
              <a:rPr lang="en-US" sz="3200" b="1" dirty="0" err="1"/>
              <a:t>Nguyễn</a:t>
            </a:r>
            <a:r>
              <a:rPr lang="en-US" sz="3200" b="1" dirty="0"/>
              <a:t> </a:t>
            </a:r>
            <a:r>
              <a:rPr lang="en-US" sz="3200" b="1" dirty="0" err="1"/>
              <a:t>Thị</a:t>
            </a:r>
            <a:r>
              <a:rPr lang="en-US" sz="3200" b="1" dirty="0"/>
              <a:t> </a:t>
            </a:r>
            <a:r>
              <a:rPr lang="en-US" sz="3200" b="1" dirty="0" err="1"/>
              <a:t>Liên</a:t>
            </a:r>
            <a:r>
              <a:rPr lang="en-US" sz="3200" b="1" dirty="0"/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52400" y="57150"/>
            <a:ext cx="8839199" cy="2462213"/>
          </a:xfrm>
          <a:prstGeom prst="rect">
            <a:avLst/>
          </a:prstGeom>
          <a:solidFill>
            <a:srgbClr val="FFCC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alt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2"/>
                </a:solidFill>
              </a:rPr>
              <a:t>                                                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258889" y="2139554"/>
            <a:ext cx="6626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graphicFrame>
        <p:nvGraphicFramePr>
          <p:cNvPr id="21539" name="Group 35"/>
          <p:cNvGraphicFramePr>
            <a:graphicFrameLocks noGrp="1"/>
          </p:cNvGraphicFramePr>
          <p:nvPr/>
        </p:nvGraphicFramePr>
        <p:xfrm>
          <a:off x="152400" y="2394347"/>
          <a:ext cx="8839200" cy="2311003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2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97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17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1219200" y="2491085"/>
            <a:ext cx="2376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5548312" y="2567285"/>
            <a:ext cx="2909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1143000" y="3181350"/>
            <a:ext cx="1944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         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1052513" y="3938885"/>
            <a:ext cx="2376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   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5105400" y="3176885"/>
            <a:ext cx="3024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5105400" y="3710285"/>
            <a:ext cx="3765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endParaRPr lang="en-US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5105400" y="4167485"/>
            <a:ext cx="3513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endParaRPr lang="en-US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28" grpId="0"/>
      <p:bldP spid="21529" grpId="0"/>
      <p:bldP spid="21530" grpId="0"/>
      <p:bldP spid="21531" grpId="0"/>
      <p:bldP spid="21533" grpId="0"/>
      <p:bldP spid="215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07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2024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66675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kết các câu trong bài bằng cách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" y="1385018"/>
            <a:ext cx="8991600" cy="4801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09600" indent="-609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I. </a:t>
            </a:r>
            <a:r>
              <a:rPr lang="en-US" altLang="en-US" sz="2800" b="1" dirty="0" err="1">
                <a:solidFill>
                  <a:schemeClr val="tx1"/>
                </a:solidFill>
              </a:rPr>
              <a:t>Nhận</a:t>
            </a:r>
            <a:r>
              <a:rPr lang="en-US" altLang="en-US" sz="2800" b="1" dirty="0">
                <a:solidFill>
                  <a:schemeClr val="tx1"/>
                </a:solidFill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</a:rPr>
              <a:t>xét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6200" y="1816953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?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3132139" y="1329928"/>
            <a:ext cx="3311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2400" b="1" u="sng">
              <a:solidFill>
                <a:schemeClr val="accent2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50825" y="19526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 </a:t>
            </a:r>
            <a:endParaRPr lang="vi-VN" altLang="en-US" sz="2400" b="1">
              <a:solidFill>
                <a:srgbClr val="FF0000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2400" y="101858"/>
            <a:ext cx="883920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mấy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phủ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Vạn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Kiếp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gần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chàng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thư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thấy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luôn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tĩnh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khiến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rối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quên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hệ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trọng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chiến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thắng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lòng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Chuyến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này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cùng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dự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Hội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nghị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Diên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đấy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sẽ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thẳng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chiến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trận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chốn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nguy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trước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ngàn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sợi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tóc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vẫn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bình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thản</a:t>
            </a:r>
            <a:r>
              <a:rPr kumimoji="0" lang="vi-V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tự tin, đĩnh đạc đến lạ lùng. 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204840" y="54588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202220" y="973840"/>
            <a:ext cx="10930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2400" y="5380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948440" y="133350"/>
            <a:ext cx="12165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11770" y="54063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198070" y="54588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2910" y="96892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65540" y="139459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98060" y="96892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414340" y="139459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039300" y="225644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129860" y="395386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150880" y="310515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450020" y="139459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051330" y="225644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52400" y="310515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52400" y="395386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155320" y="139722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775020" y="225644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905000" y="310515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868210" y="396174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13" grpId="0"/>
      <p:bldP spid="20481" grpId="0"/>
      <p:bldP spid="20481" grpId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3132139" y="1329928"/>
            <a:ext cx="3311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2400" b="1" u="sng">
              <a:solidFill>
                <a:schemeClr val="accent2"/>
              </a:solidFill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79389" y="-19050"/>
            <a:ext cx="4105275" cy="47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Kiếp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Diên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, tự tin, đĩnh đạc đến lạ lùng.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495800" y="-19050"/>
            <a:ext cx="4324350" cy="501675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Kiếp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Diên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, tự tin, đĩnh đạc đến lạ lùng.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07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2024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66675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kết các câu trong bài bằng cách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" y="1385018"/>
            <a:ext cx="8991600" cy="4801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09600" indent="-609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I. </a:t>
            </a:r>
            <a:r>
              <a:rPr lang="en-US" altLang="en-US" sz="2800" b="1" dirty="0" err="1">
                <a:solidFill>
                  <a:schemeClr val="tx1"/>
                </a:solidFill>
              </a:rPr>
              <a:t>Nhận</a:t>
            </a:r>
            <a:r>
              <a:rPr lang="en-US" altLang="en-US" sz="2800" b="1" dirty="0">
                <a:solidFill>
                  <a:schemeClr val="tx1"/>
                </a:solidFill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</a:rPr>
              <a:t>xét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6200" y="1816953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?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200" y="2800350"/>
            <a:ext cx="8991600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 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(a) hay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(b)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vì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(a)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dùng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khác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cùng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chỉ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Hưng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Đạo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Vương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(b)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lặp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lại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quá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Hưng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Đạo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Vương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vi-VN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07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2024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66675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kết các câu trong bài bằng cách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" y="1200150"/>
            <a:ext cx="8991600" cy="4801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09600" indent="-609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I. </a:t>
            </a:r>
            <a:r>
              <a:rPr lang="en-US" altLang="en-US" sz="2800" b="1" dirty="0" err="1">
                <a:solidFill>
                  <a:schemeClr val="tx1"/>
                </a:solidFill>
              </a:rPr>
              <a:t>Nhận</a:t>
            </a:r>
            <a:r>
              <a:rPr lang="en-US" altLang="en-US" sz="2800" b="1" dirty="0">
                <a:solidFill>
                  <a:schemeClr val="tx1"/>
                </a:solidFill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</a:rPr>
              <a:t>xét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6200" y="1581150"/>
            <a:ext cx="8991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 đoạn văn cùng nói về một người, một vật hay một việc ta có thể sử dụng từ loại nào để thay thế cho câu văn đứng trước nó?</a:t>
            </a:r>
            <a:endParaRPr kumimoji="0" lang="en-US" sz="2800" b="1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200" y="2965668"/>
            <a:ext cx="89916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 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 thể dùng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 từ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hoặc những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đồng nghĩa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52400" y="348615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(a)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24200" y="4324350"/>
            <a:ext cx="350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80975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 các câu trong đoạn văn cùng nói về một người, một vật, một việc, ta có thể dùng đại từ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 những từ ngữ đồng nghĩa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 thế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 những từ ngữ đã dùng ở câu đứng trước để tạo mối liên hệ giữa các câu và tránh lặp từ nhiều lần.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1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allAtOnce"/>
      <p:bldP spid="7" grpId="0" build="allAtOnce"/>
      <p:bldP spid="8" grpId="0"/>
      <p:bldP spid="8" grpId="1"/>
      <p:bldP spid="9" grpId="0"/>
      <p:bldP spid="9" grpId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514850"/>
            <a:ext cx="2743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769644"/>
            <a:ext cx="3695700" cy="37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800350"/>
            <a:ext cx="9144000" cy="2343150"/>
            <a:chOff x="0" y="1392"/>
            <a:chExt cx="5760" cy="2928"/>
          </a:xfrm>
        </p:grpSpPr>
        <p:pic>
          <p:nvPicPr>
            <p:cNvPr id="3080" name="Picture 4" descr="8184-003-02-1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392"/>
              <a:ext cx="3360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7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8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0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1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5719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12"/>
          <p:cNvSpPr>
            <a:spLocks noChangeArrowheads="1" noChangeShapeType="1" noTextEdit="1"/>
          </p:cNvSpPr>
          <p:nvPr/>
        </p:nvSpPr>
        <p:spPr bwMode="auto">
          <a:xfrm>
            <a:off x="4048125" y="3086100"/>
            <a:ext cx="3429000" cy="58578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WordArt 12"/>
          <p:cNvSpPr>
            <a:spLocks noChangeArrowheads="1" noChangeShapeType="1" noTextEdit="1"/>
          </p:cNvSpPr>
          <p:nvPr/>
        </p:nvSpPr>
        <p:spPr bwMode="auto">
          <a:xfrm>
            <a:off x="2895600" y="1666875"/>
            <a:ext cx="5530454" cy="113347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LUYỆN TẬP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52400" y="819150"/>
            <a:ext cx="8763000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altLang="en-US" sz="2400" b="1" dirty="0">
                <a:solidFill>
                  <a:srgbClr val="FFFFD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Mỗi từ ngữ in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dưới đây thay thế cho từ ngữ nào? Cách thay thế từ ngữ ở đây có tác dụng gì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6200" y="1733550"/>
            <a:ext cx="8991600" cy="3539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en-US" sz="2400" dirty="0">
                <a:solidFill>
                  <a:srgbClr val="FFFFD9"/>
                </a:solidFill>
              </a:rPr>
              <a:t>  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Long phóng xe về phía Phú Lâm tìm hộp thư mật.</a:t>
            </a:r>
          </a:p>
          <a:p>
            <a:pPr algn="just">
              <a:defRPr/>
            </a:pP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đặt hộp thư lần nào cũng tạo cho </a:t>
            </a:r>
            <a:r>
              <a:rPr lang="vi-VN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bất ngờ. Bao giờ hộp thư cũng được đặt tại một nơi dễ tìm mà lại ít bị chú ý nhất. Nhiều lúc, </a:t>
            </a:r>
            <a:r>
              <a:rPr lang="vi-VN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liên lạc</a:t>
            </a:r>
            <a:r>
              <a:rPr lang="vi-VN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gửi gắm vào đây một chút tình cảm của mình, thường bằng những vật gợi ra hình chữ V mà chỉ </a:t>
            </a:r>
            <a:r>
              <a:rPr lang="vi-VN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vi-VN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 nhận thấy. </a:t>
            </a:r>
            <a:r>
              <a:rPr lang="vi-VN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tên Tổ quốc Việt Nam, là lời chào chiến thắng.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801410" y="1276350"/>
            <a:ext cx="780919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55020" y="1709900"/>
            <a:ext cx="1981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36195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kết các câu trong bài bằng cách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/>
      <p:bldP spid="11278" grpId="0" animBg="1"/>
      <p:bldP spid="112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loud Callout 1"/>
          <p:cNvSpPr>
            <a:spLocks noChangeArrowheads="1"/>
          </p:cNvSpPr>
          <p:nvPr/>
        </p:nvSpPr>
        <p:spPr bwMode="auto">
          <a:xfrm>
            <a:off x="1295401" y="-52388"/>
            <a:ext cx="7239000" cy="795338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4122738" y="1832372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 thế cho từ ngữ</a:t>
            </a:r>
          </a:p>
        </p:txBody>
      </p:sp>
      <p:sp>
        <p:nvSpPr>
          <p:cNvPr id="36868" name="TextBox 8"/>
          <p:cNvSpPr txBox="1">
            <a:spLocks noChangeArrowheads="1"/>
          </p:cNvSpPr>
          <p:nvPr/>
        </p:nvSpPr>
        <p:spPr bwMode="auto">
          <a:xfrm>
            <a:off x="228600" y="819150"/>
            <a:ext cx="8763000" cy="483209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THẢO LUẬN</a:t>
            </a:r>
          </a:p>
          <a:p>
            <a:pPr algn="ctr" eaLnBrk="1" hangingPunct="1"/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/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/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/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920750" y="1851423"/>
            <a:ext cx="2819400" cy="27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altLang="en-US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n</a:t>
            </a:r>
            <a:r>
              <a:rPr lang="vi-VN" alt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gười liên lạc</a:t>
            </a:r>
          </a:p>
          <a:p>
            <a:pPr>
              <a:spcBef>
                <a:spcPct val="2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altLang="en-US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altLang="en-US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altLang="en-US" sz="2400" b="1" u="sng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800600" y="2120503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24400" y="2571750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 đặt hộp thư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00600" y="3024485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495800" y="340995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781300" y="2914650"/>
            <a:ext cx="2057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381000" y="3943350"/>
            <a:ext cx="84089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liên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tránh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lặp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514850"/>
            <a:ext cx="2743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769644"/>
            <a:ext cx="3695700" cy="37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800350"/>
            <a:ext cx="9144000" cy="2343150"/>
            <a:chOff x="0" y="1392"/>
            <a:chExt cx="5760" cy="2928"/>
          </a:xfrm>
        </p:grpSpPr>
        <p:pic>
          <p:nvPicPr>
            <p:cNvPr id="3080" name="Picture 4" descr="8184-003-02-1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392"/>
              <a:ext cx="3360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7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8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0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1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5719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12"/>
          <p:cNvSpPr>
            <a:spLocks noChangeArrowheads="1" noChangeShapeType="1" noTextEdit="1"/>
          </p:cNvSpPr>
          <p:nvPr/>
        </p:nvSpPr>
        <p:spPr bwMode="auto">
          <a:xfrm>
            <a:off x="4048125" y="3086100"/>
            <a:ext cx="3429000" cy="58578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WordArt 12"/>
          <p:cNvSpPr>
            <a:spLocks noChangeArrowheads="1" noChangeShapeType="1" noTextEdit="1"/>
          </p:cNvSpPr>
          <p:nvPr/>
        </p:nvSpPr>
        <p:spPr bwMode="auto">
          <a:xfrm>
            <a:off x="2895600" y="1666875"/>
            <a:ext cx="5530454" cy="113347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VẬN DỤNG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514850"/>
            <a:ext cx="2743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769644"/>
            <a:ext cx="3695700" cy="37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800350"/>
            <a:ext cx="9144000" cy="2343150"/>
            <a:chOff x="0" y="1392"/>
            <a:chExt cx="5760" cy="2928"/>
          </a:xfrm>
        </p:grpSpPr>
        <p:pic>
          <p:nvPicPr>
            <p:cNvPr id="3080" name="Picture 4" descr="8184-003-02-1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392"/>
              <a:ext cx="3360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7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8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0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1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12"/>
          <p:cNvSpPr>
            <a:spLocks noChangeArrowheads="1" noChangeShapeType="1" noTextEdit="1"/>
          </p:cNvSpPr>
          <p:nvPr/>
        </p:nvSpPr>
        <p:spPr bwMode="auto">
          <a:xfrm>
            <a:off x="4048125" y="3086101"/>
            <a:ext cx="3429000" cy="58578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WordArt 12"/>
          <p:cNvSpPr>
            <a:spLocks noChangeArrowheads="1" noChangeShapeType="1" noTextEdit="1"/>
          </p:cNvSpPr>
          <p:nvPr/>
        </p:nvSpPr>
        <p:spPr bwMode="auto">
          <a:xfrm>
            <a:off x="2895600" y="1666876"/>
            <a:ext cx="5530454" cy="113347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KHỞI ĐỘNG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ltGray">
          <a:xfrm rot="5400000">
            <a:off x="-1100336" y="624086"/>
            <a:ext cx="3618310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12750" y="4361260"/>
            <a:ext cx="5791200" cy="752475"/>
            <a:chOff x="1296" y="1200"/>
            <a:chExt cx="3648" cy="631"/>
          </a:xfrm>
        </p:grpSpPr>
        <p:sp>
          <p:nvSpPr>
            <p:cNvPr id="25606" name="AutoShape 6"/>
            <p:cNvSpPr>
              <a:spLocks noChangeArrowheads="1"/>
            </p:cNvSpPr>
            <p:nvPr/>
          </p:nvSpPr>
          <p:spPr bwMode="gray">
            <a:xfrm>
              <a:off x="1872" y="1392"/>
              <a:ext cx="3072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Cả ba đáp án đều đúng</a:t>
              </a:r>
            </a:p>
          </p:txBody>
        </p: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96" y="1200"/>
              <a:ext cx="692" cy="631"/>
              <a:chOff x="1392" y="1200"/>
              <a:chExt cx="692" cy="631"/>
            </a:xfrm>
          </p:grpSpPr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 rot="-1583905">
                <a:off x="1392" y="1200"/>
                <a:ext cx="692" cy="631"/>
                <a:chOff x="2016" y="1920"/>
                <a:chExt cx="1680" cy="1680"/>
              </a:xfrm>
            </p:grpSpPr>
            <p:sp>
              <p:nvSpPr>
                <p:cNvPr id="38954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643C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55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95 w 1321"/>
                    <a:gd name="T1" fmla="*/ 141 h 712"/>
                    <a:gd name="T2" fmla="*/ 1109 w 1321"/>
                    <a:gd name="T3" fmla="*/ 156 h 712"/>
                    <a:gd name="T4" fmla="*/ 1112 w 1321"/>
                    <a:gd name="T5" fmla="*/ 170 h 712"/>
                    <a:gd name="T6" fmla="*/ 1107 w 1321"/>
                    <a:gd name="T7" fmla="*/ 182 h 712"/>
                    <a:gd name="T8" fmla="*/ 1093 w 1321"/>
                    <a:gd name="T9" fmla="*/ 192 h 712"/>
                    <a:gd name="T10" fmla="*/ 1071 w 1321"/>
                    <a:gd name="T11" fmla="*/ 204 h 712"/>
                    <a:gd name="T12" fmla="*/ 1043 w 1321"/>
                    <a:gd name="T13" fmla="*/ 213 h 712"/>
                    <a:gd name="T14" fmla="*/ 1007 w 1321"/>
                    <a:gd name="T15" fmla="*/ 221 h 712"/>
                    <a:gd name="T16" fmla="*/ 966 w 1321"/>
                    <a:gd name="T17" fmla="*/ 229 h 712"/>
                    <a:gd name="T18" fmla="*/ 919 w 1321"/>
                    <a:gd name="T19" fmla="*/ 235 h 712"/>
                    <a:gd name="T20" fmla="*/ 868 w 1321"/>
                    <a:gd name="T21" fmla="*/ 240 h 712"/>
                    <a:gd name="T22" fmla="*/ 814 w 1321"/>
                    <a:gd name="T23" fmla="*/ 243 h 712"/>
                    <a:gd name="T24" fmla="*/ 754 w 1321"/>
                    <a:gd name="T25" fmla="*/ 248 h 712"/>
                    <a:gd name="T26" fmla="*/ 694 w 1321"/>
                    <a:gd name="T27" fmla="*/ 249 h 712"/>
                    <a:gd name="T28" fmla="*/ 670 w 1321"/>
                    <a:gd name="T29" fmla="*/ 250 h 712"/>
                    <a:gd name="T30" fmla="*/ 401 w 1321"/>
                    <a:gd name="T31" fmla="*/ 250 h 712"/>
                    <a:gd name="T32" fmla="*/ 397 w 1321"/>
                    <a:gd name="T33" fmla="*/ 250 h 712"/>
                    <a:gd name="T34" fmla="*/ 344 w 1321"/>
                    <a:gd name="T35" fmla="*/ 249 h 712"/>
                    <a:gd name="T36" fmla="*/ 293 w 1321"/>
                    <a:gd name="T37" fmla="*/ 248 h 712"/>
                    <a:gd name="T38" fmla="*/ 245 w 1321"/>
                    <a:gd name="T39" fmla="*/ 245 h 712"/>
                    <a:gd name="T40" fmla="*/ 199 w 1321"/>
                    <a:gd name="T41" fmla="*/ 242 h 712"/>
                    <a:gd name="T42" fmla="*/ 158 w 1321"/>
                    <a:gd name="T43" fmla="*/ 238 h 712"/>
                    <a:gd name="T44" fmla="*/ 120 w 1321"/>
                    <a:gd name="T45" fmla="*/ 232 h 712"/>
                    <a:gd name="T46" fmla="*/ 84 w 1321"/>
                    <a:gd name="T47" fmla="*/ 228 h 712"/>
                    <a:gd name="T48" fmla="*/ 58 w 1321"/>
                    <a:gd name="T49" fmla="*/ 222 h 712"/>
                    <a:gd name="T50" fmla="*/ 30 w 1321"/>
                    <a:gd name="T51" fmla="*/ 214 h 712"/>
                    <a:gd name="T52" fmla="*/ 18 w 1321"/>
                    <a:gd name="T53" fmla="*/ 205 h 712"/>
                    <a:gd name="T54" fmla="*/ 6 w 1321"/>
                    <a:gd name="T55" fmla="*/ 195 h 712"/>
                    <a:gd name="T56" fmla="*/ 0 w 1321"/>
                    <a:gd name="T57" fmla="*/ 184 h 712"/>
                    <a:gd name="T58" fmla="*/ 0 w 1321"/>
                    <a:gd name="T59" fmla="*/ 183 h 712"/>
                    <a:gd name="T60" fmla="*/ 4 w 1321"/>
                    <a:gd name="T61" fmla="*/ 170 h 712"/>
                    <a:gd name="T62" fmla="*/ 16 w 1321"/>
                    <a:gd name="T63" fmla="*/ 157 h 712"/>
                    <a:gd name="T64" fmla="*/ 42 w 1321"/>
                    <a:gd name="T65" fmla="*/ 130 h 712"/>
                    <a:gd name="T66" fmla="*/ 77 w 1321"/>
                    <a:gd name="T67" fmla="*/ 105 h 712"/>
                    <a:gd name="T68" fmla="*/ 124 w 1321"/>
                    <a:gd name="T69" fmla="*/ 83 h 712"/>
                    <a:gd name="T70" fmla="*/ 172 w 1321"/>
                    <a:gd name="T71" fmla="*/ 61 h 712"/>
                    <a:gd name="T72" fmla="*/ 227 w 1321"/>
                    <a:gd name="T73" fmla="*/ 43 h 712"/>
                    <a:gd name="T74" fmla="*/ 287 w 1321"/>
                    <a:gd name="T75" fmla="*/ 29 h 712"/>
                    <a:gd name="T76" fmla="*/ 349 w 1321"/>
                    <a:gd name="T77" fmla="*/ 16 h 712"/>
                    <a:gd name="T78" fmla="*/ 419 w 1321"/>
                    <a:gd name="T79" fmla="*/ 8 h 712"/>
                    <a:gd name="T80" fmla="*/ 489 w 1321"/>
                    <a:gd name="T81" fmla="*/ 4 h 712"/>
                    <a:gd name="T82" fmla="*/ 562 w 1321"/>
                    <a:gd name="T83" fmla="*/ 0 h 712"/>
                    <a:gd name="T84" fmla="*/ 562 w 1321"/>
                    <a:gd name="T85" fmla="*/ 0 h 712"/>
                    <a:gd name="T86" fmla="*/ 639 w 1321"/>
                    <a:gd name="T87" fmla="*/ 4 h 712"/>
                    <a:gd name="T88" fmla="*/ 713 w 1321"/>
                    <a:gd name="T89" fmla="*/ 8 h 712"/>
                    <a:gd name="T90" fmla="*/ 785 w 1321"/>
                    <a:gd name="T91" fmla="*/ 18 h 712"/>
                    <a:gd name="T92" fmla="*/ 851 w 1321"/>
                    <a:gd name="T93" fmla="*/ 32 h 712"/>
                    <a:gd name="T94" fmla="*/ 911 w 1321"/>
                    <a:gd name="T95" fmla="*/ 48 h 712"/>
                    <a:gd name="T96" fmla="*/ 967 w 1321"/>
                    <a:gd name="T97" fmla="*/ 69 h 712"/>
                    <a:gd name="T98" fmla="*/ 1017 w 1321"/>
                    <a:gd name="T99" fmla="*/ 90 h 712"/>
                    <a:gd name="T100" fmla="*/ 1060 w 1321"/>
                    <a:gd name="T101" fmla="*/ 114 h 712"/>
                    <a:gd name="T102" fmla="*/ 1095 w 1321"/>
                    <a:gd name="T103" fmla="*/ 141 h 712"/>
                    <a:gd name="T104" fmla="*/ 1095 w 1321"/>
                    <a:gd name="T105" fmla="*/ 14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11" name="Text Box 11"/>
              <p:cNvSpPr txBox="1">
                <a:spLocks noChangeArrowheads="1"/>
              </p:cNvSpPr>
              <p:nvPr/>
            </p:nvSpPr>
            <p:spPr bwMode="gray">
              <a:xfrm>
                <a:off x="1621" y="1269"/>
                <a:ext cx="252" cy="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d</a:t>
                </a:r>
              </a:p>
            </p:txBody>
          </p:sp>
        </p:grp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38200" y="2788444"/>
            <a:ext cx="6553200" cy="754856"/>
            <a:chOff x="1632" y="1920"/>
            <a:chExt cx="4128" cy="634"/>
          </a:xfrm>
        </p:grpSpPr>
        <p:sp>
          <p:nvSpPr>
            <p:cNvPr id="25613" name="AutoShape 13"/>
            <p:cNvSpPr>
              <a:spLocks noChangeArrowheads="1"/>
            </p:cNvSpPr>
            <p:nvPr/>
          </p:nvSpPr>
          <p:spPr bwMode="gray">
            <a:xfrm>
              <a:off x="2208" y="2128"/>
              <a:ext cx="3552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Hiền</a:t>
              </a:r>
            </a:p>
          </p:txBody>
        </p: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1632" y="1920"/>
              <a:ext cx="685" cy="634"/>
              <a:chOff x="3938" y="1968"/>
              <a:chExt cx="430" cy="437"/>
            </a:xfrm>
          </p:grpSpPr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38948" name="Oval 16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49" name="Freeform 17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95 w 1321"/>
                    <a:gd name="T1" fmla="*/ 141 h 712"/>
                    <a:gd name="T2" fmla="*/ 1109 w 1321"/>
                    <a:gd name="T3" fmla="*/ 156 h 712"/>
                    <a:gd name="T4" fmla="*/ 1112 w 1321"/>
                    <a:gd name="T5" fmla="*/ 170 h 712"/>
                    <a:gd name="T6" fmla="*/ 1107 w 1321"/>
                    <a:gd name="T7" fmla="*/ 182 h 712"/>
                    <a:gd name="T8" fmla="*/ 1093 w 1321"/>
                    <a:gd name="T9" fmla="*/ 192 h 712"/>
                    <a:gd name="T10" fmla="*/ 1071 w 1321"/>
                    <a:gd name="T11" fmla="*/ 204 h 712"/>
                    <a:gd name="T12" fmla="*/ 1043 w 1321"/>
                    <a:gd name="T13" fmla="*/ 213 h 712"/>
                    <a:gd name="T14" fmla="*/ 1007 w 1321"/>
                    <a:gd name="T15" fmla="*/ 221 h 712"/>
                    <a:gd name="T16" fmla="*/ 966 w 1321"/>
                    <a:gd name="T17" fmla="*/ 229 h 712"/>
                    <a:gd name="T18" fmla="*/ 919 w 1321"/>
                    <a:gd name="T19" fmla="*/ 235 h 712"/>
                    <a:gd name="T20" fmla="*/ 868 w 1321"/>
                    <a:gd name="T21" fmla="*/ 240 h 712"/>
                    <a:gd name="T22" fmla="*/ 814 w 1321"/>
                    <a:gd name="T23" fmla="*/ 243 h 712"/>
                    <a:gd name="T24" fmla="*/ 754 w 1321"/>
                    <a:gd name="T25" fmla="*/ 248 h 712"/>
                    <a:gd name="T26" fmla="*/ 694 w 1321"/>
                    <a:gd name="T27" fmla="*/ 249 h 712"/>
                    <a:gd name="T28" fmla="*/ 670 w 1321"/>
                    <a:gd name="T29" fmla="*/ 250 h 712"/>
                    <a:gd name="T30" fmla="*/ 401 w 1321"/>
                    <a:gd name="T31" fmla="*/ 250 h 712"/>
                    <a:gd name="T32" fmla="*/ 397 w 1321"/>
                    <a:gd name="T33" fmla="*/ 250 h 712"/>
                    <a:gd name="T34" fmla="*/ 344 w 1321"/>
                    <a:gd name="T35" fmla="*/ 249 h 712"/>
                    <a:gd name="T36" fmla="*/ 293 w 1321"/>
                    <a:gd name="T37" fmla="*/ 248 h 712"/>
                    <a:gd name="T38" fmla="*/ 245 w 1321"/>
                    <a:gd name="T39" fmla="*/ 245 h 712"/>
                    <a:gd name="T40" fmla="*/ 199 w 1321"/>
                    <a:gd name="T41" fmla="*/ 242 h 712"/>
                    <a:gd name="T42" fmla="*/ 158 w 1321"/>
                    <a:gd name="T43" fmla="*/ 238 h 712"/>
                    <a:gd name="T44" fmla="*/ 120 w 1321"/>
                    <a:gd name="T45" fmla="*/ 232 h 712"/>
                    <a:gd name="T46" fmla="*/ 84 w 1321"/>
                    <a:gd name="T47" fmla="*/ 228 h 712"/>
                    <a:gd name="T48" fmla="*/ 58 w 1321"/>
                    <a:gd name="T49" fmla="*/ 222 h 712"/>
                    <a:gd name="T50" fmla="*/ 30 w 1321"/>
                    <a:gd name="T51" fmla="*/ 214 h 712"/>
                    <a:gd name="T52" fmla="*/ 18 w 1321"/>
                    <a:gd name="T53" fmla="*/ 205 h 712"/>
                    <a:gd name="T54" fmla="*/ 6 w 1321"/>
                    <a:gd name="T55" fmla="*/ 195 h 712"/>
                    <a:gd name="T56" fmla="*/ 0 w 1321"/>
                    <a:gd name="T57" fmla="*/ 184 h 712"/>
                    <a:gd name="T58" fmla="*/ 0 w 1321"/>
                    <a:gd name="T59" fmla="*/ 183 h 712"/>
                    <a:gd name="T60" fmla="*/ 4 w 1321"/>
                    <a:gd name="T61" fmla="*/ 170 h 712"/>
                    <a:gd name="T62" fmla="*/ 16 w 1321"/>
                    <a:gd name="T63" fmla="*/ 157 h 712"/>
                    <a:gd name="T64" fmla="*/ 42 w 1321"/>
                    <a:gd name="T65" fmla="*/ 130 h 712"/>
                    <a:gd name="T66" fmla="*/ 77 w 1321"/>
                    <a:gd name="T67" fmla="*/ 105 h 712"/>
                    <a:gd name="T68" fmla="*/ 124 w 1321"/>
                    <a:gd name="T69" fmla="*/ 83 h 712"/>
                    <a:gd name="T70" fmla="*/ 172 w 1321"/>
                    <a:gd name="T71" fmla="*/ 61 h 712"/>
                    <a:gd name="T72" fmla="*/ 227 w 1321"/>
                    <a:gd name="T73" fmla="*/ 43 h 712"/>
                    <a:gd name="T74" fmla="*/ 287 w 1321"/>
                    <a:gd name="T75" fmla="*/ 29 h 712"/>
                    <a:gd name="T76" fmla="*/ 349 w 1321"/>
                    <a:gd name="T77" fmla="*/ 16 h 712"/>
                    <a:gd name="T78" fmla="*/ 419 w 1321"/>
                    <a:gd name="T79" fmla="*/ 8 h 712"/>
                    <a:gd name="T80" fmla="*/ 489 w 1321"/>
                    <a:gd name="T81" fmla="*/ 4 h 712"/>
                    <a:gd name="T82" fmla="*/ 562 w 1321"/>
                    <a:gd name="T83" fmla="*/ 0 h 712"/>
                    <a:gd name="T84" fmla="*/ 562 w 1321"/>
                    <a:gd name="T85" fmla="*/ 0 h 712"/>
                    <a:gd name="T86" fmla="*/ 639 w 1321"/>
                    <a:gd name="T87" fmla="*/ 4 h 712"/>
                    <a:gd name="T88" fmla="*/ 713 w 1321"/>
                    <a:gd name="T89" fmla="*/ 8 h 712"/>
                    <a:gd name="T90" fmla="*/ 785 w 1321"/>
                    <a:gd name="T91" fmla="*/ 18 h 712"/>
                    <a:gd name="T92" fmla="*/ 851 w 1321"/>
                    <a:gd name="T93" fmla="*/ 32 h 712"/>
                    <a:gd name="T94" fmla="*/ 911 w 1321"/>
                    <a:gd name="T95" fmla="*/ 48 h 712"/>
                    <a:gd name="T96" fmla="*/ 967 w 1321"/>
                    <a:gd name="T97" fmla="*/ 69 h 712"/>
                    <a:gd name="T98" fmla="*/ 1017 w 1321"/>
                    <a:gd name="T99" fmla="*/ 90 h 712"/>
                    <a:gd name="T100" fmla="*/ 1060 w 1321"/>
                    <a:gd name="T101" fmla="*/ 114 h 712"/>
                    <a:gd name="T102" fmla="*/ 1095 w 1321"/>
                    <a:gd name="T103" fmla="*/ 141 h 712"/>
                    <a:gd name="T104" fmla="*/ 1095 w 1321"/>
                    <a:gd name="T105" fmla="*/ 14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18" name="Text Box 18"/>
              <p:cNvSpPr txBox="1">
                <a:spLocks noChangeArrowheads="1"/>
              </p:cNvSpPr>
              <p:nvPr/>
            </p:nvSpPr>
            <p:spPr bwMode="gray">
              <a:xfrm>
                <a:off x="4071" y="2028"/>
                <a:ext cx="158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b</a:t>
                </a:r>
              </a:p>
            </p:txBody>
          </p:sp>
        </p:grp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798513" y="3600450"/>
            <a:ext cx="6400800" cy="759619"/>
            <a:chOff x="1584" y="2640"/>
            <a:chExt cx="4032" cy="638"/>
          </a:xfrm>
        </p:grpSpPr>
        <p:sp>
          <p:nvSpPr>
            <p:cNvPr id="25620" name="AutoShape 20"/>
            <p:cNvSpPr>
              <a:spLocks noChangeArrowheads="1"/>
            </p:cNvSpPr>
            <p:nvPr/>
          </p:nvSpPr>
          <p:spPr bwMode="gray">
            <a:xfrm>
              <a:off x="2160" y="2832"/>
              <a:ext cx="3456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200" b="1" i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Cả A và B đều sai</a:t>
              </a:r>
              <a:endParaRPr lang="en-US" altLang="en-US" sz="2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1584" y="2640"/>
              <a:ext cx="692" cy="638"/>
              <a:chOff x="1776" y="2530"/>
              <a:chExt cx="692" cy="638"/>
            </a:xfrm>
          </p:grpSpPr>
          <p:grpSp>
            <p:nvGrpSpPr>
              <p:cNvPr id="11" name="Group 22"/>
              <p:cNvGrpSpPr>
                <a:grpSpLocks/>
              </p:cNvGrpSpPr>
              <p:nvPr/>
            </p:nvGrpSpPr>
            <p:grpSpPr bwMode="auto">
              <a:xfrm>
                <a:off x="1776" y="2530"/>
                <a:ext cx="692" cy="638"/>
                <a:chOff x="2016" y="1920"/>
                <a:chExt cx="1680" cy="1680"/>
              </a:xfrm>
            </p:grpSpPr>
            <p:sp>
              <p:nvSpPr>
                <p:cNvPr id="38942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43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95 w 1321"/>
                    <a:gd name="T1" fmla="*/ 141 h 712"/>
                    <a:gd name="T2" fmla="*/ 1109 w 1321"/>
                    <a:gd name="T3" fmla="*/ 156 h 712"/>
                    <a:gd name="T4" fmla="*/ 1112 w 1321"/>
                    <a:gd name="T5" fmla="*/ 170 h 712"/>
                    <a:gd name="T6" fmla="*/ 1107 w 1321"/>
                    <a:gd name="T7" fmla="*/ 182 h 712"/>
                    <a:gd name="T8" fmla="*/ 1093 w 1321"/>
                    <a:gd name="T9" fmla="*/ 192 h 712"/>
                    <a:gd name="T10" fmla="*/ 1071 w 1321"/>
                    <a:gd name="T11" fmla="*/ 204 h 712"/>
                    <a:gd name="T12" fmla="*/ 1043 w 1321"/>
                    <a:gd name="T13" fmla="*/ 213 h 712"/>
                    <a:gd name="T14" fmla="*/ 1007 w 1321"/>
                    <a:gd name="T15" fmla="*/ 221 h 712"/>
                    <a:gd name="T16" fmla="*/ 966 w 1321"/>
                    <a:gd name="T17" fmla="*/ 229 h 712"/>
                    <a:gd name="T18" fmla="*/ 919 w 1321"/>
                    <a:gd name="T19" fmla="*/ 235 h 712"/>
                    <a:gd name="T20" fmla="*/ 868 w 1321"/>
                    <a:gd name="T21" fmla="*/ 240 h 712"/>
                    <a:gd name="T22" fmla="*/ 814 w 1321"/>
                    <a:gd name="T23" fmla="*/ 243 h 712"/>
                    <a:gd name="T24" fmla="*/ 754 w 1321"/>
                    <a:gd name="T25" fmla="*/ 248 h 712"/>
                    <a:gd name="T26" fmla="*/ 694 w 1321"/>
                    <a:gd name="T27" fmla="*/ 249 h 712"/>
                    <a:gd name="T28" fmla="*/ 670 w 1321"/>
                    <a:gd name="T29" fmla="*/ 250 h 712"/>
                    <a:gd name="T30" fmla="*/ 401 w 1321"/>
                    <a:gd name="T31" fmla="*/ 250 h 712"/>
                    <a:gd name="T32" fmla="*/ 397 w 1321"/>
                    <a:gd name="T33" fmla="*/ 250 h 712"/>
                    <a:gd name="T34" fmla="*/ 344 w 1321"/>
                    <a:gd name="T35" fmla="*/ 249 h 712"/>
                    <a:gd name="T36" fmla="*/ 293 w 1321"/>
                    <a:gd name="T37" fmla="*/ 248 h 712"/>
                    <a:gd name="T38" fmla="*/ 245 w 1321"/>
                    <a:gd name="T39" fmla="*/ 245 h 712"/>
                    <a:gd name="T40" fmla="*/ 199 w 1321"/>
                    <a:gd name="T41" fmla="*/ 242 h 712"/>
                    <a:gd name="T42" fmla="*/ 158 w 1321"/>
                    <a:gd name="T43" fmla="*/ 238 h 712"/>
                    <a:gd name="T44" fmla="*/ 120 w 1321"/>
                    <a:gd name="T45" fmla="*/ 232 h 712"/>
                    <a:gd name="T46" fmla="*/ 84 w 1321"/>
                    <a:gd name="T47" fmla="*/ 228 h 712"/>
                    <a:gd name="T48" fmla="*/ 58 w 1321"/>
                    <a:gd name="T49" fmla="*/ 222 h 712"/>
                    <a:gd name="T50" fmla="*/ 30 w 1321"/>
                    <a:gd name="T51" fmla="*/ 214 h 712"/>
                    <a:gd name="T52" fmla="*/ 18 w 1321"/>
                    <a:gd name="T53" fmla="*/ 205 h 712"/>
                    <a:gd name="T54" fmla="*/ 6 w 1321"/>
                    <a:gd name="T55" fmla="*/ 195 h 712"/>
                    <a:gd name="T56" fmla="*/ 0 w 1321"/>
                    <a:gd name="T57" fmla="*/ 184 h 712"/>
                    <a:gd name="T58" fmla="*/ 0 w 1321"/>
                    <a:gd name="T59" fmla="*/ 183 h 712"/>
                    <a:gd name="T60" fmla="*/ 4 w 1321"/>
                    <a:gd name="T61" fmla="*/ 170 h 712"/>
                    <a:gd name="T62" fmla="*/ 16 w 1321"/>
                    <a:gd name="T63" fmla="*/ 157 h 712"/>
                    <a:gd name="T64" fmla="*/ 42 w 1321"/>
                    <a:gd name="T65" fmla="*/ 130 h 712"/>
                    <a:gd name="T66" fmla="*/ 77 w 1321"/>
                    <a:gd name="T67" fmla="*/ 105 h 712"/>
                    <a:gd name="T68" fmla="*/ 124 w 1321"/>
                    <a:gd name="T69" fmla="*/ 83 h 712"/>
                    <a:gd name="T70" fmla="*/ 172 w 1321"/>
                    <a:gd name="T71" fmla="*/ 61 h 712"/>
                    <a:gd name="T72" fmla="*/ 227 w 1321"/>
                    <a:gd name="T73" fmla="*/ 43 h 712"/>
                    <a:gd name="T74" fmla="*/ 287 w 1321"/>
                    <a:gd name="T75" fmla="*/ 29 h 712"/>
                    <a:gd name="T76" fmla="*/ 349 w 1321"/>
                    <a:gd name="T77" fmla="*/ 16 h 712"/>
                    <a:gd name="T78" fmla="*/ 419 w 1321"/>
                    <a:gd name="T79" fmla="*/ 8 h 712"/>
                    <a:gd name="T80" fmla="*/ 489 w 1321"/>
                    <a:gd name="T81" fmla="*/ 4 h 712"/>
                    <a:gd name="T82" fmla="*/ 562 w 1321"/>
                    <a:gd name="T83" fmla="*/ 0 h 712"/>
                    <a:gd name="T84" fmla="*/ 562 w 1321"/>
                    <a:gd name="T85" fmla="*/ 0 h 712"/>
                    <a:gd name="T86" fmla="*/ 639 w 1321"/>
                    <a:gd name="T87" fmla="*/ 4 h 712"/>
                    <a:gd name="T88" fmla="*/ 713 w 1321"/>
                    <a:gd name="T89" fmla="*/ 8 h 712"/>
                    <a:gd name="T90" fmla="*/ 785 w 1321"/>
                    <a:gd name="T91" fmla="*/ 18 h 712"/>
                    <a:gd name="T92" fmla="*/ 851 w 1321"/>
                    <a:gd name="T93" fmla="*/ 32 h 712"/>
                    <a:gd name="T94" fmla="*/ 911 w 1321"/>
                    <a:gd name="T95" fmla="*/ 48 h 712"/>
                    <a:gd name="T96" fmla="*/ 967 w 1321"/>
                    <a:gd name="T97" fmla="*/ 69 h 712"/>
                    <a:gd name="T98" fmla="*/ 1017 w 1321"/>
                    <a:gd name="T99" fmla="*/ 90 h 712"/>
                    <a:gd name="T100" fmla="*/ 1060 w 1321"/>
                    <a:gd name="T101" fmla="*/ 114 h 712"/>
                    <a:gd name="T102" fmla="*/ 1095 w 1321"/>
                    <a:gd name="T103" fmla="*/ 141 h 712"/>
                    <a:gd name="T104" fmla="*/ 1095 w 1321"/>
                    <a:gd name="T105" fmla="*/ 14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25" name="Text Box 25"/>
              <p:cNvSpPr txBox="1">
                <a:spLocks noChangeArrowheads="1"/>
              </p:cNvSpPr>
              <p:nvPr/>
            </p:nvSpPr>
            <p:spPr bwMode="gray">
              <a:xfrm>
                <a:off x="2029" y="2640"/>
                <a:ext cx="230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c</a:t>
                </a:r>
              </a:p>
            </p:txBody>
          </p:sp>
        </p:grpSp>
      </p:grp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295275" y="2000251"/>
            <a:ext cx="6216650" cy="764381"/>
            <a:chOff x="1344" y="3312"/>
            <a:chExt cx="3916" cy="642"/>
          </a:xfrm>
        </p:grpSpPr>
        <p:sp>
          <p:nvSpPr>
            <p:cNvPr id="25627" name="AutoShape 27"/>
            <p:cNvSpPr>
              <a:spLocks noChangeArrowheads="1"/>
            </p:cNvSpPr>
            <p:nvPr/>
          </p:nvSpPr>
          <p:spPr bwMode="gray">
            <a:xfrm>
              <a:off x="1920" y="3560"/>
              <a:ext cx="3340" cy="3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2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Chú</a:t>
              </a:r>
            </a:p>
          </p:txBody>
        </p: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1344" y="3312"/>
              <a:ext cx="695" cy="642"/>
              <a:chOff x="2208" y="3216"/>
              <a:chExt cx="695" cy="642"/>
            </a:xfrm>
          </p:grpSpPr>
          <p:grpSp>
            <p:nvGrpSpPr>
              <p:cNvPr id="14" name="Group 29"/>
              <p:cNvGrpSpPr>
                <a:grpSpLocks/>
              </p:cNvGrpSpPr>
              <p:nvPr/>
            </p:nvGrpSpPr>
            <p:grpSpPr bwMode="auto">
              <a:xfrm>
                <a:off x="2208" y="3216"/>
                <a:ext cx="695" cy="642"/>
                <a:chOff x="2016" y="1920"/>
                <a:chExt cx="1680" cy="1680"/>
              </a:xfrm>
            </p:grpSpPr>
            <p:sp>
              <p:nvSpPr>
                <p:cNvPr id="38936" name="Oval 30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937" name="Freeform 31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095 w 1321"/>
                    <a:gd name="T1" fmla="*/ 141 h 712"/>
                    <a:gd name="T2" fmla="*/ 1109 w 1321"/>
                    <a:gd name="T3" fmla="*/ 156 h 712"/>
                    <a:gd name="T4" fmla="*/ 1112 w 1321"/>
                    <a:gd name="T5" fmla="*/ 170 h 712"/>
                    <a:gd name="T6" fmla="*/ 1107 w 1321"/>
                    <a:gd name="T7" fmla="*/ 182 h 712"/>
                    <a:gd name="T8" fmla="*/ 1093 w 1321"/>
                    <a:gd name="T9" fmla="*/ 192 h 712"/>
                    <a:gd name="T10" fmla="*/ 1071 w 1321"/>
                    <a:gd name="T11" fmla="*/ 204 h 712"/>
                    <a:gd name="T12" fmla="*/ 1043 w 1321"/>
                    <a:gd name="T13" fmla="*/ 213 h 712"/>
                    <a:gd name="T14" fmla="*/ 1007 w 1321"/>
                    <a:gd name="T15" fmla="*/ 221 h 712"/>
                    <a:gd name="T16" fmla="*/ 966 w 1321"/>
                    <a:gd name="T17" fmla="*/ 229 h 712"/>
                    <a:gd name="T18" fmla="*/ 919 w 1321"/>
                    <a:gd name="T19" fmla="*/ 235 h 712"/>
                    <a:gd name="T20" fmla="*/ 868 w 1321"/>
                    <a:gd name="T21" fmla="*/ 240 h 712"/>
                    <a:gd name="T22" fmla="*/ 814 w 1321"/>
                    <a:gd name="T23" fmla="*/ 243 h 712"/>
                    <a:gd name="T24" fmla="*/ 754 w 1321"/>
                    <a:gd name="T25" fmla="*/ 248 h 712"/>
                    <a:gd name="T26" fmla="*/ 694 w 1321"/>
                    <a:gd name="T27" fmla="*/ 249 h 712"/>
                    <a:gd name="T28" fmla="*/ 670 w 1321"/>
                    <a:gd name="T29" fmla="*/ 250 h 712"/>
                    <a:gd name="T30" fmla="*/ 401 w 1321"/>
                    <a:gd name="T31" fmla="*/ 250 h 712"/>
                    <a:gd name="T32" fmla="*/ 397 w 1321"/>
                    <a:gd name="T33" fmla="*/ 250 h 712"/>
                    <a:gd name="T34" fmla="*/ 344 w 1321"/>
                    <a:gd name="T35" fmla="*/ 249 h 712"/>
                    <a:gd name="T36" fmla="*/ 293 w 1321"/>
                    <a:gd name="T37" fmla="*/ 248 h 712"/>
                    <a:gd name="T38" fmla="*/ 245 w 1321"/>
                    <a:gd name="T39" fmla="*/ 245 h 712"/>
                    <a:gd name="T40" fmla="*/ 199 w 1321"/>
                    <a:gd name="T41" fmla="*/ 242 h 712"/>
                    <a:gd name="T42" fmla="*/ 158 w 1321"/>
                    <a:gd name="T43" fmla="*/ 238 h 712"/>
                    <a:gd name="T44" fmla="*/ 120 w 1321"/>
                    <a:gd name="T45" fmla="*/ 232 h 712"/>
                    <a:gd name="T46" fmla="*/ 84 w 1321"/>
                    <a:gd name="T47" fmla="*/ 228 h 712"/>
                    <a:gd name="T48" fmla="*/ 58 w 1321"/>
                    <a:gd name="T49" fmla="*/ 222 h 712"/>
                    <a:gd name="T50" fmla="*/ 30 w 1321"/>
                    <a:gd name="T51" fmla="*/ 214 h 712"/>
                    <a:gd name="T52" fmla="*/ 18 w 1321"/>
                    <a:gd name="T53" fmla="*/ 205 h 712"/>
                    <a:gd name="T54" fmla="*/ 6 w 1321"/>
                    <a:gd name="T55" fmla="*/ 195 h 712"/>
                    <a:gd name="T56" fmla="*/ 0 w 1321"/>
                    <a:gd name="T57" fmla="*/ 184 h 712"/>
                    <a:gd name="T58" fmla="*/ 0 w 1321"/>
                    <a:gd name="T59" fmla="*/ 183 h 712"/>
                    <a:gd name="T60" fmla="*/ 4 w 1321"/>
                    <a:gd name="T61" fmla="*/ 170 h 712"/>
                    <a:gd name="T62" fmla="*/ 16 w 1321"/>
                    <a:gd name="T63" fmla="*/ 157 h 712"/>
                    <a:gd name="T64" fmla="*/ 42 w 1321"/>
                    <a:gd name="T65" fmla="*/ 130 h 712"/>
                    <a:gd name="T66" fmla="*/ 77 w 1321"/>
                    <a:gd name="T67" fmla="*/ 105 h 712"/>
                    <a:gd name="T68" fmla="*/ 124 w 1321"/>
                    <a:gd name="T69" fmla="*/ 83 h 712"/>
                    <a:gd name="T70" fmla="*/ 172 w 1321"/>
                    <a:gd name="T71" fmla="*/ 61 h 712"/>
                    <a:gd name="T72" fmla="*/ 227 w 1321"/>
                    <a:gd name="T73" fmla="*/ 43 h 712"/>
                    <a:gd name="T74" fmla="*/ 287 w 1321"/>
                    <a:gd name="T75" fmla="*/ 29 h 712"/>
                    <a:gd name="T76" fmla="*/ 349 w 1321"/>
                    <a:gd name="T77" fmla="*/ 16 h 712"/>
                    <a:gd name="T78" fmla="*/ 419 w 1321"/>
                    <a:gd name="T79" fmla="*/ 8 h 712"/>
                    <a:gd name="T80" fmla="*/ 489 w 1321"/>
                    <a:gd name="T81" fmla="*/ 4 h 712"/>
                    <a:gd name="T82" fmla="*/ 562 w 1321"/>
                    <a:gd name="T83" fmla="*/ 0 h 712"/>
                    <a:gd name="T84" fmla="*/ 562 w 1321"/>
                    <a:gd name="T85" fmla="*/ 0 h 712"/>
                    <a:gd name="T86" fmla="*/ 639 w 1321"/>
                    <a:gd name="T87" fmla="*/ 4 h 712"/>
                    <a:gd name="T88" fmla="*/ 713 w 1321"/>
                    <a:gd name="T89" fmla="*/ 8 h 712"/>
                    <a:gd name="T90" fmla="*/ 785 w 1321"/>
                    <a:gd name="T91" fmla="*/ 18 h 712"/>
                    <a:gd name="T92" fmla="*/ 851 w 1321"/>
                    <a:gd name="T93" fmla="*/ 32 h 712"/>
                    <a:gd name="T94" fmla="*/ 911 w 1321"/>
                    <a:gd name="T95" fmla="*/ 48 h 712"/>
                    <a:gd name="T96" fmla="*/ 967 w 1321"/>
                    <a:gd name="T97" fmla="*/ 69 h 712"/>
                    <a:gd name="T98" fmla="*/ 1017 w 1321"/>
                    <a:gd name="T99" fmla="*/ 90 h 712"/>
                    <a:gd name="T100" fmla="*/ 1060 w 1321"/>
                    <a:gd name="T101" fmla="*/ 114 h 712"/>
                    <a:gd name="T102" fmla="*/ 1095 w 1321"/>
                    <a:gd name="T103" fmla="*/ 141 h 712"/>
                    <a:gd name="T104" fmla="*/ 1095 w 1321"/>
                    <a:gd name="T105" fmla="*/ 14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32" name="Text Box 32"/>
              <p:cNvSpPr txBox="1">
                <a:spLocks noChangeArrowheads="1"/>
              </p:cNvSpPr>
              <p:nvPr/>
            </p:nvSpPr>
            <p:spPr bwMode="gray">
              <a:xfrm>
                <a:off x="2427" y="3312"/>
                <a:ext cx="246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a</a:t>
                </a:r>
              </a:p>
            </p:txBody>
          </p:sp>
        </p:grpSp>
      </p:grp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7686676" y="1659731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10</a:t>
            </a:r>
          </a:p>
        </p:txBody>
      </p:sp>
      <p:sp>
        <p:nvSpPr>
          <p:cNvPr id="38930" name="TextBox 1"/>
          <p:cNvSpPr txBox="1">
            <a:spLocks noChangeArrowheads="1"/>
          </p:cNvSpPr>
          <p:nvPr/>
        </p:nvSpPr>
        <p:spPr bwMode="auto">
          <a:xfrm>
            <a:off x="152400" y="5715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từ thích hợp điền vào vị trí của dấu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. . . ) để hai câu sau liên kết với nhau</a:t>
            </a:r>
            <a:endParaRPr lang="en-US" altLang="en-US" sz="2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1" name="Text Box 60"/>
          <p:cNvSpPr txBox="1">
            <a:spLocks noChangeArrowheads="1"/>
          </p:cNvSpPr>
          <p:nvPr/>
        </p:nvSpPr>
        <p:spPr bwMode="auto">
          <a:xfrm>
            <a:off x="76200" y="904875"/>
            <a:ext cx="853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   1.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 Ban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....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98475" y="3028950"/>
            <a:ext cx="7696200" cy="717947"/>
            <a:chOff x="480" y="2208"/>
            <a:chExt cx="4848" cy="603"/>
          </a:xfrm>
        </p:grpSpPr>
        <p:sp>
          <p:nvSpPr>
            <p:cNvPr id="39995" name="Line 3"/>
            <p:cNvSpPr>
              <a:spLocks noChangeShapeType="1"/>
            </p:cNvSpPr>
            <p:nvPr/>
          </p:nvSpPr>
          <p:spPr bwMode="auto">
            <a:xfrm>
              <a:off x="945" y="2695"/>
              <a:ext cx="4383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30724" name="Oval 4"/>
            <p:cNvSpPr>
              <a:spLocks noChangeArrowheads="1"/>
            </p:cNvSpPr>
            <p:nvPr/>
          </p:nvSpPr>
          <p:spPr bwMode="gray">
            <a:xfrm>
              <a:off x="480" y="2208"/>
              <a:ext cx="164" cy="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b="1">
                <a:latin typeface="Arial" charset="0"/>
              </a:endParaRPr>
            </a:p>
          </p:txBody>
        </p:sp>
        <p:sp>
          <p:nvSpPr>
            <p:cNvPr id="30725" name="Oval 5"/>
            <p:cNvSpPr>
              <a:spLocks noChangeArrowheads="1"/>
            </p:cNvSpPr>
            <p:nvPr/>
          </p:nvSpPr>
          <p:spPr bwMode="gray">
            <a:xfrm>
              <a:off x="480" y="2208"/>
              <a:ext cx="164" cy="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b="1">
                <a:latin typeface="Arial" charset="0"/>
              </a:endParaRPr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gray">
            <a:xfrm>
              <a:off x="516" y="2242"/>
              <a:ext cx="485" cy="45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b="1">
                <a:latin typeface="Arial" charset="0"/>
              </a:endParaRPr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gray">
            <a:xfrm>
              <a:off x="553" y="2276"/>
              <a:ext cx="484" cy="45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b="1">
                <a:latin typeface="Arial" charset="0"/>
              </a:endParaRPr>
            </a:p>
          </p:txBody>
        </p:sp>
        <p:sp>
          <p:nvSpPr>
            <p:cNvPr id="40000" name="Oval 8"/>
            <p:cNvSpPr>
              <a:spLocks noChangeArrowheads="1"/>
            </p:cNvSpPr>
            <p:nvPr/>
          </p:nvSpPr>
          <p:spPr bwMode="gray">
            <a:xfrm>
              <a:off x="542" y="2265"/>
              <a:ext cx="436" cy="436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40001" name="Oval 9"/>
            <p:cNvSpPr>
              <a:spLocks noChangeArrowheads="1"/>
            </p:cNvSpPr>
            <p:nvPr/>
          </p:nvSpPr>
          <p:spPr bwMode="gray">
            <a:xfrm>
              <a:off x="550" y="2272"/>
              <a:ext cx="422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40002" name="Oval 10"/>
            <p:cNvSpPr>
              <a:spLocks noChangeArrowheads="1"/>
            </p:cNvSpPr>
            <p:nvPr/>
          </p:nvSpPr>
          <p:spPr bwMode="gray">
            <a:xfrm>
              <a:off x="555" y="2275"/>
              <a:ext cx="411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40003" name="Oval 11"/>
            <p:cNvSpPr>
              <a:spLocks noChangeArrowheads="1"/>
            </p:cNvSpPr>
            <p:nvPr/>
          </p:nvSpPr>
          <p:spPr bwMode="gray">
            <a:xfrm>
              <a:off x="560" y="2278"/>
              <a:ext cx="391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40004" name="Oval 12"/>
            <p:cNvSpPr>
              <a:spLocks noChangeArrowheads="1"/>
            </p:cNvSpPr>
            <p:nvPr/>
          </p:nvSpPr>
          <p:spPr bwMode="gray">
            <a:xfrm>
              <a:off x="582" y="2289"/>
              <a:ext cx="348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40005" name="Text Box 13"/>
            <p:cNvSpPr txBox="1">
              <a:spLocks noChangeArrowheads="1"/>
            </p:cNvSpPr>
            <p:nvPr/>
          </p:nvSpPr>
          <p:spPr bwMode="auto">
            <a:xfrm>
              <a:off x="1154" y="2372"/>
              <a:ext cx="3965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en-US" sz="28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28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ngữ</a:t>
              </a:r>
              <a:r>
                <a:rPr lang="en-US" altLang="en-US" sz="28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altLang="en-US" sz="28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nghĩa</a:t>
              </a:r>
              <a:endPara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06" name="Text Box 14"/>
            <p:cNvSpPr txBox="1">
              <a:spLocks noChangeArrowheads="1"/>
            </p:cNvSpPr>
            <p:nvPr/>
          </p:nvSpPr>
          <p:spPr bwMode="gray">
            <a:xfrm>
              <a:off x="635" y="2304"/>
              <a:ext cx="220" cy="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000000"/>
                  </a:solidFill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74675" y="4400550"/>
            <a:ext cx="7856538" cy="758428"/>
            <a:chOff x="507" y="3316"/>
            <a:chExt cx="4949" cy="637"/>
          </a:xfrm>
        </p:grpSpPr>
        <p:sp>
          <p:nvSpPr>
            <p:cNvPr id="30736" name="Oval 16"/>
            <p:cNvSpPr>
              <a:spLocks noChangeArrowheads="1"/>
            </p:cNvSpPr>
            <p:nvPr/>
          </p:nvSpPr>
          <p:spPr bwMode="gray">
            <a:xfrm>
              <a:off x="507" y="3316"/>
              <a:ext cx="164" cy="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b="1">
                <a:latin typeface="Arial" charset="0"/>
              </a:endParaRPr>
            </a:p>
          </p:txBody>
        </p:sp>
        <p:sp>
          <p:nvSpPr>
            <p:cNvPr id="30737" name="Oval 17"/>
            <p:cNvSpPr>
              <a:spLocks noChangeArrowheads="1"/>
            </p:cNvSpPr>
            <p:nvPr/>
          </p:nvSpPr>
          <p:spPr bwMode="gray">
            <a:xfrm>
              <a:off x="507" y="3316"/>
              <a:ext cx="164" cy="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b="1">
                <a:latin typeface="Arial" charset="0"/>
              </a:endParaRPr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528" y="3360"/>
              <a:ext cx="4928" cy="593"/>
              <a:chOff x="544" y="3350"/>
              <a:chExt cx="4928" cy="593"/>
            </a:xfrm>
          </p:grpSpPr>
          <p:sp>
            <p:nvSpPr>
              <p:cNvPr id="30739" name="Oval 19"/>
              <p:cNvSpPr>
                <a:spLocks noChangeArrowheads="1"/>
              </p:cNvSpPr>
              <p:nvPr/>
            </p:nvSpPr>
            <p:spPr bwMode="gray">
              <a:xfrm>
                <a:off x="544" y="3350"/>
                <a:ext cx="498" cy="456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 b="1">
                  <a:latin typeface="Arial" charset="0"/>
                </a:endParaRPr>
              </a:p>
            </p:txBody>
          </p:sp>
          <p:sp>
            <p:nvSpPr>
              <p:cNvPr id="30740" name="Oval 20"/>
              <p:cNvSpPr>
                <a:spLocks noChangeArrowheads="1"/>
              </p:cNvSpPr>
              <p:nvPr/>
            </p:nvSpPr>
            <p:spPr bwMode="gray">
              <a:xfrm>
                <a:off x="576" y="3360"/>
                <a:ext cx="498" cy="456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 b="1">
                  <a:latin typeface="Arial" charset="0"/>
                </a:endParaRPr>
              </a:p>
            </p:txBody>
          </p:sp>
          <p:sp>
            <p:nvSpPr>
              <p:cNvPr id="39987" name="Oval 21"/>
              <p:cNvSpPr>
                <a:spLocks noChangeArrowheads="1"/>
              </p:cNvSpPr>
              <p:nvPr/>
            </p:nvSpPr>
            <p:spPr bwMode="gray">
              <a:xfrm>
                <a:off x="571" y="3373"/>
                <a:ext cx="447" cy="436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altLang="en-US" b="1"/>
              </a:p>
            </p:txBody>
          </p:sp>
          <p:sp>
            <p:nvSpPr>
              <p:cNvPr id="39988" name="Oval 22"/>
              <p:cNvSpPr>
                <a:spLocks noChangeArrowheads="1"/>
              </p:cNvSpPr>
              <p:nvPr/>
            </p:nvSpPr>
            <p:spPr bwMode="gray">
              <a:xfrm>
                <a:off x="579" y="3380"/>
                <a:ext cx="433" cy="397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eaLnBrk="1" hangingPunct="1"/>
                <a:endParaRPr lang="en-US" altLang="en-US" b="1"/>
              </a:p>
            </p:txBody>
          </p:sp>
          <p:sp>
            <p:nvSpPr>
              <p:cNvPr id="39989" name="Oval 23"/>
              <p:cNvSpPr>
                <a:spLocks noChangeArrowheads="1"/>
              </p:cNvSpPr>
              <p:nvPr/>
            </p:nvSpPr>
            <p:spPr bwMode="gray">
              <a:xfrm>
                <a:off x="584" y="3383"/>
                <a:ext cx="422" cy="38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eaLnBrk="1" hangingPunct="1"/>
                <a:endParaRPr lang="en-US" altLang="en-US" b="1"/>
              </a:p>
            </p:txBody>
          </p:sp>
          <p:sp>
            <p:nvSpPr>
              <p:cNvPr id="39990" name="Oval 24"/>
              <p:cNvSpPr>
                <a:spLocks noChangeArrowheads="1"/>
              </p:cNvSpPr>
              <p:nvPr/>
            </p:nvSpPr>
            <p:spPr bwMode="gray">
              <a:xfrm>
                <a:off x="589" y="3386"/>
                <a:ext cx="402" cy="361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eaLnBrk="1" hangingPunct="1"/>
                <a:endParaRPr lang="en-US" altLang="en-US" b="1"/>
              </a:p>
            </p:txBody>
          </p:sp>
          <p:sp>
            <p:nvSpPr>
              <p:cNvPr id="39991" name="Oval 25"/>
              <p:cNvSpPr>
                <a:spLocks noChangeArrowheads="1"/>
              </p:cNvSpPr>
              <p:nvPr/>
            </p:nvSpPr>
            <p:spPr bwMode="gray">
              <a:xfrm>
                <a:off x="611" y="3397"/>
                <a:ext cx="358" cy="29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eaLnBrk="1" hangingPunct="1"/>
                <a:endParaRPr lang="en-US" altLang="en-US" b="1"/>
              </a:p>
            </p:txBody>
          </p:sp>
          <p:sp>
            <p:nvSpPr>
              <p:cNvPr id="39992" name="Line 26"/>
              <p:cNvSpPr>
                <a:spLocks noChangeShapeType="1"/>
              </p:cNvSpPr>
              <p:nvPr/>
            </p:nvSpPr>
            <p:spPr bwMode="auto">
              <a:xfrm>
                <a:off x="967" y="3805"/>
                <a:ext cx="4505" cy="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sysDot"/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 b="1"/>
              </a:p>
            </p:txBody>
          </p:sp>
          <p:sp>
            <p:nvSpPr>
              <p:cNvPr id="39993" name="Text Box 27"/>
              <p:cNvSpPr txBox="1">
                <a:spLocks noChangeArrowheads="1"/>
              </p:cNvSpPr>
              <p:nvPr/>
            </p:nvSpPr>
            <p:spPr bwMode="auto">
              <a:xfrm>
                <a:off x="1182" y="3504"/>
                <a:ext cx="4075" cy="43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2800" b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altLang="en-US" sz="2800" b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altLang="en-US" sz="2800" b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endParaRPr lang="en-US" altLang="en-US" sz="28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94" name="Text Box 28"/>
              <p:cNvSpPr txBox="1">
                <a:spLocks noChangeArrowheads="1"/>
              </p:cNvSpPr>
              <p:nvPr/>
            </p:nvSpPr>
            <p:spPr bwMode="gray">
              <a:xfrm>
                <a:off x="686" y="3375"/>
                <a:ext cx="220" cy="3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 b="1">
                    <a:solidFill>
                      <a:srgbClr val="000000"/>
                    </a:solidFill>
                    <a:cs typeface="Arial" pitchFamily="34" charset="0"/>
                  </a:rPr>
                  <a:t>d</a:t>
                </a:r>
              </a:p>
            </p:txBody>
          </p:sp>
        </p:grp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98476" y="2343150"/>
            <a:ext cx="7688263" cy="666750"/>
            <a:chOff x="480" y="1633"/>
            <a:chExt cx="4843" cy="560"/>
          </a:xfrm>
        </p:grpSpPr>
        <p:sp>
          <p:nvSpPr>
            <p:cNvPr id="39968" name="Line 30"/>
            <p:cNvSpPr>
              <a:spLocks noChangeShapeType="1"/>
            </p:cNvSpPr>
            <p:nvPr/>
          </p:nvSpPr>
          <p:spPr bwMode="auto">
            <a:xfrm>
              <a:off x="960" y="2090"/>
              <a:ext cx="4363" cy="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39969" name="Text Box 31"/>
            <p:cNvSpPr txBox="1">
              <a:spLocks noChangeArrowheads="1"/>
            </p:cNvSpPr>
            <p:nvPr/>
          </p:nvSpPr>
          <p:spPr bwMode="auto">
            <a:xfrm>
              <a:off x="1173" y="1754"/>
              <a:ext cx="3947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en-US" sz="28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altLang="en-US" sz="28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480" y="1633"/>
              <a:ext cx="515" cy="489"/>
              <a:chOff x="2016" y="912"/>
              <a:chExt cx="357" cy="358"/>
            </a:xfrm>
          </p:grpSpPr>
          <p:sp>
            <p:nvSpPr>
              <p:cNvPr id="39972" name="Text Box 33"/>
              <p:cNvSpPr txBox="1">
                <a:spLocks noChangeArrowheads="1"/>
              </p:cNvSpPr>
              <p:nvPr/>
            </p:nvSpPr>
            <p:spPr bwMode="gray">
              <a:xfrm>
                <a:off x="2128" y="960"/>
                <a:ext cx="149" cy="2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 b="1">
                    <a:solidFill>
                      <a:srgbClr val="000000"/>
                    </a:solidFill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30754" name="Oval 34"/>
              <p:cNvSpPr>
                <a:spLocks noChangeArrowheads="1"/>
              </p:cNvSpPr>
              <p:nvPr/>
            </p:nvSpPr>
            <p:spPr bwMode="gray">
              <a:xfrm>
                <a:off x="2016" y="912"/>
                <a:ext cx="113" cy="32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b="1">
                  <a:latin typeface="Arial" charset="0"/>
                </a:endParaRPr>
              </a:p>
            </p:txBody>
          </p:sp>
          <p:sp>
            <p:nvSpPr>
              <p:cNvPr id="30755" name="Oval 35"/>
              <p:cNvSpPr>
                <a:spLocks noChangeArrowheads="1"/>
              </p:cNvSpPr>
              <p:nvPr/>
            </p:nvSpPr>
            <p:spPr bwMode="gray">
              <a:xfrm>
                <a:off x="2016" y="912"/>
                <a:ext cx="113" cy="32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 b="1">
                  <a:latin typeface="Arial" charset="0"/>
                </a:endParaRPr>
              </a:p>
            </p:txBody>
          </p:sp>
          <p:sp>
            <p:nvSpPr>
              <p:cNvPr id="30756" name="Oval 36"/>
              <p:cNvSpPr>
                <a:spLocks noChangeArrowheads="1"/>
              </p:cNvSpPr>
              <p:nvPr/>
            </p:nvSpPr>
            <p:spPr bwMode="gray">
              <a:xfrm>
                <a:off x="2034" y="918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 b="1">
                  <a:latin typeface="Arial" charset="0"/>
                </a:endParaRPr>
              </a:p>
            </p:txBody>
          </p:sp>
          <p:sp>
            <p:nvSpPr>
              <p:cNvPr id="30757" name="Oval 37"/>
              <p:cNvSpPr>
                <a:spLocks noChangeArrowheads="1"/>
              </p:cNvSpPr>
              <p:nvPr/>
            </p:nvSpPr>
            <p:spPr bwMode="gray">
              <a:xfrm>
                <a:off x="2040" y="936"/>
                <a:ext cx="333" cy="33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 b="1">
                  <a:latin typeface="Arial" charset="0"/>
                </a:endParaRPr>
              </a:p>
            </p:txBody>
          </p:sp>
          <p:sp>
            <p:nvSpPr>
              <p:cNvPr id="39977" name="Oval 38"/>
              <p:cNvSpPr>
                <a:spLocks noChangeArrowheads="1"/>
              </p:cNvSpPr>
              <p:nvPr/>
            </p:nvSpPr>
            <p:spPr bwMode="gray">
              <a:xfrm>
                <a:off x="2052" y="947"/>
                <a:ext cx="300" cy="319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 altLang="en-US" b="1"/>
              </a:p>
            </p:txBody>
          </p:sp>
          <p:sp>
            <p:nvSpPr>
              <p:cNvPr id="39978" name="Oval 39"/>
              <p:cNvSpPr>
                <a:spLocks noChangeArrowheads="1"/>
              </p:cNvSpPr>
              <p:nvPr/>
            </p:nvSpPr>
            <p:spPr bwMode="gray">
              <a:xfrm>
                <a:off x="2064" y="95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eaLnBrk="1" hangingPunct="1"/>
                <a:endParaRPr lang="en-US" altLang="en-US" b="1"/>
              </a:p>
            </p:txBody>
          </p:sp>
          <p:sp>
            <p:nvSpPr>
              <p:cNvPr id="39979" name="Oval 40"/>
              <p:cNvSpPr>
                <a:spLocks noChangeArrowheads="1"/>
              </p:cNvSpPr>
              <p:nvPr/>
            </p:nvSpPr>
            <p:spPr bwMode="gray">
              <a:xfrm>
                <a:off x="2068" y="96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eaLnBrk="1" hangingPunct="1"/>
                <a:endParaRPr lang="en-US" altLang="en-US" b="1"/>
              </a:p>
            </p:txBody>
          </p:sp>
          <p:sp>
            <p:nvSpPr>
              <p:cNvPr id="39980" name="Oval 41"/>
              <p:cNvSpPr>
                <a:spLocks noChangeArrowheads="1"/>
              </p:cNvSpPr>
              <p:nvPr/>
            </p:nvSpPr>
            <p:spPr bwMode="gray">
              <a:xfrm>
                <a:off x="2071" y="96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eaLnBrk="1" hangingPunct="1"/>
                <a:endParaRPr lang="en-US" altLang="en-US" b="1"/>
              </a:p>
            </p:txBody>
          </p:sp>
          <p:sp>
            <p:nvSpPr>
              <p:cNvPr id="39981" name="Oval 42"/>
              <p:cNvSpPr>
                <a:spLocks noChangeArrowheads="1"/>
              </p:cNvSpPr>
              <p:nvPr/>
            </p:nvSpPr>
            <p:spPr bwMode="gray">
              <a:xfrm>
                <a:off x="2086" y="97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eaLnBrk="1" hangingPunct="1"/>
                <a:endParaRPr lang="en-US" altLang="en-US" b="1"/>
              </a:p>
            </p:txBody>
          </p:sp>
        </p:grpSp>
        <p:sp>
          <p:nvSpPr>
            <p:cNvPr id="39971" name="Text Box 43"/>
            <p:cNvSpPr txBox="1">
              <a:spLocks noChangeArrowheads="1"/>
            </p:cNvSpPr>
            <p:nvPr/>
          </p:nvSpPr>
          <p:spPr bwMode="gray">
            <a:xfrm>
              <a:off x="640" y="1720"/>
              <a:ext cx="212" cy="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000000"/>
                  </a:solidFill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498475" y="3714750"/>
            <a:ext cx="7696200" cy="671513"/>
            <a:chOff x="480" y="2729"/>
            <a:chExt cx="4848" cy="564"/>
          </a:xfrm>
        </p:grpSpPr>
        <p:sp>
          <p:nvSpPr>
            <p:cNvPr id="39955" name="Line 45"/>
            <p:cNvSpPr>
              <a:spLocks noChangeShapeType="1"/>
            </p:cNvSpPr>
            <p:nvPr/>
          </p:nvSpPr>
          <p:spPr bwMode="auto">
            <a:xfrm>
              <a:off x="960" y="3190"/>
              <a:ext cx="4368" cy="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39956" name="Text Box 46"/>
            <p:cNvSpPr txBox="1">
              <a:spLocks noChangeArrowheads="1"/>
            </p:cNvSpPr>
            <p:nvPr/>
          </p:nvSpPr>
          <p:spPr bwMode="auto">
            <a:xfrm>
              <a:off x="1152" y="2854"/>
              <a:ext cx="3947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en-US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Cả a và b đều sai</a:t>
              </a:r>
              <a:endParaRPr lang="en-US" altLang="en-US" sz="2300" b="1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9957" name="Text Box 47"/>
            <p:cNvSpPr txBox="1">
              <a:spLocks noChangeArrowheads="1"/>
            </p:cNvSpPr>
            <p:nvPr/>
          </p:nvSpPr>
          <p:spPr bwMode="gray">
            <a:xfrm>
              <a:off x="642" y="2817"/>
              <a:ext cx="214" cy="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000000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30768" name="Oval 48"/>
            <p:cNvSpPr>
              <a:spLocks noChangeArrowheads="1"/>
            </p:cNvSpPr>
            <p:nvPr/>
          </p:nvSpPr>
          <p:spPr bwMode="gray">
            <a:xfrm>
              <a:off x="480" y="2729"/>
              <a:ext cx="164" cy="436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b="1">
                <a:latin typeface="Arial" charset="0"/>
              </a:endParaRPr>
            </a:p>
          </p:txBody>
        </p:sp>
        <p:sp>
          <p:nvSpPr>
            <p:cNvPr id="30769" name="Oval 49"/>
            <p:cNvSpPr>
              <a:spLocks noChangeArrowheads="1"/>
            </p:cNvSpPr>
            <p:nvPr/>
          </p:nvSpPr>
          <p:spPr bwMode="gray">
            <a:xfrm>
              <a:off x="480" y="2729"/>
              <a:ext cx="164" cy="43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b="1">
                <a:latin typeface="Arial" charset="0"/>
              </a:endParaRPr>
            </a:p>
          </p:txBody>
        </p:sp>
        <p:sp>
          <p:nvSpPr>
            <p:cNvPr id="30770" name="Oval 50"/>
            <p:cNvSpPr>
              <a:spLocks noChangeArrowheads="1"/>
            </p:cNvSpPr>
            <p:nvPr/>
          </p:nvSpPr>
          <p:spPr bwMode="gray">
            <a:xfrm>
              <a:off x="506" y="2737"/>
              <a:ext cx="482" cy="4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b="1">
                <a:latin typeface="Arial" charset="0"/>
              </a:endParaRPr>
            </a:p>
          </p:txBody>
        </p:sp>
        <p:sp>
          <p:nvSpPr>
            <p:cNvPr id="30771" name="Oval 51"/>
            <p:cNvSpPr>
              <a:spLocks noChangeArrowheads="1"/>
            </p:cNvSpPr>
            <p:nvPr/>
          </p:nvSpPr>
          <p:spPr bwMode="gray">
            <a:xfrm>
              <a:off x="515" y="2784"/>
              <a:ext cx="481" cy="4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b="1">
                <a:latin typeface="Arial" charset="0"/>
              </a:endParaRPr>
            </a:p>
          </p:txBody>
        </p:sp>
        <p:sp>
          <p:nvSpPr>
            <p:cNvPr id="39962" name="Oval 52"/>
            <p:cNvSpPr>
              <a:spLocks noChangeArrowheads="1"/>
            </p:cNvSpPr>
            <p:nvPr/>
          </p:nvSpPr>
          <p:spPr bwMode="gray">
            <a:xfrm>
              <a:off x="532" y="2800"/>
              <a:ext cx="433" cy="436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39963" name="Oval 53"/>
            <p:cNvSpPr>
              <a:spLocks noChangeArrowheads="1"/>
            </p:cNvSpPr>
            <p:nvPr/>
          </p:nvSpPr>
          <p:spPr bwMode="gray">
            <a:xfrm>
              <a:off x="528" y="2806"/>
              <a:ext cx="420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39964" name="Oval 54"/>
            <p:cNvSpPr>
              <a:spLocks noChangeArrowheads="1"/>
            </p:cNvSpPr>
            <p:nvPr/>
          </p:nvSpPr>
          <p:spPr bwMode="gray">
            <a:xfrm>
              <a:off x="555" y="2818"/>
              <a:ext cx="408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39965" name="Oval 55"/>
            <p:cNvSpPr>
              <a:spLocks noChangeArrowheads="1"/>
            </p:cNvSpPr>
            <p:nvPr/>
          </p:nvSpPr>
          <p:spPr bwMode="gray">
            <a:xfrm>
              <a:off x="559" y="2821"/>
              <a:ext cx="390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39966" name="Oval 56"/>
            <p:cNvSpPr>
              <a:spLocks noChangeArrowheads="1"/>
            </p:cNvSpPr>
            <p:nvPr/>
          </p:nvSpPr>
          <p:spPr bwMode="gray">
            <a:xfrm>
              <a:off x="581" y="2832"/>
              <a:ext cx="346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/>
              <a:endParaRPr lang="en-US" altLang="en-US" b="1"/>
            </a:p>
          </p:txBody>
        </p:sp>
        <p:sp>
          <p:nvSpPr>
            <p:cNvPr id="39967" name="Text Box 57"/>
            <p:cNvSpPr txBox="1">
              <a:spLocks noChangeArrowheads="1"/>
            </p:cNvSpPr>
            <p:nvPr/>
          </p:nvSpPr>
          <p:spPr bwMode="gray">
            <a:xfrm>
              <a:off x="642" y="2824"/>
              <a:ext cx="197" cy="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000000"/>
                  </a:solidFill>
                  <a:cs typeface="Arial" pitchFamily="34" charset="0"/>
                </a:rPr>
                <a:t>c</a:t>
              </a:r>
            </a:p>
          </p:txBody>
        </p:sp>
      </p:grpSp>
      <p:sp>
        <p:nvSpPr>
          <p:cNvPr id="39942" name="Text Box 60"/>
          <p:cNvSpPr txBox="1">
            <a:spLocks noChangeArrowheads="1"/>
          </p:cNvSpPr>
          <p:nvPr/>
        </p:nvSpPr>
        <p:spPr bwMode="auto">
          <a:xfrm>
            <a:off x="76200" y="857250"/>
            <a:ext cx="853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   2. 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Trong đoạn văn cùng nói về một người, một vật hay một việc ta có thể sử dụng từ loại nào để thay thế cho câu văn đứng trước nó?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7620001" y="1657350"/>
            <a:ext cx="1236663" cy="6858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cs typeface="Arial" pitchFamily="34" charset="0"/>
              </a:rPr>
              <a:t>10</a:t>
            </a:r>
          </a:p>
        </p:txBody>
      </p:sp>
      <p:sp>
        <p:nvSpPr>
          <p:cNvPr id="39954" name="TextBox 1"/>
          <p:cNvSpPr txBox="1">
            <a:spLocks noChangeArrowheads="1"/>
          </p:cNvSpPr>
          <p:nvPr/>
        </p:nvSpPr>
        <p:spPr bwMode="auto">
          <a:xfrm>
            <a:off x="228600" y="24765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altLang="en-US" sz="28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285750"/>
            <a:ext cx="9144000" cy="230832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3.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Chọn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đứng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sau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văn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: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“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thập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thò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, hoe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hoe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đỏ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mầm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lửa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non…”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tạo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mối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liên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hệ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giữa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tránh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lặp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28600" y="249555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 A. 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Cái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hoa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ngày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càng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to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thêm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thêm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khiến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cây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chuối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nghiêng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hẳn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về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một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phía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52400" y="3714750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 B.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Nó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ngày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càng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to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thêm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thêm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khiến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cây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chuối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nghiêng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hẳn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về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một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CC"/>
                </a:solidFill>
                <a:latin typeface="Times New Roman" pitchFamily="18" charset="0"/>
              </a:rPr>
              <a:t>phía</a:t>
            </a: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381000" y="3790950"/>
            <a:ext cx="533400" cy="533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 sz="3600" b="1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5" grpId="0"/>
      <p:bldP spid="14346" grpId="0"/>
      <p:bldP spid="143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514850"/>
            <a:ext cx="2743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769644"/>
            <a:ext cx="3695700" cy="37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800350"/>
            <a:ext cx="9144000" cy="2343150"/>
            <a:chOff x="0" y="1392"/>
            <a:chExt cx="5760" cy="2928"/>
          </a:xfrm>
        </p:grpSpPr>
        <p:pic>
          <p:nvPicPr>
            <p:cNvPr id="3080" name="Picture 4" descr="8184-003-02-1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392"/>
              <a:ext cx="3360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7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8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0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1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5719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12"/>
          <p:cNvSpPr>
            <a:spLocks noChangeArrowheads="1" noChangeShapeType="1" noTextEdit="1"/>
          </p:cNvSpPr>
          <p:nvPr/>
        </p:nvSpPr>
        <p:spPr bwMode="auto">
          <a:xfrm>
            <a:off x="4048125" y="3086100"/>
            <a:ext cx="3429000" cy="58578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WordArt 12"/>
          <p:cNvSpPr>
            <a:spLocks noChangeArrowheads="1" noChangeShapeType="1" noTextEdit="1"/>
          </p:cNvSpPr>
          <p:nvPr/>
        </p:nvSpPr>
        <p:spPr bwMode="auto">
          <a:xfrm>
            <a:off x="2895600" y="1666875"/>
            <a:ext cx="5530454" cy="113347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CỦNG CỐ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07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2024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66675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kết các câu trong bài bằng cách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80975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 các câu trong đoạn văn cùng nói về một người, một vật, một việc, ta có thể dùng đại từ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 những từ 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đồng nghĩa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 thế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 những từ ngữ đã dùng ở câu đứng trước để tạo mối liên hệ giữa các câu và tránh lặp từ nhiều lần.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514850"/>
            <a:ext cx="2743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769644"/>
            <a:ext cx="3695700" cy="37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800350"/>
            <a:ext cx="9144000" cy="2343150"/>
            <a:chOff x="0" y="1392"/>
            <a:chExt cx="5760" cy="2928"/>
          </a:xfrm>
        </p:grpSpPr>
        <p:pic>
          <p:nvPicPr>
            <p:cNvPr id="3080" name="Picture 4" descr="8184-003-02-1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392"/>
              <a:ext cx="3360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7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8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0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1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5719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12"/>
          <p:cNvSpPr>
            <a:spLocks noChangeArrowheads="1" noChangeShapeType="1" noTextEdit="1"/>
          </p:cNvSpPr>
          <p:nvPr/>
        </p:nvSpPr>
        <p:spPr bwMode="auto">
          <a:xfrm>
            <a:off x="4048125" y="3086100"/>
            <a:ext cx="3429000" cy="58578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WordArt 12"/>
          <p:cNvSpPr>
            <a:spLocks noChangeArrowheads="1" noChangeShapeType="1" noTextEdit="1"/>
          </p:cNvSpPr>
          <p:nvPr/>
        </p:nvSpPr>
        <p:spPr bwMode="auto">
          <a:xfrm>
            <a:off x="2895600" y="1666875"/>
            <a:ext cx="5530454" cy="113347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DẶN DÒ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 bwMode="auto">
          <a:xfrm>
            <a:off x="285750" y="285750"/>
            <a:ext cx="8572500" cy="3943350"/>
          </a:xfrm>
          <a:prstGeom prst="wedgeEllipseCallout">
            <a:avLst>
              <a:gd name="adj1" fmla="val -39061"/>
              <a:gd name="adj2" fmla="val 6050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MRVT: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>
          <a:xfrm>
            <a:off x="138144" y="1768073"/>
            <a:ext cx="8863013" cy="3069441"/>
          </a:xfrm>
        </p:spPr>
        <p:txBody>
          <a:bodyPr/>
          <a:lstStyle/>
          <a:p>
            <a:pPr marL="562722" indent="-562722" algn="just"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62722" indent="-562722" algn="just"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8" y="267875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514850"/>
            <a:ext cx="2743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k00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769644"/>
            <a:ext cx="3695700" cy="37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800350"/>
            <a:ext cx="9144000" cy="2343150"/>
            <a:chOff x="0" y="1392"/>
            <a:chExt cx="5760" cy="2928"/>
          </a:xfrm>
        </p:grpSpPr>
        <p:pic>
          <p:nvPicPr>
            <p:cNvPr id="3080" name="Picture 4" descr="8184-003-02-1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392"/>
              <a:ext cx="3360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7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0"/>
              <a:ext cx="19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8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3936"/>
              <a:ext cx="1896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0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2" y="3957"/>
              <a:ext cx="268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1" descr="k00-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4019"/>
              <a:ext cx="223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5719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12"/>
          <p:cNvSpPr>
            <a:spLocks noChangeArrowheads="1" noChangeShapeType="1" noTextEdit="1"/>
          </p:cNvSpPr>
          <p:nvPr/>
        </p:nvSpPr>
        <p:spPr bwMode="auto">
          <a:xfrm>
            <a:off x="4048125" y="3086101"/>
            <a:ext cx="3429000" cy="58578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WordArt 12"/>
          <p:cNvSpPr>
            <a:spLocks noChangeArrowheads="1" noChangeShapeType="1" noTextEdit="1"/>
          </p:cNvSpPr>
          <p:nvPr/>
        </p:nvSpPr>
        <p:spPr bwMode="auto">
          <a:xfrm>
            <a:off x="2895600" y="1666876"/>
            <a:ext cx="5530454" cy="113347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KHÁM PHÁ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07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2024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66675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kết các câu trong bài bằng cách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" y="1385018"/>
            <a:ext cx="8991600" cy="4801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09600" indent="-609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I. </a:t>
            </a:r>
            <a:r>
              <a:rPr lang="en-US" altLang="en-US" sz="2800" b="1" dirty="0" err="1">
                <a:solidFill>
                  <a:schemeClr val="tx1"/>
                </a:solidFill>
              </a:rPr>
              <a:t>Nhận</a:t>
            </a:r>
            <a:r>
              <a:rPr lang="en-US" altLang="en-US" sz="2800" b="1" dirty="0">
                <a:solidFill>
                  <a:schemeClr val="tx1"/>
                </a:solidFill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</a:rPr>
              <a:t>xét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6200" y="1816953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vế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255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3132139" y="1329928"/>
            <a:ext cx="3311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2400" b="1" u="sng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14301" y="57150"/>
            <a:ext cx="87852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Kiếp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Diên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vi-VN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tự tin, đĩnh đạc đến lạ lùng.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vi-V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827088" y="4324350"/>
            <a:ext cx="7345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814388" y="4705350"/>
            <a:ext cx="7345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447800" y="1135618"/>
            <a:ext cx="503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vi-V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508383" y="1620560"/>
            <a:ext cx="503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endParaRPr lang="vi-V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7391400" y="2069880"/>
            <a:ext cx="503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r>
              <a:rPr lang="vi-VN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924910" y="3028950"/>
            <a:ext cx="503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endParaRPr lang="vi-V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6532180" y="3028950"/>
            <a:ext cx="503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(6)</a:t>
            </a:r>
            <a:endParaRPr lang="vi-VN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-110360" y="154370"/>
            <a:ext cx="503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n-US" altLang="en-US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altLang="en-US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3" grpId="0"/>
      <p:bldP spid="3084" grpId="0"/>
      <p:bldP spid="3085" grpId="0"/>
      <p:bldP spid="3091" grpId="0"/>
      <p:bldP spid="3092" grpId="0"/>
      <p:bldP spid="3093" grpId="0"/>
      <p:bldP spid="3094" grpId="0"/>
      <p:bldP spid="3095" grpId="0"/>
      <p:bldP spid="3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07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2024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66675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kết các câu trong bài bằng cách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" y="1385018"/>
            <a:ext cx="8991600" cy="4801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09600" indent="-609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I. </a:t>
            </a:r>
            <a:r>
              <a:rPr lang="en-US" altLang="en-US" sz="2800" b="1" dirty="0" err="1">
                <a:solidFill>
                  <a:schemeClr val="tx1"/>
                </a:solidFill>
              </a:rPr>
              <a:t>Nhận</a:t>
            </a:r>
            <a:r>
              <a:rPr lang="en-US" altLang="en-US" sz="2800" b="1" dirty="0">
                <a:solidFill>
                  <a:schemeClr val="tx1"/>
                </a:solidFill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</a:rPr>
              <a:t>xét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6200" y="1816953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200" y="2419350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Đạo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Vương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Trần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Quốc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Tuấn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340995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Gạch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6"/>
          <p:cNvSpPr txBox="1">
            <a:spLocks noChangeArrowheads="1"/>
          </p:cNvSpPr>
          <p:nvPr/>
        </p:nvSpPr>
        <p:spPr bwMode="auto">
          <a:xfrm>
            <a:off x="152400" y="666750"/>
            <a:ext cx="8785225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Kiếp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Diên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, tự tin, đĩnh đạc đến lạ lùng.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Theo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vi-V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7938" y="16669"/>
            <a:ext cx="9144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 </a:t>
            </a:r>
            <a:endParaRPr lang="vi-VN" altLang="en-US" sz="2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6881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Gạch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dưới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Hưng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Đạo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Vương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2400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7467600" y="1134460"/>
            <a:ext cx="1371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67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81000" y="160217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67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967250" y="162582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67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3124200" y="2114550"/>
            <a:ext cx="2819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67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04800" y="2571750"/>
            <a:ext cx="152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67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8001000" y="211455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67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28600" y="401955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67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7491250" y="3073620"/>
            <a:ext cx="1371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67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28600" y="348615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67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4343400" y="447675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4677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3132139" y="1329928"/>
            <a:ext cx="3311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2400" b="1" u="sng">
              <a:solidFill>
                <a:schemeClr val="accent2"/>
              </a:solidFill>
            </a:endParaRPr>
          </a:p>
        </p:txBody>
      </p:sp>
      <p:pic>
        <p:nvPicPr>
          <p:cNvPr id="4112" name="Picture 16" descr="Hưng đạo vươngpp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7624"/>
            <a:ext cx="3897312" cy="4581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267200" y="79375"/>
            <a:ext cx="487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1228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1300 .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tước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7F7F7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1285,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endParaRPr lang="en-US" altLang="en-US" sz="2400" b="1" dirty="0">
              <a:solidFill>
                <a:srgbClr val="FFFFD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2400" b="1" dirty="0">
                <a:solidFill>
                  <a:srgbClr val="FFFFD9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1957</Words>
  <Application>Microsoft Office PowerPoint</Application>
  <PresentationFormat>On-screen Show (16:9)</PresentationFormat>
  <Paragraphs>185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Times New Roman</vt:lpstr>
      <vt:lpstr>Verdana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Administrator</cp:lastModifiedBy>
  <cp:revision>15</cp:revision>
  <dcterms:created xsi:type="dcterms:W3CDTF">2024-03-05T14:04:19Z</dcterms:created>
  <dcterms:modified xsi:type="dcterms:W3CDTF">2024-03-28T08:40:25Z</dcterms:modified>
</cp:coreProperties>
</file>