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8" r:id="rId2"/>
    <p:sldId id="279" r:id="rId3"/>
    <p:sldId id="260" r:id="rId4"/>
    <p:sldId id="263" r:id="rId5"/>
    <p:sldId id="256" r:id="rId6"/>
    <p:sldId id="262" r:id="rId7"/>
    <p:sldId id="284" r:id="rId8"/>
    <p:sldId id="257" r:id="rId9"/>
    <p:sldId id="286" r:id="rId10"/>
    <p:sldId id="300" r:id="rId11"/>
    <p:sldId id="258" r:id="rId12"/>
    <p:sldId id="287" r:id="rId13"/>
    <p:sldId id="275" r:id="rId14"/>
    <p:sldId id="264" r:id="rId15"/>
    <p:sldId id="285" r:id="rId16"/>
    <p:sldId id="265" r:id="rId17"/>
    <p:sldId id="266" r:id="rId18"/>
    <p:sldId id="295" r:id="rId19"/>
    <p:sldId id="290" r:id="rId20"/>
    <p:sldId id="289" r:id="rId21"/>
    <p:sldId id="296" r:id="rId22"/>
    <p:sldId id="292" r:id="rId23"/>
    <p:sldId id="274" r:id="rId24"/>
    <p:sldId id="297" r:id="rId25"/>
    <p:sldId id="29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2C9431"/>
    <a:srgbClr val="FF33CC"/>
    <a:srgbClr val="660033"/>
    <a:srgbClr val="008000"/>
    <a:srgbClr val="FF6600"/>
    <a:srgbClr val="00FF00"/>
    <a:srgbClr val="FF3399"/>
    <a:srgbClr val="FF9900"/>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DC1F09-93BA-4F96-A220-E490B8EF9084}" type="datetimeFigureOut">
              <a:rPr lang="en-US" smtClean="0"/>
              <a:t>29/3/2024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5F5EFE-BA5F-4699-99C3-55473EEB0A08}" type="slidenum">
              <a:rPr lang="en-US" smtClean="0"/>
              <a:t>‹#›</a:t>
            </a:fld>
            <a:endParaRPr lang="en-US"/>
          </a:p>
        </p:txBody>
      </p:sp>
    </p:spTree>
    <p:extLst>
      <p:ext uri="{BB962C8B-B14F-4D97-AF65-F5344CB8AC3E}">
        <p14:creationId xmlns:p14="http://schemas.microsoft.com/office/powerpoint/2010/main" val="283933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NI-Avo" pitchFamily="2" charset="0"/>
              </a:defRPr>
            </a:lvl1pPr>
            <a:lvl2pPr marL="742950" indent="-285750" eaLnBrk="0" hangingPunct="0">
              <a:defRPr sz="2800">
                <a:solidFill>
                  <a:schemeClr val="tx1"/>
                </a:solidFill>
                <a:latin typeface="VNI-Avo" pitchFamily="2" charset="0"/>
              </a:defRPr>
            </a:lvl2pPr>
            <a:lvl3pPr marL="1143000" indent="-228600" eaLnBrk="0" hangingPunct="0">
              <a:defRPr sz="2800">
                <a:solidFill>
                  <a:schemeClr val="tx1"/>
                </a:solidFill>
                <a:latin typeface="VNI-Avo" pitchFamily="2" charset="0"/>
              </a:defRPr>
            </a:lvl3pPr>
            <a:lvl4pPr marL="1600200" indent="-228600" eaLnBrk="0" hangingPunct="0">
              <a:defRPr sz="2800">
                <a:solidFill>
                  <a:schemeClr val="tx1"/>
                </a:solidFill>
                <a:latin typeface="VNI-Avo" pitchFamily="2" charset="0"/>
              </a:defRPr>
            </a:lvl4pPr>
            <a:lvl5pPr marL="2057400" indent="-228600" eaLnBrk="0" hangingPunct="0">
              <a:defRPr sz="2800">
                <a:solidFill>
                  <a:schemeClr val="tx1"/>
                </a:solidFill>
                <a:latin typeface="VNI-Avo" pitchFamily="2" charset="0"/>
              </a:defRPr>
            </a:lvl5pPr>
            <a:lvl6pPr marL="2514600" indent="-228600" eaLnBrk="0" fontAlgn="base" hangingPunct="0">
              <a:spcBef>
                <a:spcPct val="0"/>
              </a:spcBef>
              <a:spcAft>
                <a:spcPct val="0"/>
              </a:spcAft>
              <a:defRPr sz="2800">
                <a:solidFill>
                  <a:schemeClr val="tx1"/>
                </a:solidFill>
                <a:latin typeface="VNI-Avo" pitchFamily="2" charset="0"/>
              </a:defRPr>
            </a:lvl6pPr>
            <a:lvl7pPr marL="2971800" indent="-228600" eaLnBrk="0" fontAlgn="base" hangingPunct="0">
              <a:spcBef>
                <a:spcPct val="0"/>
              </a:spcBef>
              <a:spcAft>
                <a:spcPct val="0"/>
              </a:spcAft>
              <a:defRPr sz="2800">
                <a:solidFill>
                  <a:schemeClr val="tx1"/>
                </a:solidFill>
                <a:latin typeface="VNI-Avo" pitchFamily="2" charset="0"/>
              </a:defRPr>
            </a:lvl7pPr>
            <a:lvl8pPr marL="3429000" indent="-228600" eaLnBrk="0" fontAlgn="base" hangingPunct="0">
              <a:spcBef>
                <a:spcPct val="0"/>
              </a:spcBef>
              <a:spcAft>
                <a:spcPct val="0"/>
              </a:spcAft>
              <a:defRPr sz="2800">
                <a:solidFill>
                  <a:schemeClr val="tx1"/>
                </a:solidFill>
                <a:latin typeface="VNI-Avo" pitchFamily="2" charset="0"/>
              </a:defRPr>
            </a:lvl8pPr>
            <a:lvl9pPr marL="3886200" indent="-228600" eaLnBrk="0" fontAlgn="base" hangingPunct="0">
              <a:spcBef>
                <a:spcPct val="0"/>
              </a:spcBef>
              <a:spcAft>
                <a:spcPct val="0"/>
              </a:spcAft>
              <a:defRPr sz="2800">
                <a:solidFill>
                  <a:schemeClr val="tx1"/>
                </a:solidFill>
                <a:latin typeface="VNI-Avo" pitchFamily="2" charset="0"/>
              </a:defRPr>
            </a:lvl9pPr>
          </a:lstStyle>
          <a:p>
            <a:fld id="{92EC95EB-9BFD-4CC3-9487-C105FD877AE5}" type="slidenum">
              <a:rPr lang="en-US" sz="1200" smtClean="0"/>
              <a:pPr/>
              <a:t>1</a:t>
            </a:fld>
            <a:endParaRPr lang="en-US" sz="1200" smtClean="0"/>
          </a:p>
        </p:txBody>
      </p:sp>
    </p:spTree>
    <p:extLst>
      <p:ext uri="{BB962C8B-B14F-4D97-AF65-F5344CB8AC3E}">
        <p14:creationId xmlns:p14="http://schemas.microsoft.com/office/powerpoint/2010/main" val="3978491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34D969-D912-45F1-B26D-B250B0955FAD}" type="datetimeFigureOut">
              <a:rPr lang="en-US" smtClean="0"/>
              <a:t>29/3/2024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12AC8-869B-49C0-85E8-C72F240EC1C2}" type="slidenum">
              <a:rPr lang="en-US" smtClean="0"/>
              <a:t>‹#›</a:t>
            </a:fld>
            <a:endParaRPr lang="en-US"/>
          </a:p>
        </p:txBody>
      </p:sp>
    </p:spTree>
    <p:extLst>
      <p:ext uri="{BB962C8B-B14F-4D97-AF65-F5344CB8AC3E}">
        <p14:creationId xmlns:p14="http://schemas.microsoft.com/office/powerpoint/2010/main" val="995962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34D969-D912-45F1-B26D-B250B0955FAD}" type="datetimeFigureOut">
              <a:rPr lang="en-US" smtClean="0"/>
              <a:t>29/3/2024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12AC8-869B-49C0-85E8-C72F240EC1C2}" type="slidenum">
              <a:rPr lang="en-US" smtClean="0"/>
              <a:t>‹#›</a:t>
            </a:fld>
            <a:endParaRPr lang="en-US"/>
          </a:p>
        </p:txBody>
      </p:sp>
    </p:spTree>
    <p:extLst>
      <p:ext uri="{BB962C8B-B14F-4D97-AF65-F5344CB8AC3E}">
        <p14:creationId xmlns:p14="http://schemas.microsoft.com/office/powerpoint/2010/main" val="3479960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34D969-D912-45F1-B26D-B250B0955FAD}" type="datetimeFigureOut">
              <a:rPr lang="en-US" smtClean="0"/>
              <a:t>29/3/2024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12AC8-869B-49C0-85E8-C72F240EC1C2}" type="slidenum">
              <a:rPr lang="en-US" smtClean="0"/>
              <a:t>‹#›</a:t>
            </a:fld>
            <a:endParaRPr lang="en-US"/>
          </a:p>
        </p:txBody>
      </p:sp>
    </p:spTree>
    <p:extLst>
      <p:ext uri="{BB962C8B-B14F-4D97-AF65-F5344CB8AC3E}">
        <p14:creationId xmlns:p14="http://schemas.microsoft.com/office/powerpoint/2010/main" val="3754036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34D969-D912-45F1-B26D-B250B0955FAD}" type="datetimeFigureOut">
              <a:rPr lang="en-US" smtClean="0"/>
              <a:t>29/3/2024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12AC8-869B-49C0-85E8-C72F240EC1C2}" type="slidenum">
              <a:rPr lang="en-US" smtClean="0"/>
              <a:t>‹#›</a:t>
            </a:fld>
            <a:endParaRPr lang="en-US"/>
          </a:p>
        </p:txBody>
      </p:sp>
    </p:spTree>
    <p:extLst>
      <p:ext uri="{BB962C8B-B14F-4D97-AF65-F5344CB8AC3E}">
        <p14:creationId xmlns:p14="http://schemas.microsoft.com/office/powerpoint/2010/main" val="14954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34D969-D912-45F1-B26D-B250B0955FAD}" type="datetimeFigureOut">
              <a:rPr lang="en-US" smtClean="0"/>
              <a:t>29/3/2024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12AC8-869B-49C0-85E8-C72F240EC1C2}" type="slidenum">
              <a:rPr lang="en-US" smtClean="0"/>
              <a:t>‹#›</a:t>
            </a:fld>
            <a:endParaRPr lang="en-US"/>
          </a:p>
        </p:txBody>
      </p:sp>
    </p:spTree>
    <p:extLst>
      <p:ext uri="{BB962C8B-B14F-4D97-AF65-F5344CB8AC3E}">
        <p14:creationId xmlns:p14="http://schemas.microsoft.com/office/powerpoint/2010/main" val="632052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34D969-D912-45F1-B26D-B250B0955FAD}" type="datetimeFigureOut">
              <a:rPr lang="en-US" smtClean="0"/>
              <a:t>29/3/2024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512AC8-869B-49C0-85E8-C72F240EC1C2}" type="slidenum">
              <a:rPr lang="en-US" smtClean="0"/>
              <a:t>‹#›</a:t>
            </a:fld>
            <a:endParaRPr lang="en-US"/>
          </a:p>
        </p:txBody>
      </p:sp>
    </p:spTree>
    <p:extLst>
      <p:ext uri="{BB962C8B-B14F-4D97-AF65-F5344CB8AC3E}">
        <p14:creationId xmlns:p14="http://schemas.microsoft.com/office/powerpoint/2010/main" val="334558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34D969-D912-45F1-B26D-B250B0955FAD}" type="datetimeFigureOut">
              <a:rPr lang="en-US" smtClean="0"/>
              <a:t>29/3/2024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512AC8-869B-49C0-85E8-C72F240EC1C2}" type="slidenum">
              <a:rPr lang="en-US" smtClean="0"/>
              <a:t>‹#›</a:t>
            </a:fld>
            <a:endParaRPr lang="en-US"/>
          </a:p>
        </p:txBody>
      </p:sp>
    </p:spTree>
    <p:extLst>
      <p:ext uri="{BB962C8B-B14F-4D97-AF65-F5344CB8AC3E}">
        <p14:creationId xmlns:p14="http://schemas.microsoft.com/office/powerpoint/2010/main" val="1324033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34D969-D912-45F1-B26D-B250B0955FAD}" type="datetimeFigureOut">
              <a:rPr lang="en-US" smtClean="0"/>
              <a:t>29/3/2024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512AC8-869B-49C0-85E8-C72F240EC1C2}" type="slidenum">
              <a:rPr lang="en-US" smtClean="0"/>
              <a:t>‹#›</a:t>
            </a:fld>
            <a:endParaRPr lang="en-US"/>
          </a:p>
        </p:txBody>
      </p:sp>
    </p:spTree>
    <p:extLst>
      <p:ext uri="{BB962C8B-B14F-4D97-AF65-F5344CB8AC3E}">
        <p14:creationId xmlns:p14="http://schemas.microsoft.com/office/powerpoint/2010/main" val="1720775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4D969-D912-45F1-B26D-B250B0955FAD}" type="datetimeFigureOut">
              <a:rPr lang="en-US" smtClean="0"/>
              <a:t>29/3/2024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512AC8-869B-49C0-85E8-C72F240EC1C2}" type="slidenum">
              <a:rPr lang="en-US" smtClean="0"/>
              <a:t>‹#›</a:t>
            </a:fld>
            <a:endParaRPr lang="en-US"/>
          </a:p>
        </p:txBody>
      </p:sp>
    </p:spTree>
    <p:extLst>
      <p:ext uri="{BB962C8B-B14F-4D97-AF65-F5344CB8AC3E}">
        <p14:creationId xmlns:p14="http://schemas.microsoft.com/office/powerpoint/2010/main" val="3844337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34D969-D912-45F1-B26D-B250B0955FAD}" type="datetimeFigureOut">
              <a:rPr lang="en-US" smtClean="0"/>
              <a:t>29/3/2024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512AC8-869B-49C0-85E8-C72F240EC1C2}" type="slidenum">
              <a:rPr lang="en-US" smtClean="0"/>
              <a:t>‹#›</a:t>
            </a:fld>
            <a:endParaRPr lang="en-US"/>
          </a:p>
        </p:txBody>
      </p:sp>
    </p:spTree>
    <p:extLst>
      <p:ext uri="{BB962C8B-B14F-4D97-AF65-F5344CB8AC3E}">
        <p14:creationId xmlns:p14="http://schemas.microsoft.com/office/powerpoint/2010/main" val="1662641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34D969-D912-45F1-B26D-B250B0955FAD}" type="datetimeFigureOut">
              <a:rPr lang="en-US" smtClean="0"/>
              <a:t>29/3/2024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512AC8-869B-49C0-85E8-C72F240EC1C2}" type="slidenum">
              <a:rPr lang="en-US" smtClean="0"/>
              <a:t>‹#›</a:t>
            </a:fld>
            <a:endParaRPr lang="en-US"/>
          </a:p>
        </p:txBody>
      </p:sp>
    </p:spTree>
    <p:extLst>
      <p:ext uri="{BB962C8B-B14F-4D97-AF65-F5344CB8AC3E}">
        <p14:creationId xmlns:p14="http://schemas.microsoft.com/office/powerpoint/2010/main" val="4117935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4D969-D912-45F1-B26D-B250B0955FAD}" type="datetimeFigureOut">
              <a:rPr lang="en-US" smtClean="0"/>
              <a:t>29/3/2024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512AC8-869B-49C0-85E8-C72F240EC1C2}" type="slidenum">
              <a:rPr lang="en-US" smtClean="0"/>
              <a:t>‹#›</a:t>
            </a:fld>
            <a:endParaRPr lang="en-US"/>
          </a:p>
        </p:txBody>
      </p:sp>
    </p:spTree>
    <p:extLst>
      <p:ext uri="{BB962C8B-B14F-4D97-AF65-F5344CB8AC3E}">
        <p14:creationId xmlns:p14="http://schemas.microsoft.com/office/powerpoint/2010/main" val="714550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7.xml"/><Relationship Id="rId6" Type="http://schemas.openxmlformats.org/officeDocument/2006/relationships/image" Target="../media/image24.wmf"/><Relationship Id="rId5" Type="http://schemas.openxmlformats.org/officeDocument/2006/relationships/image" Target="../media/image23.gif"/><Relationship Id="rId4" Type="http://schemas.openxmlformats.org/officeDocument/2006/relationships/image" Target="../media/image22.gi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pic>
        <p:nvPicPr>
          <p:cNvPr id="2" name="Picture 4" descr="E:\0000000我图PPT\03.20\亲子乐园\r6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303711"/>
            <a:ext cx="9104313"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 descr="E:\0000000我图PPT\00001PNG素材\儿童卡通\454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4981" y="4073947"/>
            <a:ext cx="4616450"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E:\0000000我图PPT\00001PNG素材\儿童卡通\t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30" y="4782821"/>
            <a:ext cx="2355851"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êu đề 1"/>
          <p:cNvSpPr txBox="1">
            <a:spLocks/>
          </p:cNvSpPr>
          <p:nvPr/>
        </p:nvSpPr>
        <p:spPr>
          <a:xfrm>
            <a:off x="2589851" y="1821391"/>
            <a:ext cx="6934534" cy="2119631"/>
          </a:xfrm>
          <a:prstGeom prst="rect">
            <a:avLst/>
          </a:prstGeom>
        </p:spPr>
        <p:txBody>
          <a:bodyPr spcFirstLastPara="1">
            <a:prstTxWarp prst="textArchUp">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b="1" kern="10" dirty="0">
                <a:ln>
                  <a:solidFill>
                    <a:sysClr val="windowText" lastClr="000000"/>
                  </a:solidFill>
                </a:ln>
                <a:solidFill>
                  <a:srgbClr val="FFFF00"/>
                </a:solidFill>
                <a:effectLst>
                  <a:outerShdw blurRad="38100" dist="25400" dir="5400000" algn="ctr" rotWithShape="0">
                    <a:srgbClr val="6E747A">
                      <a:alpha val="43000"/>
                    </a:srgbClr>
                  </a:outerShdw>
                </a:effectLst>
                <a:latin typeface="Times New Roman" panose="02020603050405020304"/>
                <a:cs typeface="Times New Roman" panose="02020603050405020304"/>
                <a:sym typeface="+mn-ea"/>
              </a:rPr>
              <a:t/>
            </a:r>
            <a:br>
              <a:rPr lang="en-US" sz="3600" b="1" kern="10" dirty="0">
                <a:ln>
                  <a:solidFill>
                    <a:sysClr val="windowText" lastClr="000000"/>
                  </a:solidFill>
                </a:ln>
                <a:solidFill>
                  <a:srgbClr val="FFFF00"/>
                </a:solidFill>
                <a:effectLst>
                  <a:outerShdw blurRad="38100" dist="25400" dir="5400000" algn="ctr" rotWithShape="0">
                    <a:srgbClr val="6E747A">
                      <a:alpha val="43000"/>
                    </a:srgbClr>
                  </a:outerShdw>
                </a:effectLst>
                <a:latin typeface="Times New Roman" panose="02020603050405020304"/>
                <a:cs typeface="Times New Roman" panose="02020603050405020304"/>
                <a:sym typeface="+mn-ea"/>
              </a:rPr>
            </a:br>
            <a:r>
              <a:rPr lang="en-US" sz="3600" b="1" kern="10" dirty="0">
                <a:ln>
                  <a:solidFill>
                    <a:sysClr val="windowText" lastClr="000000"/>
                  </a:solidFill>
                </a:ln>
                <a:solidFill>
                  <a:srgbClr val="FFFF00"/>
                </a:solidFill>
                <a:effectLst>
                  <a:outerShdw blurRad="38100" dist="25400" dir="5400000" algn="ctr" rotWithShape="0">
                    <a:srgbClr val="6E747A">
                      <a:alpha val="43000"/>
                    </a:srgbClr>
                  </a:outerShdw>
                </a:effectLst>
                <a:latin typeface="Times New Roman" panose="02020603050405020304"/>
                <a:cs typeface="Times New Roman" panose="02020603050405020304"/>
                <a:sym typeface="+mn-ea"/>
              </a:rPr>
              <a:t/>
            </a:r>
            <a:br>
              <a:rPr lang="en-US" sz="3600" b="1" kern="10" dirty="0">
                <a:ln>
                  <a:solidFill>
                    <a:sysClr val="windowText" lastClr="000000"/>
                  </a:solidFill>
                </a:ln>
                <a:solidFill>
                  <a:srgbClr val="FFFF00"/>
                </a:solidFill>
                <a:effectLst>
                  <a:outerShdw blurRad="38100" dist="25400" dir="5400000" algn="ctr" rotWithShape="0">
                    <a:srgbClr val="6E747A">
                      <a:alpha val="43000"/>
                    </a:srgbClr>
                  </a:outerShdw>
                </a:effectLst>
                <a:latin typeface="Times New Roman" panose="02020603050405020304"/>
                <a:cs typeface="Times New Roman" panose="02020603050405020304"/>
                <a:sym typeface="+mn-ea"/>
              </a:rPr>
            </a:br>
            <a:r>
              <a:rPr lang="en-US" sz="3600" b="1" kern="10" dirty="0">
                <a:ln>
                  <a:solidFill>
                    <a:sysClr val="windowText" lastClr="000000"/>
                  </a:solidFill>
                </a:ln>
                <a:solidFill>
                  <a:srgbClr val="FFFF00"/>
                </a:solidFill>
                <a:effectLst>
                  <a:outerShdw blurRad="38100" dist="25400" dir="5400000" algn="ctr" rotWithShape="0">
                    <a:srgbClr val="6E747A">
                      <a:alpha val="43000"/>
                    </a:srgbClr>
                  </a:outerShdw>
                </a:effectLst>
                <a:latin typeface="Times New Roman" panose="02020603050405020304"/>
                <a:cs typeface="Times New Roman" panose="02020603050405020304"/>
                <a:sym typeface="+mn-ea"/>
              </a:rPr>
              <a:t/>
            </a:r>
            <a:br>
              <a:rPr lang="en-US" sz="3600" b="1" kern="10" dirty="0">
                <a:ln>
                  <a:solidFill>
                    <a:sysClr val="windowText" lastClr="000000"/>
                  </a:solidFill>
                </a:ln>
                <a:solidFill>
                  <a:srgbClr val="FFFF00"/>
                </a:solidFill>
                <a:effectLst>
                  <a:outerShdw blurRad="38100" dist="25400" dir="5400000" algn="ctr" rotWithShape="0">
                    <a:srgbClr val="6E747A">
                      <a:alpha val="43000"/>
                    </a:srgbClr>
                  </a:outerShdw>
                </a:effectLst>
                <a:latin typeface="Times New Roman" panose="02020603050405020304"/>
                <a:cs typeface="Times New Roman" panose="02020603050405020304"/>
                <a:sym typeface="+mn-ea"/>
              </a:rPr>
            </a:br>
            <a:r>
              <a:rPr lang="en-US" sz="3600" b="1" kern="10" dirty="0">
                <a:ln>
                  <a:solidFill>
                    <a:sysClr val="windowText" lastClr="000000"/>
                  </a:solidFill>
                </a:ln>
                <a:solidFill>
                  <a:srgbClr val="FFFF00"/>
                </a:solidFill>
                <a:effectLst>
                  <a:outerShdw blurRad="38100" dist="25400" dir="5400000" algn="ctr" rotWithShape="0">
                    <a:srgbClr val="6E747A">
                      <a:alpha val="43000"/>
                    </a:srgbClr>
                  </a:outerShdw>
                </a:effectLst>
                <a:latin typeface="Times New Roman" panose="02020603050405020304"/>
                <a:cs typeface="Times New Roman" panose="02020603050405020304"/>
                <a:sym typeface="+mn-ea"/>
              </a:rPr>
              <a:t/>
            </a:r>
            <a:br>
              <a:rPr lang="en-US" sz="3600" b="1" kern="10" dirty="0">
                <a:ln>
                  <a:solidFill>
                    <a:sysClr val="windowText" lastClr="000000"/>
                  </a:solidFill>
                </a:ln>
                <a:solidFill>
                  <a:srgbClr val="FFFF00"/>
                </a:solidFill>
                <a:effectLst>
                  <a:outerShdw blurRad="38100" dist="25400" dir="5400000" algn="ctr" rotWithShape="0">
                    <a:srgbClr val="6E747A">
                      <a:alpha val="43000"/>
                    </a:srgbClr>
                  </a:outerShdw>
                </a:effectLst>
                <a:latin typeface="Times New Roman" panose="02020603050405020304"/>
                <a:cs typeface="Times New Roman" panose="02020603050405020304"/>
                <a:sym typeface="+mn-ea"/>
              </a:rPr>
            </a:br>
            <a:r>
              <a:rPr lang="en-US" sz="3600" b="1" kern="10" dirty="0">
                <a:ln>
                  <a:solidFill>
                    <a:sysClr val="windowText" lastClr="000000"/>
                  </a:solidFill>
                </a:ln>
                <a:solidFill>
                  <a:srgbClr val="FFFF00"/>
                </a:solidFill>
                <a:effectLst>
                  <a:outerShdw blurRad="38100" dist="25400" dir="5400000" algn="ctr" rotWithShape="0">
                    <a:srgbClr val="6E747A">
                      <a:alpha val="43000"/>
                    </a:srgbClr>
                  </a:outerShdw>
                </a:effectLst>
                <a:latin typeface="Times New Roman" panose="02020603050405020304"/>
                <a:cs typeface="Times New Roman" panose="02020603050405020304"/>
                <a:sym typeface="+mn-ea"/>
              </a:rPr>
              <a:t>CHÀO MỪNG CÁC EM ĐẾN VỚI TIẾT</a:t>
            </a:r>
            <a:r>
              <a:rPr lang="en-US" sz="3600" b="1" kern="10" dirty="0">
                <a:ln>
                  <a:solidFill>
                    <a:sysClr val="windowText" lastClr="000000"/>
                  </a:solidFill>
                </a:ln>
                <a:solidFill>
                  <a:srgbClr val="FFFF00"/>
                </a:solidFill>
                <a:effectLst>
                  <a:outerShdw blurRad="38100" dist="25400" dir="5400000" algn="ctr" rotWithShape="0">
                    <a:srgbClr val="6E747A">
                      <a:alpha val="43000"/>
                    </a:srgbClr>
                  </a:outerShdw>
                </a:effectLst>
                <a:latin typeface="Times New Roman" panose="02020603050405020304"/>
                <a:cs typeface="Times New Roman" panose="02020603050405020304"/>
              </a:rPr>
              <a:t/>
            </a:r>
            <a:br>
              <a:rPr lang="en-US" sz="3600" b="1" kern="10" dirty="0">
                <a:ln>
                  <a:solidFill>
                    <a:sysClr val="windowText" lastClr="000000"/>
                  </a:solidFill>
                </a:ln>
                <a:solidFill>
                  <a:srgbClr val="FFFF00"/>
                </a:solidFill>
                <a:effectLst>
                  <a:outerShdw blurRad="38100" dist="25400" dir="5400000" algn="ctr" rotWithShape="0">
                    <a:srgbClr val="6E747A">
                      <a:alpha val="43000"/>
                    </a:srgbClr>
                  </a:outerShdw>
                </a:effectLst>
                <a:latin typeface="Times New Roman" panose="02020603050405020304"/>
                <a:cs typeface="Times New Roman" panose="02020603050405020304"/>
              </a:rPr>
            </a:br>
            <a:endParaRPr lang="en-US" altLang="vi-VN" sz="3600" b="1" kern="10" dirty="0">
              <a:ln>
                <a:solidFill>
                  <a:sysClr val="windowText" lastClr="000000"/>
                </a:solidFill>
              </a:ln>
              <a:solidFill>
                <a:srgbClr val="FFFF00"/>
              </a:solidFill>
              <a:effectLst>
                <a:outerShdw blurRad="38100" dist="25400" dir="5400000" algn="ctr" rotWithShape="0">
                  <a:srgbClr val="6E747A">
                    <a:alpha val="43000"/>
                  </a:srgbClr>
                </a:outerShdw>
              </a:effectLst>
              <a:latin typeface="Times New Roman" panose="02020603050405020304"/>
              <a:cs typeface="Times New Roman" panose="02020603050405020304"/>
            </a:endParaRPr>
          </a:p>
        </p:txBody>
      </p:sp>
      <p:sp>
        <p:nvSpPr>
          <p:cNvPr id="9" name="Flowchart: Terminator 8"/>
          <p:cNvSpPr/>
          <p:nvPr/>
        </p:nvSpPr>
        <p:spPr>
          <a:xfrm>
            <a:off x="4121149" y="2266950"/>
            <a:ext cx="3881440" cy="649288"/>
          </a:xfrm>
          <a:prstGeom prst="flowChartTermina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9"/>
          <p:cNvSpPr txBox="1">
            <a:spLocks noChangeArrowheads="1"/>
          </p:cNvSpPr>
          <p:nvPr/>
        </p:nvSpPr>
        <p:spPr bwMode="auto">
          <a:xfrm>
            <a:off x="4216517" y="2343150"/>
            <a:ext cx="38740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VNI-Avo" pitchFamily="2" charset="0"/>
              </a:defRPr>
            </a:lvl1pPr>
            <a:lvl2pPr marL="742950" indent="-285750" eaLnBrk="0" hangingPunct="0">
              <a:defRPr sz="2800">
                <a:solidFill>
                  <a:schemeClr val="tx1"/>
                </a:solidFill>
                <a:latin typeface="VNI-Avo" pitchFamily="2" charset="0"/>
              </a:defRPr>
            </a:lvl2pPr>
            <a:lvl3pPr marL="1143000" indent="-228600" eaLnBrk="0" hangingPunct="0">
              <a:defRPr sz="2800">
                <a:solidFill>
                  <a:schemeClr val="tx1"/>
                </a:solidFill>
                <a:latin typeface="VNI-Avo" pitchFamily="2" charset="0"/>
              </a:defRPr>
            </a:lvl3pPr>
            <a:lvl4pPr marL="1600200" indent="-228600" eaLnBrk="0" hangingPunct="0">
              <a:defRPr sz="2800">
                <a:solidFill>
                  <a:schemeClr val="tx1"/>
                </a:solidFill>
                <a:latin typeface="VNI-Avo" pitchFamily="2" charset="0"/>
              </a:defRPr>
            </a:lvl4pPr>
            <a:lvl5pPr marL="2057400" indent="-228600" eaLnBrk="0" hangingPunct="0">
              <a:defRPr sz="2800">
                <a:solidFill>
                  <a:schemeClr val="tx1"/>
                </a:solidFill>
                <a:latin typeface="VNI-Avo" pitchFamily="2" charset="0"/>
              </a:defRPr>
            </a:lvl5pPr>
            <a:lvl6pPr marL="2514600" indent="-228600" eaLnBrk="0" fontAlgn="base" hangingPunct="0">
              <a:spcBef>
                <a:spcPct val="0"/>
              </a:spcBef>
              <a:spcAft>
                <a:spcPct val="0"/>
              </a:spcAft>
              <a:defRPr sz="2800">
                <a:solidFill>
                  <a:schemeClr val="tx1"/>
                </a:solidFill>
                <a:latin typeface="VNI-Avo" pitchFamily="2" charset="0"/>
              </a:defRPr>
            </a:lvl6pPr>
            <a:lvl7pPr marL="2971800" indent="-228600" eaLnBrk="0" fontAlgn="base" hangingPunct="0">
              <a:spcBef>
                <a:spcPct val="0"/>
              </a:spcBef>
              <a:spcAft>
                <a:spcPct val="0"/>
              </a:spcAft>
              <a:defRPr sz="2800">
                <a:solidFill>
                  <a:schemeClr val="tx1"/>
                </a:solidFill>
                <a:latin typeface="VNI-Avo" pitchFamily="2" charset="0"/>
              </a:defRPr>
            </a:lvl7pPr>
            <a:lvl8pPr marL="3429000" indent="-228600" eaLnBrk="0" fontAlgn="base" hangingPunct="0">
              <a:spcBef>
                <a:spcPct val="0"/>
              </a:spcBef>
              <a:spcAft>
                <a:spcPct val="0"/>
              </a:spcAft>
              <a:defRPr sz="2800">
                <a:solidFill>
                  <a:schemeClr val="tx1"/>
                </a:solidFill>
                <a:latin typeface="VNI-Avo" pitchFamily="2" charset="0"/>
              </a:defRPr>
            </a:lvl8pPr>
            <a:lvl9pPr marL="3886200" indent="-228600" eaLnBrk="0" fontAlgn="base" hangingPunct="0">
              <a:spcBef>
                <a:spcPct val="0"/>
              </a:spcBef>
              <a:spcAft>
                <a:spcPct val="0"/>
              </a:spcAft>
              <a:defRPr sz="2800">
                <a:solidFill>
                  <a:schemeClr val="tx1"/>
                </a:solidFill>
                <a:latin typeface="VNI-Avo" pitchFamily="2" charset="0"/>
              </a:defRPr>
            </a:lvl9pPr>
          </a:lstStyle>
          <a:p>
            <a:pPr eaLnBrk="1" hangingPunct="1"/>
            <a:r>
              <a:rPr lang="en-US" b="1" dirty="0" smtClean="0">
                <a:solidFill>
                  <a:srgbClr val="FF0000"/>
                </a:solidFill>
                <a:latin typeface="Times New Roman" pitchFamily="18" charset="0"/>
                <a:cs typeface="Times New Roman" pitchFamily="18" charset="0"/>
              </a:rPr>
              <a:t>TIẾNG VIỆT </a:t>
            </a:r>
            <a:r>
              <a:rPr lang="en-US" b="1" dirty="0">
                <a:solidFill>
                  <a:srgbClr val="FF0000"/>
                </a:solidFill>
                <a:latin typeface="Times New Roman" pitchFamily="18" charset="0"/>
                <a:cs typeface="Times New Roman" pitchFamily="18" charset="0"/>
              </a:rPr>
              <a:t>LỚP </a:t>
            </a:r>
            <a:r>
              <a:rPr lang="en-US" b="1" dirty="0" smtClean="0">
                <a:solidFill>
                  <a:srgbClr val="FF0000"/>
                </a:solidFill>
                <a:latin typeface="Times New Roman" pitchFamily="18" charset="0"/>
                <a:cs typeface="Times New Roman" pitchFamily="18" charset="0"/>
              </a:rPr>
              <a:t>1A1</a:t>
            </a:r>
            <a:endParaRPr lang="en-US" b="1" dirty="0">
              <a:solidFill>
                <a:srgbClr val="FF0000"/>
              </a:solidFill>
              <a:latin typeface="Times New Roman" pitchFamily="18" charset="0"/>
              <a:cs typeface="Times New Roman" pitchFamily="18" charset="0"/>
            </a:endParaRPr>
          </a:p>
        </p:txBody>
      </p:sp>
      <p:sp>
        <p:nvSpPr>
          <p:cNvPr id="11" name="TextBox 10"/>
          <p:cNvSpPr txBox="1">
            <a:spLocks noChangeArrowheads="1"/>
          </p:cNvSpPr>
          <p:nvPr/>
        </p:nvSpPr>
        <p:spPr bwMode="auto">
          <a:xfrm>
            <a:off x="3605350" y="5954714"/>
            <a:ext cx="43972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VNI-Avo" pitchFamily="2" charset="0"/>
              </a:defRPr>
            </a:lvl1pPr>
            <a:lvl2pPr marL="742950" indent="-285750" eaLnBrk="0" hangingPunct="0">
              <a:defRPr sz="2800">
                <a:solidFill>
                  <a:schemeClr val="tx1"/>
                </a:solidFill>
                <a:latin typeface="VNI-Avo" pitchFamily="2" charset="0"/>
              </a:defRPr>
            </a:lvl2pPr>
            <a:lvl3pPr marL="1143000" indent="-228600" eaLnBrk="0" hangingPunct="0">
              <a:defRPr sz="2800">
                <a:solidFill>
                  <a:schemeClr val="tx1"/>
                </a:solidFill>
                <a:latin typeface="VNI-Avo" pitchFamily="2" charset="0"/>
              </a:defRPr>
            </a:lvl3pPr>
            <a:lvl4pPr marL="1600200" indent="-228600" eaLnBrk="0" hangingPunct="0">
              <a:defRPr sz="2800">
                <a:solidFill>
                  <a:schemeClr val="tx1"/>
                </a:solidFill>
                <a:latin typeface="VNI-Avo" pitchFamily="2" charset="0"/>
              </a:defRPr>
            </a:lvl4pPr>
            <a:lvl5pPr marL="2057400" indent="-228600" eaLnBrk="0" hangingPunct="0">
              <a:defRPr sz="2800">
                <a:solidFill>
                  <a:schemeClr val="tx1"/>
                </a:solidFill>
                <a:latin typeface="VNI-Avo" pitchFamily="2" charset="0"/>
              </a:defRPr>
            </a:lvl5pPr>
            <a:lvl6pPr marL="2514600" indent="-228600" eaLnBrk="0" fontAlgn="base" hangingPunct="0">
              <a:spcBef>
                <a:spcPct val="0"/>
              </a:spcBef>
              <a:spcAft>
                <a:spcPct val="0"/>
              </a:spcAft>
              <a:defRPr sz="2800">
                <a:solidFill>
                  <a:schemeClr val="tx1"/>
                </a:solidFill>
                <a:latin typeface="VNI-Avo" pitchFamily="2" charset="0"/>
              </a:defRPr>
            </a:lvl6pPr>
            <a:lvl7pPr marL="2971800" indent="-228600" eaLnBrk="0" fontAlgn="base" hangingPunct="0">
              <a:spcBef>
                <a:spcPct val="0"/>
              </a:spcBef>
              <a:spcAft>
                <a:spcPct val="0"/>
              </a:spcAft>
              <a:defRPr sz="2800">
                <a:solidFill>
                  <a:schemeClr val="tx1"/>
                </a:solidFill>
                <a:latin typeface="VNI-Avo" pitchFamily="2" charset="0"/>
              </a:defRPr>
            </a:lvl7pPr>
            <a:lvl8pPr marL="3429000" indent="-228600" eaLnBrk="0" fontAlgn="base" hangingPunct="0">
              <a:spcBef>
                <a:spcPct val="0"/>
              </a:spcBef>
              <a:spcAft>
                <a:spcPct val="0"/>
              </a:spcAft>
              <a:defRPr sz="2800">
                <a:solidFill>
                  <a:schemeClr val="tx1"/>
                </a:solidFill>
                <a:latin typeface="VNI-Avo" pitchFamily="2" charset="0"/>
              </a:defRPr>
            </a:lvl8pPr>
            <a:lvl9pPr marL="3886200" indent="-228600" eaLnBrk="0" fontAlgn="base" hangingPunct="0">
              <a:spcBef>
                <a:spcPct val="0"/>
              </a:spcBef>
              <a:spcAft>
                <a:spcPct val="0"/>
              </a:spcAft>
              <a:defRPr sz="2800">
                <a:solidFill>
                  <a:schemeClr val="tx1"/>
                </a:solidFill>
                <a:latin typeface="VNI-Avo" pitchFamily="2" charset="0"/>
              </a:defRPr>
            </a:lvl9pPr>
          </a:lstStyle>
          <a:p>
            <a:pPr eaLnBrk="1" hangingPunct="1"/>
            <a:r>
              <a:rPr lang="en-US" b="1" dirty="0" err="1">
                <a:solidFill>
                  <a:schemeClr val="bg1"/>
                </a:solidFill>
                <a:latin typeface="Times New Roman" pitchFamily="18" charset="0"/>
                <a:cs typeface="Times New Roman" pitchFamily="18" charset="0"/>
              </a:rPr>
              <a:t>Giáo</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viên</a:t>
            </a:r>
            <a:r>
              <a:rPr lang="en-US" b="1" dirty="0">
                <a:solidFill>
                  <a:schemeClr val="bg1"/>
                </a:solidFill>
                <a:latin typeface="Times New Roman" pitchFamily="18" charset="0"/>
                <a:cs typeface="Times New Roman" pitchFamily="18" charset="0"/>
              </a:rPr>
              <a:t>: </a:t>
            </a:r>
            <a:r>
              <a:rPr lang="vi-VN" b="1" dirty="0" smtClean="0">
                <a:solidFill>
                  <a:schemeClr val="bg1"/>
                </a:solidFill>
                <a:latin typeface="Times New Roman" pitchFamily="18" charset="0"/>
                <a:cs typeface="Times New Roman" pitchFamily="18" charset="0"/>
              </a:rPr>
              <a:t>Bùi Thị Nhân</a:t>
            </a:r>
            <a:endParaRPr lang="en-US" b="1" dirty="0">
              <a:solidFill>
                <a:schemeClr val="bg1"/>
              </a:solidFill>
              <a:latin typeface="Times New Roman" pitchFamily="18" charset="0"/>
              <a:cs typeface="Times New Roman" pitchFamily="18" charset="0"/>
            </a:endParaRPr>
          </a:p>
        </p:txBody>
      </p:sp>
      <p:pic>
        <p:nvPicPr>
          <p:cNvPr id="6153" name="Picture 8" descr="1466F10D5EAC4B0AA7D758AB687A66F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616515" y="3300923"/>
            <a:ext cx="1651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8" descr="1466F10D5EAC4B0AA7D758AB687A66F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560247" y="4048866"/>
            <a:ext cx="1651000" cy="8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8" descr="1466F10D5EAC4B0AA7D758AB687A66F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830305" y="2702348"/>
            <a:ext cx="1651000"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8" descr="1466F10D5EAC4B0AA7D758AB687A66F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327400" y="2266950"/>
            <a:ext cx="165100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8" descr="1466F10D5EAC4B0AA7D758AB687A66F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497013"/>
            <a:ext cx="165100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8" descr="1466F10D5EAC4B0AA7D758AB687A66F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50900" y="1204913"/>
            <a:ext cx="165100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8" descr="1466F10D5EAC4B0AA7D758AB687A66F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109902" y="810500"/>
            <a:ext cx="165100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13" descr="1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1527831" y="147717"/>
            <a:ext cx="638175" cy="439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14" descr="Copy of bocauij7"/>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0030312" y="2881206"/>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14" descr="Copy of bocauij7"/>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524385" y="541766"/>
            <a:ext cx="5889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14" descr="Copy of bocauij7"/>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0068468" y="34018"/>
            <a:ext cx="5873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14" descr="Copy of bocauij7"/>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0063206" y="708205"/>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9" descr="450603ss06xdzo9s"/>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9063" y="0"/>
            <a:ext cx="783588"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9251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 presetClass="entr" presetSubtype="8" fill="hold" nodeType="withEffect">
                                  <p:stCondLst>
                                    <p:cond delay="5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750" fill="hold"/>
                                        <p:tgtEl>
                                          <p:spTgt spid="5"/>
                                        </p:tgtEl>
                                        <p:attrNameLst>
                                          <p:attrName>ppt_x</p:attrName>
                                        </p:attrNameLst>
                                      </p:cBhvr>
                                      <p:tavLst>
                                        <p:tav tm="0">
                                          <p:val>
                                            <p:strVal val="0-#ppt_w/2"/>
                                          </p:val>
                                        </p:tav>
                                        <p:tav tm="100000">
                                          <p:val>
                                            <p:strVal val="#ppt_x"/>
                                          </p:val>
                                        </p:tav>
                                      </p:tavLst>
                                    </p:anim>
                                    <p:anim calcmode="lin" valueType="num">
                                      <p:cBhvr additive="base">
                                        <p:cTn id="11" dur="750" fill="hold"/>
                                        <p:tgtEl>
                                          <p:spTgt spid="5"/>
                                        </p:tgtEl>
                                        <p:attrNameLst>
                                          <p:attrName>ppt_y</p:attrName>
                                        </p:attrNameLst>
                                      </p:cBhvr>
                                      <p:tavLst>
                                        <p:tav tm="0">
                                          <p:val>
                                            <p:strVal val="#ppt_y"/>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1356854" y="6642847"/>
            <a:ext cx="1183342" cy="1151140"/>
          </a:xfrm>
          <a:prstGeom prst="ellipse">
            <a:avLst/>
          </a:prstGeom>
        </p:spPr>
      </p:pic>
      <p:sp>
        <p:nvSpPr>
          <p:cNvPr id="8" name="TextBox 7"/>
          <p:cNvSpPr txBox="1"/>
          <p:nvPr/>
        </p:nvSpPr>
        <p:spPr>
          <a:xfrm>
            <a:off x="3806670" y="0"/>
            <a:ext cx="4587369" cy="584775"/>
          </a:xfrm>
          <a:prstGeom prst="rect">
            <a:avLst/>
          </a:prstGeom>
          <a:noFill/>
        </p:spPr>
        <p:txBody>
          <a:bodyPr wrap="square" rtlCol="0">
            <a:spAutoFit/>
          </a:bodyPr>
          <a:lstStyle/>
          <a:p>
            <a:r>
              <a:rPr lang="vi-VN" sz="3200" b="1" dirty="0" smtClean="0">
                <a:solidFill>
                  <a:srgbClr val="FF3300"/>
                </a:solidFill>
                <a:latin typeface="+mj-lt"/>
              </a:rPr>
              <a:t>Nếu không may bị lạc</a:t>
            </a:r>
            <a:endParaRPr lang="en-US" sz="3200" dirty="0">
              <a:solidFill>
                <a:srgbClr val="FF3300"/>
              </a:solidFill>
              <a:latin typeface="+mj-lt"/>
            </a:endParaRPr>
          </a:p>
        </p:txBody>
      </p:sp>
      <p:sp>
        <p:nvSpPr>
          <p:cNvPr id="10" name="Rectangle 9"/>
          <p:cNvSpPr/>
          <p:nvPr/>
        </p:nvSpPr>
        <p:spPr>
          <a:xfrm>
            <a:off x="340100" y="602178"/>
            <a:ext cx="11608425" cy="2062103"/>
          </a:xfrm>
          <a:prstGeom prst="rect">
            <a:avLst/>
          </a:prstGeom>
        </p:spPr>
        <p:txBody>
          <a:bodyPr wrap="square">
            <a:spAutoFit/>
          </a:bodyPr>
          <a:lstStyle/>
          <a:p>
            <a:r>
              <a:rPr lang="vi-VN" sz="3200" b="1" dirty="0" smtClean="0">
                <a:solidFill>
                  <a:srgbClr val="FF3300"/>
                </a:solidFill>
              </a:rPr>
              <a:t>         </a:t>
            </a:r>
            <a:r>
              <a:rPr lang="vi-VN" sz="3200" b="1" dirty="0" smtClean="0">
                <a:solidFill>
                  <a:schemeClr val="bg1"/>
                </a:solidFill>
              </a:rPr>
              <a:t>Sáng chủ nhật, bố cho Nam và em đi công viên. Công viên đông như hội. Khi vào cổng, bố dặn: “Các con cẩn thận kẻo bị lạc. Nếu không may bị lạc, các con nhớ đi ra cổng này. Nhìn kìa, trên cổng có lá cờ rất to”.</a:t>
            </a:r>
          </a:p>
        </p:txBody>
      </p:sp>
      <p:sp>
        <p:nvSpPr>
          <p:cNvPr id="2" name="TextBox 1"/>
          <p:cNvSpPr txBox="1"/>
          <p:nvPr/>
        </p:nvSpPr>
        <p:spPr>
          <a:xfrm>
            <a:off x="340100" y="2770096"/>
            <a:ext cx="11748807" cy="3046988"/>
          </a:xfrm>
          <a:prstGeom prst="rect">
            <a:avLst/>
          </a:prstGeom>
          <a:noFill/>
        </p:spPr>
        <p:txBody>
          <a:bodyPr wrap="square" rtlCol="0">
            <a:spAutoFit/>
          </a:bodyPr>
          <a:lstStyle/>
          <a:p>
            <a:r>
              <a:rPr lang="vi-VN" sz="3200" b="1" dirty="0" smtClean="0">
                <a:solidFill>
                  <a:schemeClr val="bg1"/>
                </a:solidFill>
              </a:rPr>
              <a:t>         Công </a:t>
            </a:r>
            <a:r>
              <a:rPr lang="vi-VN" sz="3200" b="1" dirty="0">
                <a:solidFill>
                  <a:schemeClr val="bg1"/>
                </a:solidFill>
              </a:rPr>
              <a:t>viên đẹp quá. Nam cứ </a:t>
            </a:r>
            <a:r>
              <a:rPr lang="vi-VN" sz="3200" b="1" dirty="0" smtClean="0">
                <a:solidFill>
                  <a:schemeClr val="bg1"/>
                </a:solidFill>
              </a:rPr>
              <a:t>mải </a:t>
            </a:r>
            <a:r>
              <a:rPr lang="vi-VN" sz="3200" b="1" dirty="0">
                <a:solidFill>
                  <a:schemeClr val="bg1"/>
                </a:solidFill>
              </a:rPr>
              <a:t>mê xem hết </a:t>
            </a:r>
            <a:r>
              <a:rPr lang="vi-VN" sz="3200" b="1" dirty="0" smtClean="0">
                <a:solidFill>
                  <a:schemeClr val="bg1"/>
                </a:solidFill>
              </a:rPr>
              <a:t>chỗ </a:t>
            </a:r>
            <a:r>
              <a:rPr lang="vi-VN" sz="3200" b="1" dirty="0">
                <a:solidFill>
                  <a:schemeClr val="bg1"/>
                </a:solidFill>
              </a:rPr>
              <a:t>này đến chỗ khác. Lúc </a:t>
            </a:r>
            <a:r>
              <a:rPr lang="vi-VN" sz="3200" b="1" dirty="0" smtClean="0">
                <a:solidFill>
                  <a:schemeClr val="bg1"/>
                </a:solidFill>
              </a:rPr>
              <a:t>ngoảnh </a:t>
            </a:r>
            <a:r>
              <a:rPr lang="vi-VN" sz="3200" b="1" dirty="0">
                <a:solidFill>
                  <a:schemeClr val="bg1"/>
                </a:solidFill>
              </a:rPr>
              <a:t>lại thì không thấy bố và em đâu. Nam vừa chạy tìm vừa gọi “Bố ơi</a:t>
            </a:r>
            <a:r>
              <a:rPr lang="vi-VN" sz="3200" b="1" dirty="0" smtClean="0">
                <a:solidFill>
                  <a:schemeClr val="bg1"/>
                </a:solidFill>
              </a:rPr>
              <a:t>! Bố ơi”. </a:t>
            </a:r>
            <a:r>
              <a:rPr lang="vi-VN" sz="3200" b="1" dirty="0">
                <a:solidFill>
                  <a:schemeClr val="bg1"/>
                </a:solidFill>
              </a:rPr>
              <a:t>Hoảng hốt, Nam suýt khóc. Chợt </a:t>
            </a:r>
            <a:r>
              <a:rPr lang="vi-VN" sz="3200" b="1" dirty="0" smtClean="0">
                <a:solidFill>
                  <a:schemeClr val="bg1"/>
                </a:solidFill>
              </a:rPr>
              <a:t>Nam </a:t>
            </a:r>
            <a:r>
              <a:rPr lang="vi-VN" sz="3200" b="1" dirty="0">
                <a:solidFill>
                  <a:schemeClr val="bg1"/>
                </a:solidFill>
              </a:rPr>
              <a:t>nhìn thấy tấm </a:t>
            </a:r>
            <a:r>
              <a:rPr lang="vi-VN" sz="3200" b="1" dirty="0" smtClean="0">
                <a:solidFill>
                  <a:schemeClr val="bg1"/>
                </a:solidFill>
              </a:rPr>
              <a:t>biển “Lối ra cổng”. Nhớ lời bố dặn, Nam đi theo hướng tấm </a:t>
            </a:r>
            <a:r>
              <a:rPr lang="vi-VN" sz="3200" b="1" dirty="0">
                <a:solidFill>
                  <a:schemeClr val="bg1"/>
                </a:solidFill>
              </a:rPr>
              <a:t>chỉ đường. “A, lá cờ kia rồi”. Nam mừng rỡ khi thấy bố và em đang chờ ở đó.</a:t>
            </a:r>
            <a:endParaRPr lang="en-US" sz="3200" dirty="0">
              <a:solidFill>
                <a:schemeClr val="bg1"/>
              </a:solidFill>
            </a:endParaRPr>
          </a:p>
        </p:txBody>
      </p:sp>
      <p:sp>
        <p:nvSpPr>
          <p:cNvPr id="14" name="Flowchart: Connector 13"/>
          <p:cNvSpPr/>
          <p:nvPr/>
        </p:nvSpPr>
        <p:spPr>
          <a:xfrm>
            <a:off x="660885" y="584775"/>
            <a:ext cx="647114" cy="628134"/>
          </a:xfrm>
          <a:prstGeom prst="flowChartConnector">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rgbClr val="FFFF00"/>
                </a:solidFill>
              </a:rPr>
              <a:t>1</a:t>
            </a:r>
            <a:endParaRPr lang="en-US" sz="3200" b="1" dirty="0">
              <a:solidFill>
                <a:srgbClr val="FFFF00"/>
              </a:solidFill>
            </a:endParaRPr>
          </a:p>
        </p:txBody>
      </p:sp>
      <p:sp>
        <p:nvSpPr>
          <p:cNvPr id="15" name="Flowchart: Connector 14"/>
          <p:cNvSpPr/>
          <p:nvPr/>
        </p:nvSpPr>
        <p:spPr>
          <a:xfrm>
            <a:off x="660885" y="2770096"/>
            <a:ext cx="647114" cy="628134"/>
          </a:xfrm>
          <a:prstGeom prst="flowChartConnector">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rgbClr val="FFFF00"/>
                </a:solidFill>
              </a:rPr>
              <a:t>2</a:t>
            </a:r>
            <a:endParaRPr lang="en-US" sz="3200" b="1" dirty="0">
              <a:solidFill>
                <a:srgbClr val="FFFF00"/>
              </a:solidFill>
            </a:endParaRPr>
          </a:p>
        </p:txBody>
      </p:sp>
      <p:sp>
        <p:nvSpPr>
          <p:cNvPr id="16" name="Rectangle 15"/>
          <p:cNvSpPr/>
          <p:nvPr/>
        </p:nvSpPr>
        <p:spPr>
          <a:xfrm>
            <a:off x="334749" y="2770096"/>
            <a:ext cx="12192000" cy="3046988"/>
          </a:xfrm>
          <a:prstGeom prst="rect">
            <a:avLst/>
          </a:prstGeom>
        </p:spPr>
        <p:txBody>
          <a:bodyPr wrap="square">
            <a:spAutoFit/>
          </a:bodyPr>
          <a:lstStyle/>
          <a:p>
            <a:r>
              <a:rPr lang="vi-VN" sz="3200" b="1" dirty="0" smtClean="0">
                <a:solidFill>
                  <a:schemeClr val="bg1"/>
                </a:solidFill>
              </a:rPr>
              <a:t>         </a:t>
            </a:r>
            <a:r>
              <a:rPr lang="vi-VN" sz="3200" b="1" dirty="0" smtClean="0">
                <a:solidFill>
                  <a:srgbClr val="00B0F0"/>
                </a:solidFill>
              </a:rPr>
              <a:t>Công </a:t>
            </a:r>
            <a:r>
              <a:rPr lang="vi-VN" sz="3200" b="1" dirty="0">
                <a:solidFill>
                  <a:srgbClr val="00B0F0"/>
                </a:solidFill>
              </a:rPr>
              <a:t>viên đẹp quá. Nam cứ mải mê xem hết chỗ này đến chỗ khác. Lúc </a:t>
            </a:r>
            <a:r>
              <a:rPr lang="vi-VN" sz="3200" b="1" dirty="0" smtClean="0">
                <a:solidFill>
                  <a:srgbClr val="00B0F0"/>
                </a:solidFill>
              </a:rPr>
              <a:t>ngoảnh </a:t>
            </a:r>
            <a:r>
              <a:rPr lang="vi-VN" sz="3200" b="1" dirty="0">
                <a:solidFill>
                  <a:srgbClr val="00B0F0"/>
                </a:solidFill>
              </a:rPr>
              <a:t>lại thì không thấy bố và em đâu. Nam vừa chạy tìm vừa gọi “Bố ơi</a:t>
            </a:r>
            <a:r>
              <a:rPr lang="vi-VN" sz="3200" b="1" dirty="0" smtClean="0">
                <a:solidFill>
                  <a:srgbClr val="00B0F0"/>
                </a:solidFill>
              </a:rPr>
              <a:t>! Bố ơi”. </a:t>
            </a:r>
            <a:r>
              <a:rPr lang="vi-VN" sz="3200" b="1" dirty="0">
                <a:solidFill>
                  <a:srgbClr val="00B0F0"/>
                </a:solidFill>
              </a:rPr>
              <a:t>Hoảng hốt, Nam suýt khóc. Chợt </a:t>
            </a:r>
            <a:r>
              <a:rPr lang="vi-VN" sz="3200" b="1" dirty="0" smtClean="0">
                <a:solidFill>
                  <a:srgbClr val="00B0F0"/>
                </a:solidFill>
              </a:rPr>
              <a:t>Nam </a:t>
            </a:r>
            <a:r>
              <a:rPr lang="vi-VN" sz="3200" b="1" dirty="0">
                <a:solidFill>
                  <a:srgbClr val="00B0F0"/>
                </a:solidFill>
              </a:rPr>
              <a:t>nhìn thấy tấm biển </a:t>
            </a:r>
            <a:r>
              <a:rPr lang="vi-VN" sz="3200" b="1" dirty="0" smtClean="0">
                <a:solidFill>
                  <a:srgbClr val="00B0F0"/>
                </a:solidFill>
              </a:rPr>
              <a:t>“Lối ra cổng”. Nhớ lời bố dặn, Nam đi theo hướng tấm chỉ </a:t>
            </a:r>
            <a:r>
              <a:rPr lang="vi-VN" sz="3200" b="1" dirty="0">
                <a:solidFill>
                  <a:srgbClr val="00B0F0"/>
                </a:solidFill>
              </a:rPr>
              <a:t>đường. “A, lá cờ kia rồi”. Nam mừng rỡ khi thấy bố và em đang chờ </a:t>
            </a:r>
            <a:r>
              <a:rPr lang="vi-VN" sz="3200" b="1" dirty="0" smtClean="0">
                <a:solidFill>
                  <a:srgbClr val="00B0F0"/>
                </a:solidFill>
              </a:rPr>
              <a:t>ở đó.</a:t>
            </a:r>
            <a:endParaRPr lang="en-US" sz="3200" dirty="0">
              <a:solidFill>
                <a:srgbClr val="00B0F0"/>
              </a:solidFill>
            </a:endParaRPr>
          </a:p>
        </p:txBody>
      </p:sp>
    </p:spTree>
    <p:extLst>
      <p:ext uri="{BB962C8B-B14F-4D97-AF65-F5344CB8AC3E}">
        <p14:creationId xmlns:p14="http://schemas.microsoft.com/office/powerpoint/2010/main" val="305922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 grpId="0"/>
      <p:bldP spid="14" grpId="0" animBg="1"/>
      <p:bldP spid="15"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7" name="TextBox 6"/>
          <p:cNvSpPr txBox="1"/>
          <p:nvPr/>
        </p:nvSpPr>
        <p:spPr>
          <a:xfrm>
            <a:off x="3946666" y="337423"/>
            <a:ext cx="4165367" cy="707886"/>
          </a:xfrm>
          <a:prstGeom prst="rect">
            <a:avLst/>
          </a:prstGeom>
          <a:solidFill>
            <a:srgbClr val="FFFF00"/>
          </a:solidFill>
          <a:scene3d>
            <a:camera prst="orthographicFront"/>
            <a:lightRig rig="threePt" dir="t"/>
          </a:scene3d>
          <a:sp3d>
            <a:bevelT w="165100" prst="coolSlant"/>
          </a:sp3d>
        </p:spPr>
        <p:txBody>
          <a:bodyPr wrap="square" rtlCol="0">
            <a:spAutoFit/>
          </a:bodyPr>
          <a:lstStyle/>
          <a:p>
            <a:pPr algn="ctr"/>
            <a:r>
              <a:rPr lang="vi-VN" sz="4000" b="1" dirty="0" smtClean="0">
                <a:solidFill>
                  <a:srgbClr val="0000FF"/>
                </a:solidFill>
                <a:latin typeface="HP001 4 hàng" pitchFamily="34" charset="0"/>
                <a:ea typeface="Chivo Light"/>
                <a:cs typeface="Chivo Light"/>
                <a:sym typeface="Chivo Light"/>
              </a:rPr>
              <a:t>Giải nghĩa từ </a:t>
            </a:r>
            <a:endParaRPr lang="en-US" sz="4000" dirty="0">
              <a:solidFill>
                <a:srgbClr val="0000FF"/>
              </a:solidFill>
            </a:endParaRPr>
          </a:p>
        </p:txBody>
      </p:sp>
      <p:sp>
        <p:nvSpPr>
          <p:cNvPr id="4" name="TextBox 3"/>
          <p:cNvSpPr txBox="1"/>
          <p:nvPr/>
        </p:nvSpPr>
        <p:spPr>
          <a:xfrm>
            <a:off x="692331" y="1822189"/>
            <a:ext cx="9274629" cy="646331"/>
          </a:xfrm>
          <a:prstGeom prst="rect">
            <a:avLst/>
          </a:prstGeom>
          <a:solidFill>
            <a:srgbClr val="660033"/>
          </a:solidFill>
        </p:spPr>
        <p:txBody>
          <a:bodyPr wrap="square" rtlCol="0">
            <a:spAutoFit/>
          </a:bodyPr>
          <a:lstStyle/>
          <a:p>
            <a:r>
              <a:rPr lang="vi-VN" sz="3600" b="1" dirty="0">
                <a:solidFill>
                  <a:srgbClr val="00FF00"/>
                </a:solidFill>
                <a:latin typeface="HP001 4 hàng" pitchFamily="34" charset="0"/>
                <a:sym typeface="Chivo Light"/>
              </a:rPr>
              <a:t>đ</a:t>
            </a:r>
            <a:r>
              <a:rPr lang="vi-VN" sz="3600" b="1" dirty="0" smtClean="0">
                <a:solidFill>
                  <a:srgbClr val="00FF00"/>
                </a:solidFill>
                <a:latin typeface="HP001 4 hàng" pitchFamily="34" charset="0"/>
                <a:sym typeface="Chivo Light"/>
              </a:rPr>
              <a:t>ông như hội: </a:t>
            </a:r>
            <a:r>
              <a:rPr lang="vi-VN" sz="3600" b="1" dirty="0" smtClean="0">
                <a:solidFill>
                  <a:schemeClr val="bg1"/>
                </a:solidFill>
                <a:latin typeface="HP001 4 hàng" pitchFamily="34" charset="0"/>
                <a:sym typeface="Chivo Light"/>
              </a:rPr>
              <a:t>nhiều người.</a:t>
            </a:r>
            <a:endParaRPr lang="vi-VN" sz="3600" b="1" dirty="0">
              <a:solidFill>
                <a:schemeClr val="bg1"/>
              </a:solidFill>
              <a:latin typeface="HP001 4 hàng" pitchFamily="34" charset="0"/>
              <a:sym typeface="Chivo Light"/>
            </a:endParaRPr>
          </a:p>
        </p:txBody>
      </p:sp>
      <p:sp>
        <p:nvSpPr>
          <p:cNvPr id="8" name="TextBox 7"/>
          <p:cNvSpPr txBox="1"/>
          <p:nvPr/>
        </p:nvSpPr>
        <p:spPr>
          <a:xfrm>
            <a:off x="692331" y="2721418"/>
            <a:ext cx="9274629" cy="1200329"/>
          </a:xfrm>
          <a:prstGeom prst="rect">
            <a:avLst/>
          </a:prstGeom>
          <a:solidFill>
            <a:srgbClr val="660033"/>
          </a:solidFill>
        </p:spPr>
        <p:txBody>
          <a:bodyPr wrap="square" rtlCol="0">
            <a:spAutoFit/>
          </a:bodyPr>
          <a:lstStyle/>
          <a:p>
            <a:r>
              <a:rPr lang="vi-VN" sz="3600" b="1" dirty="0" smtClean="0">
                <a:solidFill>
                  <a:srgbClr val="00FF00"/>
                </a:solidFill>
                <a:latin typeface="HP001 4 hàng" pitchFamily="34" charset="0"/>
                <a:sym typeface="Chivo Light"/>
              </a:rPr>
              <a:t>mải mê: </a:t>
            </a:r>
            <a:r>
              <a:rPr lang="vi-VN" sz="3600" b="1" dirty="0" smtClean="0">
                <a:solidFill>
                  <a:schemeClr val="bg1"/>
                </a:solidFill>
                <a:latin typeface="HP001 4 hàng" pitchFamily="34" charset="0"/>
                <a:sym typeface="Chivo Light"/>
              </a:rPr>
              <a:t>tập trung cao vào việc xem đến mức không còn b iết gì đến xung quanh.</a:t>
            </a:r>
            <a:endParaRPr lang="vi-VN" sz="3600" b="1" dirty="0">
              <a:solidFill>
                <a:schemeClr val="bg1"/>
              </a:solidFill>
              <a:latin typeface="HP001 4 hàng" pitchFamily="34" charset="0"/>
              <a:sym typeface="Chivo Light"/>
            </a:endParaRPr>
          </a:p>
        </p:txBody>
      </p:sp>
      <p:pic>
        <p:nvPicPr>
          <p:cNvPr id="14" name="Picture 4" descr="D:\Ảnh động làm giáo án\hinh-anh-dong-powerpoint-2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5" y="6019800"/>
            <a:ext cx="12122725" cy="7524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2330" y="4001277"/>
            <a:ext cx="9274629" cy="646331"/>
          </a:xfrm>
          <a:prstGeom prst="rect">
            <a:avLst/>
          </a:prstGeom>
          <a:solidFill>
            <a:srgbClr val="660033"/>
          </a:solidFill>
        </p:spPr>
        <p:txBody>
          <a:bodyPr wrap="square" rtlCol="0">
            <a:spAutoFit/>
          </a:bodyPr>
          <a:lstStyle/>
          <a:p>
            <a:r>
              <a:rPr lang="vi-VN" sz="3600" b="1" dirty="0" smtClean="0">
                <a:solidFill>
                  <a:srgbClr val="00FF00"/>
                </a:solidFill>
                <a:latin typeface="HP001 4 hàng" pitchFamily="34" charset="0"/>
                <a:sym typeface="Chivo Light"/>
              </a:rPr>
              <a:t>nghoảnh lại: </a:t>
            </a:r>
            <a:r>
              <a:rPr lang="vi-VN" sz="3600" b="1" dirty="0" smtClean="0">
                <a:solidFill>
                  <a:schemeClr val="bg1"/>
                </a:solidFill>
                <a:latin typeface="HP001 4 hàng" pitchFamily="34" charset="0"/>
                <a:sym typeface="Chivo Light"/>
              </a:rPr>
              <a:t>quay đầu về phía sau lưng.</a:t>
            </a:r>
            <a:endParaRPr lang="vi-VN" sz="3600" b="1" dirty="0">
              <a:solidFill>
                <a:schemeClr val="bg1"/>
              </a:solidFill>
              <a:latin typeface="HP001 4 hàng" pitchFamily="34" charset="0"/>
              <a:sym typeface="Chivo Light"/>
            </a:endParaRPr>
          </a:p>
        </p:txBody>
      </p:sp>
      <p:sp>
        <p:nvSpPr>
          <p:cNvPr id="9" name="TextBox 8"/>
          <p:cNvSpPr txBox="1"/>
          <p:nvPr/>
        </p:nvSpPr>
        <p:spPr>
          <a:xfrm>
            <a:off x="692329" y="4808173"/>
            <a:ext cx="9274629" cy="646331"/>
          </a:xfrm>
          <a:prstGeom prst="rect">
            <a:avLst/>
          </a:prstGeom>
          <a:solidFill>
            <a:srgbClr val="660033"/>
          </a:solidFill>
        </p:spPr>
        <p:txBody>
          <a:bodyPr wrap="square" rtlCol="0">
            <a:spAutoFit/>
          </a:bodyPr>
          <a:lstStyle/>
          <a:p>
            <a:r>
              <a:rPr lang="vi-VN" sz="3600" b="1" dirty="0" smtClean="0">
                <a:solidFill>
                  <a:srgbClr val="00FF00"/>
                </a:solidFill>
                <a:latin typeface="HP001 4 hàng" pitchFamily="34" charset="0"/>
                <a:sym typeface="Chivo Light"/>
              </a:rPr>
              <a:t>suýt: </a:t>
            </a:r>
            <a:r>
              <a:rPr lang="vi-VN" sz="3600" b="1" dirty="0" smtClean="0">
                <a:solidFill>
                  <a:schemeClr val="bg1"/>
                </a:solidFill>
                <a:latin typeface="HP001 4 hàng" pitchFamily="34" charset="0"/>
                <a:sym typeface="Chivo Light"/>
              </a:rPr>
              <a:t>gần khóc.</a:t>
            </a:r>
            <a:endParaRPr lang="vi-VN" sz="3600" b="1" dirty="0">
              <a:solidFill>
                <a:schemeClr val="bg1"/>
              </a:solidFill>
              <a:latin typeface="HP001 4 hàng" pitchFamily="34" charset="0"/>
              <a:sym typeface="Chivo Light"/>
            </a:endParaRPr>
          </a:p>
        </p:txBody>
      </p:sp>
    </p:spTree>
    <p:extLst>
      <p:ext uri="{BB962C8B-B14F-4D97-AF65-F5344CB8AC3E}">
        <p14:creationId xmlns:p14="http://schemas.microsoft.com/office/powerpoint/2010/main" val="240855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8" grpId="0" animBg="1"/>
      <p:bldP spid="6"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5200612" y="5613739"/>
            <a:ext cx="1589275" cy="1244261"/>
          </a:xfrm>
          <a:prstGeom prst="flowChartConnector">
            <a:avLst/>
          </a:prstGeom>
          <a:scene3d>
            <a:camera prst="orthographicFront"/>
            <a:lightRig rig="threePt" dir="t"/>
          </a:scene3d>
          <a:sp3d>
            <a:bevelT/>
          </a:sp3d>
        </p:spPr>
      </p:pic>
      <p:sp>
        <p:nvSpPr>
          <p:cNvPr id="7" name="TextBox 6"/>
          <p:cNvSpPr txBox="1"/>
          <p:nvPr/>
        </p:nvSpPr>
        <p:spPr>
          <a:xfrm>
            <a:off x="3806670" y="0"/>
            <a:ext cx="4587369" cy="584775"/>
          </a:xfrm>
          <a:prstGeom prst="rect">
            <a:avLst/>
          </a:prstGeom>
          <a:noFill/>
        </p:spPr>
        <p:txBody>
          <a:bodyPr wrap="square" rtlCol="0">
            <a:spAutoFit/>
          </a:bodyPr>
          <a:lstStyle/>
          <a:p>
            <a:r>
              <a:rPr lang="vi-VN" sz="3200" b="1" dirty="0" smtClean="0">
                <a:solidFill>
                  <a:srgbClr val="FF3300"/>
                </a:solidFill>
                <a:latin typeface="+mj-lt"/>
              </a:rPr>
              <a:t>Nếu không may bị lạc</a:t>
            </a:r>
            <a:endParaRPr lang="en-US" sz="3200" dirty="0">
              <a:solidFill>
                <a:srgbClr val="FF3300"/>
              </a:solidFill>
              <a:latin typeface="+mj-lt"/>
            </a:endParaRPr>
          </a:p>
        </p:txBody>
      </p:sp>
      <p:sp>
        <p:nvSpPr>
          <p:cNvPr id="16" name="Rectangle 15"/>
          <p:cNvSpPr/>
          <p:nvPr/>
        </p:nvSpPr>
        <p:spPr>
          <a:xfrm>
            <a:off x="326570" y="602178"/>
            <a:ext cx="11621955" cy="5509200"/>
          </a:xfrm>
          <a:prstGeom prst="rect">
            <a:avLst/>
          </a:prstGeom>
        </p:spPr>
        <p:txBody>
          <a:bodyPr wrap="square">
            <a:spAutoFit/>
          </a:bodyPr>
          <a:lstStyle/>
          <a:p>
            <a:r>
              <a:rPr lang="vi-VN" sz="3200" b="1" dirty="0" smtClean="0">
                <a:solidFill>
                  <a:srgbClr val="FF3300"/>
                </a:solidFill>
              </a:rPr>
              <a:t>         </a:t>
            </a:r>
            <a:r>
              <a:rPr lang="vi-VN" sz="3200" b="1" dirty="0" smtClean="0">
                <a:solidFill>
                  <a:schemeClr val="bg1"/>
                </a:solidFill>
              </a:rPr>
              <a:t>Sáng chủ nhật, bố cho Nam và em đi công viên. Công viên đông như hội. Khi vào cổng, bố dặn: “Các con cẩn thận kẻo bị lạc. Nếu không may bị lạc, các con nhớ đi ra cổng này. Nhìn kìa, trên cổng có lá cờ rất to”.</a:t>
            </a:r>
          </a:p>
          <a:p>
            <a:r>
              <a:rPr lang="vi-VN" sz="3200" b="1" dirty="0">
                <a:solidFill>
                  <a:schemeClr val="bg1"/>
                </a:solidFill>
              </a:rPr>
              <a:t> </a:t>
            </a:r>
            <a:r>
              <a:rPr lang="vi-VN" sz="3200" b="1" dirty="0" smtClean="0">
                <a:solidFill>
                  <a:schemeClr val="bg1"/>
                </a:solidFill>
              </a:rPr>
              <a:t>         Công viên đẹp quá. Nam cứ mả mê xem hết chỗ này đến chỗ khác. Lúc ngoảnh lại thì không thấy bố và em đâu. Nam vừa chạy tìm vừa gọi “Bố ơi! B</a:t>
            </a:r>
            <a:r>
              <a:rPr lang="en-US" sz="3200" b="1" dirty="0" smtClean="0">
                <a:solidFill>
                  <a:schemeClr val="bg1"/>
                </a:solidFill>
              </a:rPr>
              <a:t>ố</a:t>
            </a:r>
            <a:r>
              <a:rPr lang="vi-VN" sz="3200" b="1" dirty="0" smtClean="0">
                <a:solidFill>
                  <a:schemeClr val="bg1"/>
                </a:solidFill>
              </a:rPr>
              <a:t> ơi!”. Hoảng hốt, Nam suýt khóc. Chợt Nam nhìn thấy tấm biển “Lối ra cổng”. Nhớ lời bố dặn, Nam đi theo hướng  tấm biển chỉ đường. “A, lá cờ kia rồi”. Nam mừng rỡ khi thấy bố và em đang chờ ở đó.</a:t>
            </a:r>
            <a:endParaRPr lang="en-US" sz="3200" dirty="0">
              <a:solidFill>
                <a:schemeClr val="bg1"/>
              </a:solidFill>
            </a:endParaRPr>
          </a:p>
        </p:txBody>
      </p:sp>
    </p:spTree>
    <p:extLst>
      <p:ext uri="{BB962C8B-B14F-4D97-AF65-F5344CB8AC3E}">
        <p14:creationId xmlns:p14="http://schemas.microsoft.com/office/powerpoint/2010/main" val="259041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heel(1)">
                                      <p:cBhvr>
                                        <p:cTn id="1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4" name="Cloud Callout 3"/>
          <p:cNvSpPr/>
          <p:nvPr/>
        </p:nvSpPr>
        <p:spPr>
          <a:xfrm>
            <a:off x="3396343" y="496390"/>
            <a:ext cx="6100354" cy="3853541"/>
          </a:xfrm>
          <a:prstGeom prst="cloudCallou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00"/>
              </a:solidFill>
            </a:endParaRPr>
          </a:p>
        </p:txBody>
      </p:sp>
      <p:pic>
        <p:nvPicPr>
          <p:cNvPr id="6" name="Picture 4" descr="D:\Ảnh động làm giáo án\hinh-anh-dong-powerpoint-2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19801"/>
            <a:ext cx="12192000" cy="7524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43846" y="2063931"/>
            <a:ext cx="3265714" cy="1015663"/>
          </a:xfrm>
          <a:prstGeom prst="rect">
            <a:avLst/>
          </a:prstGeom>
          <a:noFill/>
        </p:spPr>
        <p:txBody>
          <a:bodyPr wrap="square" rtlCol="0">
            <a:spAutoFit/>
          </a:bodyPr>
          <a:lstStyle/>
          <a:p>
            <a:pPr algn="ctr"/>
            <a:r>
              <a:rPr lang="vi-VN" sz="6000" b="1" dirty="0" smtClean="0">
                <a:solidFill>
                  <a:srgbClr val="FF33CC"/>
                </a:solidFill>
                <a:latin typeface="HP001 4 hàng" pitchFamily="34" charset="0"/>
                <a:ea typeface="Chivo Light"/>
                <a:cs typeface="Chivo Light"/>
                <a:sym typeface="Chivo Light"/>
              </a:rPr>
              <a:t>Tiết 2</a:t>
            </a:r>
            <a:endParaRPr lang="vi-VN" sz="6000" b="1" dirty="0">
              <a:solidFill>
                <a:srgbClr val="FF33CC"/>
              </a:solidFill>
              <a:latin typeface="HP001 4 hàng" pitchFamily="34" charset="0"/>
              <a:ea typeface="Chivo Light"/>
              <a:cs typeface="Chivo Light"/>
              <a:sym typeface="Chivo Light"/>
            </a:endParaRPr>
          </a:p>
        </p:txBody>
      </p:sp>
      <p:pic>
        <p:nvPicPr>
          <p:cNvPr id="7" name="Picture 6"/>
          <p:cNvPicPr>
            <a:picLocks noChangeAspect="1"/>
          </p:cNvPicPr>
          <p:nvPr/>
        </p:nvPicPr>
        <p:blipFill>
          <a:blip r:embed="rId3"/>
          <a:stretch>
            <a:fillRect/>
          </a:stretch>
        </p:blipFill>
        <p:spPr>
          <a:xfrm>
            <a:off x="547930" y="5986866"/>
            <a:ext cx="1589275" cy="1244261"/>
          </a:xfrm>
          <a:prstGeom prst="flowChartConnector">
            <a:avLst/>
          </a:prstGeom>
          <a:scene3d>
            <a:camera prst="orthographicFront"/>
            <a:lightRig rig="threePt" dir="t"/>
          </a:scene3d>
          <a:sp3d>
            <a:bevelT/>
          </a:sp3d>
        </p:spPr>
      </p:pic>
    </p:spTree>
    <p:extLst>
      <p:ext uri="{BB962C8B-B14F-4D97-AF65-F5344CB8AC3E}">
        <p14:creationId xmlns:p14="http://schemas.microsoft.com/office/powerpoint/2010/main" val="170277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Google Shape;461;p28"/>
          <p:cNvSpPr txBox="1">
            <a:spLocks noChangeArrowheads="1"/>
          </p:cNvSpPr>
          <p:nvPr/>
        </p:nvSpPr>
        <p:spPr bwMode="auto">
          <a:xfrm>
            <a:off x="3527475" y="111093"/>
            <a:ext cx="4325607" cy="641943"/>
          </a:xfrm>
          <a:prstGeom prst="rect">
            <a:avLst/>
          </a:prstGeom>
          <a:solidFill>
            <a:srgbClr val="000099"/>
          </a:solidFill>
          <a:ln>
            <a:noFill/>
          </a:ln>
          <a:scene3d>
            <a:camera prst="orthographicFront"/>
            <a:lightRig rig="threePt" dir="t"/>
          </a:scene3d>
          <a:sp3d>
            <a:bevelT/>
          </a:sp3d>
          <a:extLst/>
        </p:spPr>
        <p:txBody>
          <a:bodyPr lIns="121900" tIns="121900" rIns="121900" bIns="121900"/>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ts val="800"/>
              </a:spcBef>
              <a:buClr>
                <a:schemeClr val="accent1"/>
              </a:buClr>
              <a:buSzPts val="2600"/>
              <a:buFont typeface="Chivo Light"/>
              <a:buNone/>
            </a:pPr>
            <a:r>
              <a:rPr lang="vi-VN" sz="4000" b="1" dirty="0" smtClean="0">
                <a:solidFill>
                  <a:srgbClr val="FFFF00"/>
                </a:solidFill>
                <a:latin typeface="HP001 4 hàng" pitchFamily="34" charset="0"/>
                <a:ea typeface="Chivo Light"/>
                <a:cs typeface="Chivo Light"/>
                <a:sym typeface="Chivo Light"/>
              </a:rPr>
              <a:t>3. </a:t>
            </a:r>
            <a:r>
              <a:rPr lang="en-US" sz="4000" b="1" dirty="0" err="1" smtClean="0">
                <a:solidFill>
                  <a:srgbClr val="FFFF00"/>
                </a:solidFill>
                <a:latin typeface="HP001 4 hàng" pitchFamily="34" charset="0"/>
                <a:ea typeface="Chivo Light"/>
                <a:cs typeface="Chivo Light"/>
                <a:sym typeface="Chivo Light"/>
              </a:rPr>
              <a:t>Trả</a:t>
            </a:r>
            <a:r>
              <a:rPr lang="en-US" sz="4000" b="1" dirty="0" smtClean="0">
                <a:solidFill>
                  <a:srgbClr val="FFFF00"/>
                </a:solidFill>
                <a:latin typeface="HP001 4 hàng" pitchFamily="34" charset="0"/>
                <a:ea typeface="Chivo Light"/>
                <a:cs typeface="Chivo Light"/>
                <a:sym typeface="Chivo Light"/>
              </a:rPr>
              <a:t> </a:t>
            </a:r>
            <a:r>
              <a:rPr lang="en-US" sz="4000" b="1" dirty="0" err="1" smtClean="0">
                <a:solidFill>
                  <a:srgbClr val="FFFF00"/>
                </a:solidFill>
                <a:latin typeface="HP001 4 hàng" pitchFamily="34" charset="0"/>
                <a:ea typeface="Chivo Light"/>
                <a:cs typeface="Chivo Light"/>
                <a:sym typeface="Chivo Light"/>
              </a:rPr>
              <a:t>lời</a:t>
            </a:r>
            <a:r>
              <a:rPr lang="en-US" sz="4000" b="1" dirty="0" smtClean="0">
                <a:solidFill>
                  <a:srgbClr val="FFFF00"/>
                </a:solidFill>
                <a:latin typeface="HP001 4 hàng" pitchFamily="34" charset="0"/>
                <a:ea typeface="Chivo Light"/>
                <a:cs typeface="Chivo Light"/>
                <a:sym typeface="Chivo Light"/>
              </a:rPr>
              <a:t> </a:t>
            </a:r>
            <a:r>
              <a:rPr lang="en-US" sz="4000" b="1" dirty="0" err="1" smtClean="0">
                <a:solidFill>
                  <a:srgbClr val="FFFF00"/>
                </a:solidFill>
                <a:latin typeface="HP001 4 hàng" pitchFamily="34" charset="0"/>
                <a:ea typeface="Chivo Light"/>
                <a:cs typeface="Chivo Light"/>
                <a:sym typeface="Chivo Light"/>
              </a:rPr>
              <a:t>câu</a:t>
            </a:r>
            <a:r>
              <a:rPr lang="en-US" sz="4000" b="1" dirty="0" smtClean="0">
                <a:solidFill>
                  <a:srgbClr val="FFFF00"/>
                </a:solidFill>
                <a:latin typeface="HP001 4 hàng" pitchFamily="34" charset="0"/>
                <a:ea typeface="Chivo Light"/>
                <a:cs typeface="Chivo Light"/>
                <a:sym typeface="Chivo Light"/>
              </a:rPr>
              <a:t> </a:t>
            </a:r>
            <a:r>
              <a:rPr lang="en-US" sz="4000" b="1" dirty="0" err="1" smtClean="0">
                <a:solidFill>
                  <a:srgbClr val="FFFF00"/>
                </a:solidFill>
                <a:latin typeface="HP001 4 hàng" pitchFamily="34" charset="0"/>
                <a:ea typeface="Chivo Light"/>
                <a:cs typeface="Chivo Light"/>
                <a:sym typeface="Chivo Light"/>
              </a:rPr>
              <a:t>hỏi</a:t>
            </a:r>
            <a:endParaRPr lang="vi-VN" sz="4000" b="1" u="sng" dirty="0" smtClean="0">
              <a:solidFill>
                <a:srgbClr val="FFFF00"/>
              </a:solidFill>
              <a:latin typeface="HP001 4 hàng" pitchFamily="34" charset="0"/>
              <a:ea typeface="Chivo Light"/>
              <a:cs typeface="Chivo Light"/>
              <a:sym typeface="Chivo Light"/>
            </a:endParaRPr>
          </a:p>
        </p:txBody>
      </p:sp>
      <p:sp>
        <p:nvSpPr>
          <p:cNvPr id="3" name="TextBox 2"/>
          <p:cNvSpPr txBox="1"/>
          <p:nvPr/>
        </p:nvSpPr>
        <p:spPr>
          <a:xfrm>
            <a:off x="150090" y="986990"/>
            <a:ext cx="11080376" cy="646331"/>
          </a:xfrm>
          <a:prstGeom prst="rect">
            <a:avLst/>
          </a:prstGeom>
          <a:noFill/>
        </p:spPr>
        <p:txBody>
          <a:bodyPr wrap="square" rtlCol="0">
            <a:spAutoFit/>
          </a:bodyPr>
          <a:lstStyle/>
          <a:p>
            <a:pPr>
              <a:spcBef>
                <a:spcPts val="800"/>
              </a:spcBef>
              <a:buClr>
                <a:schemeClr val="accent1"/>
              </a:buClr>
              <a:buSzPts val="2600"/>
              <a:buFont typeface="Chivo Light"/>
              <a:buNone/>
            </a:pPr>
            <a:r>
              <a:rPr lang="vi-VN" b="1" dirty="0">
                <a:solidFill>
                  <a:srgbClr val="0000FF"/>
                </a:solidFill>
                <a:latin typeface="HP001 4 hàng" pitchFamily="34" charset="0"/>
                <a:ea typeface="Chivo Light"/>
                <a:cs typeface="Chivo Light"/>
                <a:sym typeface="Chivo Light"/>
              </a:rPr>
              <a:t>. </a:t>
            </a:r>
            <a:r>
              <a:rPr lang="en-US" sz="3600" b="1" dirty="0">
                <a:solidFill>
                  <a:schemeClr val="bg1"/>
                </a:solidFill>
                <a:latin typeface="HP001 4 hàng" pitchFamily="34" charset="0"/>
                <a:ea typeface="Chivo Light"/>
                <a:cs typeface="Chivo Light"/>
                <a:sym typeface="Chivo Light"/>
              </a:rPr>
              <a:t>a</a:t>
            </a:r>
            <a:r>
              <a:rPr lang="en-US" sz="3600" b="1" dirty="0" smtClean="0">
                <a:solidFill>
                  <a:schemeClr val="bg1"/>
                </a:solidFill>
                <a:latin typeface="HP001 4 hàng" pitchFamily="34" charset="0"/>
                <a:ea typeface="Chivo Light"/>
                <a:cs typeface="Chivo Light"/>
                <a:sym typeface="Chivo Light"/>
              </a:rPr>
              <a:t>, </a:t>
            </a:r>
            <a:r>
              <a:rPr lang="vi-VN" sz="3600" b="1" dirty="0" smtClean="0">
                <a:solidFill>
                  <a:schemeClr val="bg1"/>
                </a:solidFill>
                <a:latin typeface="HP001 4 hàng" pitchFamily="34" charset="0"/>
                <a:ea typeface="Chivo Light"/>
                <a:cs typeface="Chivo Light"/>
                <a:sym typeface="Chivo Light"/>
              </a:rPr>
              <a:t>Bố cho Nam và em đi chơi ở đâu</a:t>
            </a:r>
            <a:r>
              <a:rPr lang="en-US" sz="3600" b="1" dirty="0" smtClean="0">
                <a:solidFill>
                  <a:schemeClr val="bg1"/>
                </a:solidFill>
                <a:latin typeface="HP001 4 hàng" pitchFamily="34" charset="0"/>
                <a:ea typeface="Chivo Light"/>
                <a:cs typeface="Chivo Light"/>
                <a:sym typeface="Chivo Light"/>
              </a:rPr>
              <a:t>?</a:t>
            </a:r>
            <a:endParaRPr lang="vi-VN" sz="3600" b="1" u="sng" dirty="0">
              <a:solidFill>
                <a:schemeClr val="bg1"/>
              </a:solidFill>
              <a:latin typeface="HP001 4 hàng" pitchFamily="34" charset="0"/>
              <a:ea typeface="Chivo Light"/>
              <a:cs typeface="Chivo Light"/>
              <a:sym typeface="Chivo Light"/>
            </a:endParaRPr>
          </a:p>
        </p:txBody>
      </p:sp>
      <p:sp>
        <p:nvSpPr>
          <p:cNvPr id="4" name="TextBox 3"/>
          <p:cNvSpPr txBox="1"/>
          <p:nvPr/>
        </p:nvSpPr>
        <p:spPr>
          <a:xfrm>
            <a:off x="615867" y="1655473"/>
            <a:ext cx="11347147" cy="646331"/>
          </a:xfrm>
          <a:prstGeom prst="rect">
            <a:avLst/>
          </a:prstGeom>
          <a:noFill/>
        </p:spPr>
        <p:txBody>
          <a:bodyPr wrap="square" rtlCol="0">
            <a:spAutoFit/>
          </a:bodyPr>
          <a:lstStyle/>
          <a:p>
            <a:pPr>
              <a:spcBef>
                <a:spcPts val="800"/>
              </a:spcBef>
              <a:buClr>
                <a:schemeClr val="accent1"/>
              </a:buClr>
              <a:buSzPts val="2600"/>
              <a:buFont typeface="Chivo Light"/>
              <a:buNone/>
            </a:pPr>
            <a:r>
              <a:rPr lang="en-US" sz="3600" b="1" dirty="0" smtClean="0">
                <a:solidFill>
                  <a:srgbClr val="FFFF00"/>
                </a:solidFill>
                <a:latin typeface="HP001 4 hàng" pitchFamily="34" charset="0"/>
                <a:ea typeface="Chivo Light"/>
                <a:cs typeface="Chivo Light"/>
                <a:sym typeface="Chivo Light"/>
              </a:rPr>
              <a:t>- </a:t>
            </a:r>
            <a:r>
              <a:rPr lang="vi-VN" sz="3600" b="1" dirty="0">
                <a:solidFill>
                  <a:srgbClr val="FFFF00"/>
                </a:solidFill>
                <a:latin typeface="HP001 4 hàng" pitchFamily="34" charset="0"/>
                <a:ea typeface="Chivo Light"/>
                <a:cs typeface="Chivo Light"/>
                <a:sym typeface="Chivo Light"/>
              </a:rPr>
              <a:t>Bố cho Nam và em đi chơi </a:t>
            </a:r>
            <a:r>
              <a:rPr lang="vi-VN" sz="3600" b="1" dirty="0" smtClean="0">
                <a:solidFill>
                  <a:srgbClr val="FFFF00"/>
                </a:solidFill>
                <a:latin typeface="HP001 4 hàng" pitchFamily="34" charset="0"/>
                <a:ea typeface="Chivo Light"/>
                <a:cs typeface="Chivo Light"/>
                <a:sym typeface="Chivo Light"/>
              </a:rPr>
              <a:t>ở công viên.</a:t>
            </a:r>
            <a:endParaRPr lang="vi-VN" sz="3600" b="1" u="sng" dirty="0">
              <a:solidFill>
                <a:srgbClr val="FFFF00"/>
              </a:solidFill>
              <a:latin typeface="HP001 4 hàng" pitchFamily="34" charset="0"/>
              <a:ea typeface="Chivo Light"/>
              <a:cs typeface="Chivo Light"/>
              <a:sym typeface="Chivo Light"/>
            </a:endParaRPr>
          </a:p>
        </p:txBody>
      </p:sp>
      <p:sp>
        <p:nvSpPr>
          <p:cNvPr id="5" name="TextBox 4"/>
          <p:cNvSpPr txBox="1"/>
          <p:nvPr/>
        </p:nvSpPr>
        <p:spPr>
          <a:xfrm>
            <a:off x="130688" y="2452387"/>
            <a:ext cx="12192000" cy="646331"/>
          </a:xfrm>
          <a:prstGeom prst="rect">
            <a:avLst/>
          </a:prstGeom>
          <a:noFill/>
        </p:spPr>
        <p:txBody>
          <a:bodyPr wrap="square" rtlCol="0">
            <a:spAutoFit/>
          </a:bodyPr>
          <a:lstStyle/>
          <a:p>
            <a:pPr>
              <a:spcBef>
                <a:spcPts val="800"/>
              </a:spcBef>
              <a:buClr>
                <a:schemeClr val="accent1"/>
              </a:buClr>
              <a:buSzPts val="2600"/>
              <a:buFont typeface="Chivo Light"/>
              <a:buNone/>
            </a:pPr>
            <a:r>
              <a:rPr lang="vi-VN" b="1" dirty="0">
                <a:solidFill>
                  <a:srgbClr val="0000FF"/>
                </a:solidFill>
                <a:latin typeface="HP001 4 hàng" pitchFamily="34" charset="0"/>
                <a:ea typeface="Chivo Light"/>
                <a:cs typeface="Chivo Light"/>
                <a:sym typeface="Chivo Light"/>
              </a:rPr>
              <a:t>. </a:t>
            </a:r>
            <a:r>
              <a:rPr lang="en-US" sz="3600" b="1" dirty="0" smtClean="0">
                <a:solidFill>
                  <a:schemeClr val="bg1"/>
                </a:solidFill>
                <a:latin typeface="HP001 4 hàng" pitchFamily="34" charset="0"/>
                <a:ea typeface="Chivo Light"/>
                <a:cs typeface="Chivo Light"/>
                <a:sym typeface="Chivo Light"/>
              </a:rPr>
              <a:t>b, </a:t>
            </a:r>
            <a:r>
              <a:rPr lang="vi-VN" sz="3600" b="1" dirty="0" smtClean="0">
                <a:solidFill>
                  <a:schemeClr val="bg1"/>
                </a:solidFill>
                <a:latin typeface="HP001 4 hàng" pitchFamily="34" charset="0"/>
                <a:ea typeface="Chivo Light"/>
                <a:cs typeface="Chivo Light"/>
                <a:sym typeface="Chivo Light"/>
              </a:rPr>
              <a:t>Khi vào cổng, bố dặn hai anh em Nam thế nào</a:t>
            </a:r>
            <a:r>
              <a:rPr lang="en-US" sz="3600" b="1" dirty="0" smtClean="0">
                <a:solidFill>
                  <a:schemeClr val="bg1"/>
                </a:solidFill>
                <a:latin typeface="HP001 4 hàng" pitchFamily="34" charset="0"/>
                <a:ea typeface="Chivo Light"/>
                <a:cs typeface="Chivo Light"/>
                <a:sym typeface="Chivo Light"/>
              </a:rPr>
              <a:t>?</a:t>
            </a:r>
            <a:endParaRPr lang="vi-VN" sz="3600" b="1" u="sng" dirty="0">
              <a:solidFill>
                <a:schemeClr val="bg1"/>
              </a:solidFill>
              <a:latin typeface="HP001 4 hàng" pitchFamily="34" charset="0"/>
              <a:ea typeface="Chivo Light"/>
              <a:cs typeface="Chivo Light"/>
              <a:sym typeface="Chivo Light"/>
            </a:endParaRPr>
          </a:p>
        </p:txBody>
      </p:sp>
      <p:sp>
        <p:nvSpPr>
          <p:cNvPr id="6" name="TextBox 5"/>
          <p:cNvSpPr txBox="1"/>
          <p:nvPr/>
        </p:nvSpPr>
        <p:spPr>
          <a:xfrm>
            <a:off x="315550" y="3249301"/>
            <a:ext cx="11472652" cy="1200329"/>
          </a:xfrm>
          <a:prstGeom prst="rect">
            <a:avLst/>
          </a:prstGeom>
          <a:noFill/>
        </p:spPr>
        <p:txBody>
          <a:bodyPr wrap="square" rtlCol="0">
            <a:spAutoFit/>
          </a:bodyPr>
          <a:lstStyle/>
          <a:p>
            <a:pPr>
              <a:spcBef>
                <a:spcPts val="800"/>
              </a:spcBef>
              <a:buClr>
                <a:schemeClr val="accent1"/>
              </a:buClr>
              <a:buSzPts val="2600"/>
              <a:buFont typeface="Chivo Light"/>
              <a:buNone/>
            </a:pPr>
            <a:r>
              <a:rPr lang="en-US" sz="3600" b="1" dirty="0" smtClean="0">
                <a:solidFill>
                  <a:srgbClr val="FFFF00"/>
                </a:solidFill>
                <a:latin typeface="HP001 4 hàng" pitchFamily="34" charset="0"/>
                <a:ea typeface="Chivo Light"/>
                <a:cs typeface="Chivo Light"/>
                <a:sym typeface="Chivo Light"/>
              </a:rPr>
              <a:t>- </a:t>
            </a:r>
            <a:r>
              <a:rPr lang="vi-VN" sz="3600" b="1" dirty="0">
                <a:solidFill>
                  <a:srgbClr val="FFFF00"/>
                </a:solidFill>
                <a:latin typeface="HP001 4 hàng" pitchFamily="34" charset="0"/>
                <a:ea typeface="Chivo Light"/>
                <a:cs typeface="Chivo Light"/>
                <a:sym typeface="Chivo Light"/>
              </a:rPr>
              <a:t>Khi vào cổng, bố dặn hai anh em Nam </a:t>
            </a:r>
            <a:r>
              <a:rPr lang="vi-VN" sz="3600" b="1" dirty="0" smtClean="0">
                <a:solidFill>
                  <a:srgbClr val="FFFF00"/>
                </a:solidFill>
                <a:latin typeface="HP001 4 hàng" pitchFamily="34" charset="0"/>
                <a:ea typeface="Chivo Light"/>
                <a:cs typeface="Chivo Light"/>
                <a:sym typeface="Chivo Light"/>
              </a:rPr>
              <a:t>nếu không may bị lạc thì nhớ đi ra cổng có lá cờ.</a:t>
            </a:r>
            <a:endParaRPr lang="vi-VN" sz="3600" b="1" u="sng" dirty="0">
              <a:solidFill>
                <a:srgbClr val="FFFF00"/>
              </a:solidFill>
              <a:latin typeface="HP001 4 hàng" pitchFamily="34" charset="0"/>
              <a:ea typeface="Chivo Light"/>
              <a:cs typeface="Chivo Light"/>
              <a:sym typeface="Chivo Light"/>
            </a:endParaRPr>
          </a:p>
        </p:txBody>
      </p:sp>
      <p:sp>
        <p:nvSpPr>
          <p:cNvPr id="7" name="TextBox 6"/>
          <p:cNvSpPr txBox="1"/>
          <p:nvPr/>
        </p:nvSpPr>
        <p:spPr>
          <a:xfrm>
            <a:off x="130688" y="4600213"/>
            <a:ext cx="11080376" cy="646331"/>
          </a:xfrm>
          <a:prstGeom prst="rect">
            <a:avLst/>
          </a:prstGeom>
          <a:noFill/>
        </p:spPr>
        <p:txBody>
          <a:bodyPr wrap="square" rtlCol="0">
            <a:spAutoFit/>
          </a:bodyPr>
          <a:lstStyle/>
          <a:p>
            <a:pPr>
              <a:spcBef>
                <a:spcPts val="800"/>
              </a:spcBef>
              <a:buClr>
                <a:schemeClr val="accent1"/>
              </a:buClr>
              <a:buSzPts val="2600"/>
              <a:buFont typeface="Chivo Light"/>
              <a:buNone/>
            </a:pPr>
            <a:r>
              <a:rPr lang="vi-VN" b="1" dirty="0">
                <a:solidFill>
                  <a:srgbClr val="0000FF"/>
                </a:solidFill>
                <a:latin typeface="HP001 4 hàng" pitchFamily="34" charset="0"/>
                <a:ea typeface="Chivo Light"/>
                <a:cs typeface="Chivo Light"/>
                <a:sym typeface="Chivo Light"/>
              </a:rPr>
              <a:t>. </a:t>
            </a:r>
            <a:r>
              <a:rPr lang="en-US" sz="3600" b="1" dirty="0" smtClean="0">
                <a:solidFill>
                  <a:schemeClr val="bg1"/>
                </a:solidFill>
                <a:latin typeface="HP001 4 hàng" pitchFamily="34" charset="0"/>
                <a:ea typeface="Chivo Light"/>
                <a:cs typeface="Chivo Light"/>
                <a:sym typeface="Chivo Light"/>
              </a:rPr>
              <a:t>c, </a:t>
            </a:r>
            <a:r>
              <a:rPr lang="vi-VN" sz="3600" b="1" dirty="0" smtClean="0">
                <a:solidFill>
                  <a:schemeClr val="bg1"/>
                </a:solidFill>
                <a:latin typeface="HP001 4 hàng" pitchFamily="34" charset="0"/>
                <a:ea typeface="Chivo Light"/>
                <a:cs typeface="Chivo Light"/>
                <a:sym typeface="Chivo Light"/>
              </a:rPr>
              <a:t>Nhớ lời bố dặn, Nam đã làm gì</a:t>
            </a:r>
            <a:r>
              <a:rPr lang="en-US" sz="3600" b="1" dirty="0" smtClean="0">
                <a:solidFill>
                  <a:schemeClr val="bg1"/>
                </a:solidFill>
                <a:latin typeface="HP001 4 hàng" pitchFamily="34" charset="0"/>
                <a:ea typeface="Chivo Light"/>
                <a:cs typeface="Chivo Light"/>
                <a:sym typeface="Chivo Light"/>
              </a:rPr>
              <a:t>?</a:t>
            </a:r>
            <a:endParaRPr lang="vi-VN" sz="3600" b="1" u="sng" dirty="0">
              <a:solidFill>
                <a:schemeClr val="bg1"/>
              </a:solidFill>
              <a:latin typeface="HP001 4 hàng" pitchFamily="34" charset="0"/>
              <a:ea typeface="Chivo Light"/>
              <a:cs typeface="Chivo Light"/>
              <a:sym typeface="Chivo Light"/>
            </a:endParaRPr>
          </a:p>
        </p:txBody>
      </p:sp>
      <p:sp>
        <p:nvSpPr>
          <p:cNvPr id="8" name="TextBox 7"/>
          <p:cNvSpPr txBox="1"/>
          <p:nvPr/>
        </p:nvSpPr>
        <p:spPr>
          <a:xfrm>
            <a:off x="315550" y="5246544"/>
            <a:ext cx="11080376" cy="1200329"/>
          </a:xfrm>
          <a:prstGeom prst="rect">
            <a:avLst/>
          </a:prstGeom>
          <a:noFill/>
        </p:spPr>
        <p:txBody>
          <a:bodyPr wrap="square" rtlCol="0">
            <a:spAutoFit/>
          </a:bodyPr>
          <a:lstStyle/>
          <a:p>
            <a:pPr>
              <a:spcBef>
                <a:spcPts val="800"/>
              </a:spcBef>
              <a:buClr>
                <a:schemeClr val="accent1"/>
              </a:buClr>
              <a:buSzPts val="2600"/>
              <a:buFont typeface="Chivo Light"/>
              <a:buNone/>
            </a:pPr>
            <a:r>
              <a:rPr lang="vi-VN" b="1" dirty="0">
                <a:solidFill>
                  <a:srgbClr val="FFFF00"/>
                </a:solidFill>
                <a:latin typeface="HP001 4 hàng" pitchFamily="34" charset="0"/>
                <a:ea typeface="Chivo Light"/>
                <a:cs typeface="Chivo Light"/>
                <a:sym typeface="Chivo Light"/>
              </a:rPr>
              <a:t>. </a:t>
            </a:r>
            <a:r>
              <a:rPr lang="en-US" sz="3600" b="1" dirty="0" smtClean="0">
                <a:solidFill>
                  <a:srgbClr val="FFFF00"/>
                </a:solidFill>
                <a:latin typeface="HP001 4 hàng" pitchFamily="34" charset="0"/>
                <a:ea typeface="Chivo Light"/>
                <a:cs typeface="Chivo Light"/>
                <a:sym typeface="Chivo Light"/>
              </a:rPr>
              <a:t>– </a:t>
            </a:r>
            <a:r>
              <a:rPr lang="vi-VN" sz="3600" b="1" dirty="0">
                <a:solidFill>
                  <a:srgbClr val="FFFF00"/>
                </a:solidFill>
                <a:latin typeface="HP001 4 hàng" pitchFamily="34" charset="0"/>
                <a:ea typeface="Chivo Light"/>
                <a:cs typeface="Chivo Light"/>
                <a:sym typeface="Chivo Light"/>
              </a:rPr>
              <a:t>Nhớ lời bố dặn, </a:t>
            </a:r>
            <a:r>
              <a:rPr lang="vi-VN" sz="3600" b="1" dirty="0" smtClean="0">
                <a:solidFill>
                  <a:srgbClr val="FFFF00"/>
                </a:solidFill>
                <a:latin typeface="HP001 4 hàng" pitchFamily="34" charset="0"/>
                <a:ea typeface="Chivo Light"/>
                <a:cs typeface="Chivo Light"/>
                <a:sym typeface="Chivo Light"/>
              </a:rPr>
              <a:t>Nam đi theo hướng tấm biển chỉ đường để đi ra cổng </a:t>
            </a:r>
            <a:r>
              <a:rPr lang="en-US" sz="3600" b="1" dirty="0" smtClean="0">
                <a:solidFill>
                  <a:srgbClr val="FFFF00"/>
                </a:solidFill>
                <a:latin typeface="HP001 4 hàng" pitchFamily="34" charset="0"/>
                <a:ea typeface="Chivo Light"/>
                <a:cs typeface="Chivo Light"/>
                <a:sym typeface="Chivo Light"/>
              </a:rPr>
              <a:t>.</a:t>
            </a:r>
            <a:endParaRPr lang="vi-VN" sz="3600" b="1" u="sng" dirty="0">
              <a:solidFill>
                <a:srgbClr val="FFFF00"/>
              </a:solidFill>
              <a:latin typeface="HP001 4 hàng" pitchFamily="34" charset="0"/>
              <a:ea typeface="Chivo Light"/>
              <a:cs typeface="Chivo Light"/>
              <a:sym typeface="Chivo Light"/>
            </a:endParaRPr>
          </a:p>
        </p:txBody>
      </p:sp>
      <p:pic>
        <p:nvPicPr>
          <p:cNvPr id="9" name="Picture 8"/>
          <p:cNvPicPr>
            <a:picLocks noChangeAspect="1"/>
          </p:cNvPicPr>
          <p:nvPr/>
        </p:nvPicPr>
        <p:blipFill>
          <a:blip r:embed="rId2"/>
          <a:stretch>
            <a:fillRect/>
          </a:stretch>
        </p:blipFill>
        <p:spPr>
          <a:xfrm>
            <a:off x="11134164" y="5593976"/>
            <a:ext cx="1057835" cy="1264024"/>
          </a:xfrm>
          <a:prstGeom prst="ellipse">
            <a:avLst/>
          </a:prstGeom>
        </p:spPr>
      </p:pic>
    </p:spTree>
    <p:extLst>
      <p:ext uri="{BB962C8B-B14F-4D97-AF65-F5344CB8AC3E}">
        <p14:creationId xmlns:p14="http://schemas.microsoft.com/office/powerpoint/2010/main" val="376227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heel(1)">
                                      <p:cBhvr>
                                        <p:cTn id="4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4" grpId="0"/>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4" name="Google Shape;461;p28"/>
          <p:cNvSpPr txBox="1">
            <a:spLocks noChangeArrowheads="1"/>
          </p:cNvSpPr>
          <p:nvPr/>
        </p:nvSpPr>
        <p:spPr bwMode="auto">
          <a:xfrm>
            <a:off x="487937" y="197214"/>
            <a:ext cx="11142617" cy="1105525"/>
          </a:xfrm>
          <a:prstGeom prst="rect">
            <a:avLst/>
          </a:prstGeom>
          <a:solidFill>
            <a:srgbClr val="000099"/>
          </a:solidFill>
          <a:ln>
            <a:noFill/>
          </a:ln>
          <a:scene3d>
            <a:camera prst="orthographicFront"/>
            <a:lightRig rig="threePt" dir="t"/>
          </a:scene3d>
          <a:sp3d>
            <a:bevelT/>
          </a:sp3d>
          <a:extLst/>
        </p:spPr>
        <p:txBody>
          <a:bodyPr lIns="121900" tIns="121900" rIns="121900" bIns="121900"/>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ts val="800"/>
              </a:spcBef>
              <a:buClr>
                <a:schemeClr val="accent1"/>
              </a:buClr>
              <a:buSzPts val="2600"/>
              <a:buFont typeface="Chivo Light"/>
              <a:buNone/>
            </a:pPr>
            <a:r>
              <a:rPr lang="vi-VN" sz="4000" b="1" dirty="0" smtClean="0">
                <a:solidFill>
                  <a:srgbClr val="FFFF00"/>
                </a:solidFill>
                <a:latin typeface="HP001 4 hàng" pitchFamily="34" charset="0"/>
                <a:ea typeface="Chivo Light"/>
                <a:cs typeface="Chivo Light"/>
                <a:sym typeface="Chivo Light"/>
              </a:rPr>
              <a:t>4. Viết vào vở câu trả lời cho câu hỏi a ở mục 3 (T:24) </a:t>
            </a:r>
          </a:p>
        </p:txBody>
      </p:sp>
      <p:pic>
        <p:nvPicPr>
          <p:cNvPr id="5" name="Picture 4"/>
          <p:cNvPicPr>
            <a:picLocks noChangeAspect="1"/>
          </p:cNvPicPr>
          <p:nvPr/>
        </p:nvPicPr>
        <p:blipFill>
          <a:blip r:embed="rId2"/>
          <a:stretch>
            <a:fillRect/>
          </a:stretch>
        </p:blipFill>
        <p:spPr>
          <a:xfrm>
            <a:off x="576110" y="1841866"/>
            <a:ext cx="10966270" cy="3278778"/>
          </a:xfrm>
          <a:prstGeom prst="rect">
            <a:avLst/>
          </a:prstGeom>
        </p:spPr>
      </p:pic>
      <p:sp>
        <p:nvSpPr>
          <p:cNvPr id="9" name="TextBox 8"/>
          <p:cNvSpPr txBox="1">
            <a:spLocks noChangeArrowheads="1"/>
          </p:cNvSpPr>
          <p:nvPr/>
        </p:nvSpPr>
        <p:spPr bwMode="auto">
          <a:xfrm>
            <a:off x="1219868" y="2372815"/>
            <a:ext cx="10053377"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vi-VN" altLang="en-US" sz="4400" b="1" dirty="0" smtClean="0">
                <a:solidFill>
                  <a:srgbClr val="0000FF"/>
                </a:solidFill>
                <a:latin typeface="HP001 4 hàng" panose="020B0603050302020204" pitchFamily="34" charset="0"/>
              </a:rPr>
              <a:t> </a:t>
            </a:r>
            <a:r>
              <a:rPr lang="vi-VN" altLang="en-US" sz="4700" b="1" dirty="0" smtClean="0">
                <a:solidFill>
                  <a:srgbClr val="0000FF"/>
                </a:solidFill>
                <a:latin typeface="HP001 4 hàng" panose="020B0603050302020204" pitchFamily="34" charset="0"/>
              </a:rPr>
              <a:t>Bố cho Nam và em đi chơi ở công </a:t>
            </a:r>
          </a:p>
        </p:txBody>
      </p:sp>
      <p:sp>
        <p:nvSpPr>
          <p:cNvPr id="10" name="TextBox 9"/>
          <p:cNvSpPr txBox="1">
            <a:spLocks noChangeArrowheads="1"/>
          </p:cNvSpPr>
          <p:nvPr/>
        </p:nvSpPr>
        <p:spPr bwMode="auto">
          <a:xfrm>
            <a:off x="326573" y="3338925"/>
            <a:ext cx="10053377"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vi-VN" altLang="en-US" sz="4700" b="1" dirty="0" smtClean="0">
                <a:solidFill>
                  <a:srgbClr val="0000FF"/>
                </a:solidFill>
                <a:latin typeface="HP001 4 hàng" panose="020B0603050302020204" pitchFamily="34" charset="0"/>
              </a:rPr>
              <a:t> viên.</a:t>
            </a:r>
          </a:p>
        </p:txBody>
      </p:sp>
      <p:pic>
        <p:nvPicPr>
          <p:cNvPr id="7" name="Picture 6"/>
          <p:cNvPicPr>
            <a:picLocks noChangeAspect="1"/>
          </p:cNvPicPr>
          <p:nvPr/>
        </p:nvPicPr>
        <p:blipFill>
          <a:blip r:embed="rId3"/>
          <a:stretch>
            <a:fillRect/>
          </a:stretch>
        </p:blipFill>
        <p:spPr>
          <a:xfrm>
            <a:off x="10533529" y="5248275"/>
            <a:ext cx="1285875" cy="1354231"/>
          </a:xfrm>
          <a:prstGeom prst="ellipse">
            <a:avLst/>
          </a:prstGeom>
        </p:spPr>
      </p:pic>
    </p:spTree>
    <p:extLst>
      <p:ext uri="{BB962C8B-B14F-4D97-AF65-F5344CB8AC3E}">
        <p14:creationId xmlns:p14="http://schemas.microsoft.com/office/powerpoint/2010/main" val="171348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heel(1)">
                                      <p:cBhvr>
                                        <p:cTn id="3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95422" y="1075858"/>
            <a:ext cx="11563643" cy="3787225"/>
          </a:xfrm>
          <a:prstGeom prst="rect">
            <a:avLst/>
          </a:prstGeom>
        </p:spPr>
      </p:pic>
      <p:sp>
        <p:nvSpPr>
          <p:cNvPr id="6" name="TextBox 5"/>
          <p:cNvSpPr txBox="1">
            <a:spLocks noChangeArrowheads="1"/>
          </p:cNvSpPr>
          <p:nvPr/>
        </p:nvSpPr>
        <p:spPr bwMode="auto">
          <a:xfrm>
            <a:off x="275317" y="191697"/>
            <a:ext cx="2969525" cy="646331"/>
          </a:xfrm>
          <a:prstGeom prst="rect">
            <a:avLst/>
          </a:prstGeom>
          <a:solidFill>
            <a:srgbClr val="FF9900"/>
          </a:solidFill>
          <a:ln>
            <a:noFill/>
          </a:ln>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vi-VN" sz="3600" b="1" dirty="0">
                <a:solidFill>
                  <a:schemeClr val="bg1"/>
                </a:solidFill>
                <a:latin typeface=".VnAvant" pitchFamily="34" charset="0"/>
              </a:rPr>
              <a:t>1</a:t>
            </a:r>
            <a:r>
              <a:rPr lang="vi-VN" sz="3600" b="1" dirty="0" smtClean="0">
                <a:solidFill>
                  <a:schemeClr val="bg1"/>
                </a:solidFill>
                <a:latin typeface=".VnAvant" pitchFamily="34" charset="0"/>
              </a:rPr>
              <a:t>.</a:t>
            </a:r>
            <a:r>
              <a:rPr lang="vi-VN" sz="3600" b="1" dirty="0" smtClean="0">
                <a:solidFill>
                  <a:schemeClr val="bg1"/>
                </a:solidFill>
              </a:rPr>
              <a:t> Tô  (T23)</a:t>
            </a:r>
            <a:endParaRPr lang="en-US" sz="3600" b="1" dirty="0">
              <a:solidFill>
                <a:schemeClr val="bg1"/>
              </a:solidFill>
              <a:latin typeface=".VnAvant" pitchFamily="34" charset="0"/>
            </a:endParaRPr>
          </a:p>
        </p:txBody>
      </p:sp>
      <p:sp>
        <p:nvSpPr>
          <p:cNvPr id="7" name="TextBox 6"/>
          <p:cNvSpPr txBox="1"/>
          <p:nvPr/>
        </p:nvSpPr>
        <p:spPr>
          <a:xfrm>
            <a:off x="275317" y="2076055"/>
            <a:ext cx="1758462" cy="1400383"/>
          </a:xfrm>
          <a:prstGeom prst="rect">
            <a:avLst/>
          </a:prstGeom>
          <a:noFill/>
        </p:spPr>
        <p:txBody>
          <a:bodyPr wrap="square" rtlCol="0">
            <a:spAutoFit/>
          </a:bodyPr>
          <a:lstStyle/>
          <a:p>
            <a:pPr>
              <a:spcBef>
                <a:spcPts val="800"/>
              </a:spcBef>
              <a:buClr>
                <a:schemeClr val="accent1"/>
              </a:buClr>
              <a:buSzPts val="2600"/>
              <a:buFont typeface="Chivo Light"/>
              <a:buNone/>
            </a:pPr>
            <a:r>
              <a:rPr lang="vi-VN" sz="8500" b="1" dirty="0">
                <a:solidFill>
                  <a:srgbClr val="0000FF"/>
                </a:solidFill>
                <a:latin typeface="HP001 4 hàng" pitchFamily="34" charset="0"/>
                <a:ea typeface="Chivo Light"/>
                <a:cs typeface="Chivo Light"/>
                <a:sym typeface="Chivo Light"/>
              </a:rPr>
              <a:t>U</a:t>
            </a:r>
            <a:endParaRPr lang="vi-VN" sz="8500" b="1" u="sng" dirty="0">
              <a:solidFill>
                <a:srgbClr val="0000FF"/>
              </a:solidFill>
              <a:latin typeface="HP001 4 hàng" pitchFamily="34" charset="0"/>
              <a:ea typeface="Chivo Light"/>
              <a:cs typeface="Chivo Light"/>
              <a:sym typeface="Chivo Light"/>
            </a:endParaRPr>
          </a:p>
        </p:txBody>
      </p:sp>
      <p:sp>
        <p:nvSpPr>
          <p:cNvPr id="8" name="TextBox 7"/>
          <p:cNvSpPr txBox="1"/>
          <p:nvPr/>
        </p:nvSpPr>
        <p:spPr>
          <a:xfrm>
            <a:off x="3798271" y="2062991"/>
            <a:ext cx="1758462" cy="1400383"/>
          </a:xfrm>
          <a:prstGeom prst="rect">
            <a:avLst/>
          </a:prstGeom>
          <a:noFill/>
        </p:spPr>
        <p:txBody>
          <a:bodyPr wrap="square" rtlCol="0">
            <a:spAutoFit/>
          </a:bodyPr>
          <a:lstStyle/>
          <a:p>
            <a:pPr>
              <a:spcBef>
                <a:spcPts val="800"/>
              </a:spcBef>
              <a:buClr>
                <a:schemeClr val="accent1"/>
              </a:buClr>
              <a:buSzPts val="2600"/>
              <a:buFont typeface="Chivo Light"/>
              <a:buNone/>
            </a:pPr>
            <a:r>
              <a:rPr lang="vi-VN" sz="8500" b="1" dirty="0" smtClean="0">
                <a:solidFill>
                  <a:srgbClr val="0000FF"/>
                </a:solidFill>
                <a:latin typeface="HP001 4 hàng" pitchFamily="34" charset="0"/>
                <a:ea typeface="Chivo Light"/>
                <a:cs typeface="Chivo Light"/>
                <a:sym typeface="Chivo Light"/>
              </a:rPr>
              <a:t>U</a:t>
            </a:r>
            <a:endParaRPr lang="vi-VN" sz="8500" b="1" u="sng" dirty="0">
              <a:solidFill>
                <a:srgbClr val="0000FF"/>
              </a:solidFill>
              <a:latin typeface="HP001 4 hàng" pitchFamily="34" charset="0"/>
              <a:ea typeface="Chivo Light"/>
              <a:cs typeface="Chivo Light"/>
              <a:sym typeface="Chivo Light"/>
            </a:endParaRPr>
          </a:p>
        </p:txBody>
      </p:sp>
      <p:sp>
        <p:nvSpPr>
          <p:cNvPr id="10" name="TextBox 9"/>
          <p:cNvSpPr txBox="1"/>
          <p:nvPr/>
        </p:nvSpPr>
        <p:spPr>
          <a:xfrm>
            <a:off x="282359" y="4198243"/>
            <a:ext cx="1758462" cy="738664"/>
          </a:xfrm>
          <a:prstGeom prst="rect">
            <a:avLst/>
          </a:prstGeom>
          <a:noFill/>
        </p:spPr>
        <p:txBody>
          <a:bodyPr wrap="square" rtlCol="0">
            <a:spAutoFit/>
          </a:bodyPr>
          <a:lstStyle/>
          <a:p>
            <a:pPr>
              <a:spcBef>
                <a:spcPts val="800"/>
              </a:spcBef>
              <a:buClr>
                <a:schemeClr val="accent1"/>
              </a:buClr>
              <a:buSzPts val="2600"/>
              <a:buFont typeface="Chivo Light"/>
              <a:buNone/>
            </a:pPr>
            <a:r>
              <a:rPr lang="vi-VN" sz="4200" b="1" dirty="0" smtClean="0">
                <a:solidFill>
                  <a:srgbClr val="0000FF"/>
                </a:solidFill>
                <a:latin typeface="HP001 4 hàng" pitchFamily="34" charset="0"/>
                <a:ea typeface="Chivo Light"/>
                <a:cs typeface="Chivo Light"/>
                <a:sym typeface="Chivo Light"/>
              </a:rPr>
              <a:t>U</a:t>
            </a:r>
            <a:endParaRPr lang="vi-VN" sz="4200" b="1" u="sng" dirty="0">
              <a:solidFill>
                <a:srgbClr val="0000FF"/>
              </a:solidFill>
              <a:latin typeface="HP001 4 hàng" pitchFamily="34" charset="0"/>
              <a:ea typeface="Chivo Light"/>
              <a:cs typeface="Chivo Light"/>
              <a:sym typeface="Chivo Light"/>
            </a:endParaRPr>
          </a:p>
        </p:txBody>
      </p:sp>
      <p:sp>
        <p:nvSpPr>
          <p:cNvPr id="9" name="TextBox 8"/>
          <p:cNvSpPr txBox="1"/>
          <p:nvPr/>
        </p:nvSpPr>
        <p:spPr>
          <a:xfrm>
            <a:off x="7399601" y="2062990"/>
            <a:ext cx="1758462" cy="1400383"/>
          </a:xfrm>
          <a:prstGeom prst="rect">
            <a:avLst/>
          </a:prstGeom>
          <a:noFill/>
        </p:spPr>
        <p:txBody>
          <a:bodyPr wrap="square" rtlCol="0">
            <a:spAutoFit/>
          </a:bodyPr>
          <a:lstStyle/>
          <a:p>
            <a:pPr>
              <a:spcBef>
                <a:spcPts val="800"/>
              </a:spcBef>
              <a:buClr>
                <a:schemeClr val="accent1"/>
              </a:buClr>
              <a:buSzPts val="2600"/>
              <a:buFont typeface="Chivo Light"/>
              <a:buNone/>
            </a:pPr>
            <a:r>
              <a:rPr lang="vi-VN" sz="8500" b="1" dirty="0">
                <a:solidFill>
                  <a:srgbClr val="0000FF"/>
                </a:solidFill>
                <a:latin typeface="HP001 4 hàng" pitchFamily="34" charset="0"/>
                <a:ea typeface="Chivo Light"/>
                <a:cs typeface="Chivo Light"/>
                <a:sym typeface="Chivo Light"/>
              </a:rPr>
              <a:t>Ư</a:t>
            </a:r>
            <a:endParaRPr lang="vi-VN" sz="8500" b="1" u="sng" dirty="0">
              <a:solidFill>
                <a:srgbClr val="0000FF"/>
              </a:solidFill>
              <a:latin typeface="HP001 4 hàng" pitchFamily="34" charset="0"/>
              <a:ea typeface="Chivo Light"/>
              <a:cs typeface="Chivo Light"/>
              <a:sym typeface="Chivo Light"/>
            </a:endParaRPr>
          </a:p>
        </p:txBody>
      </p:sp>
      <p:sp>
        <p:nvSpPr>
          <p:cNvPr id="11" name="TextBox 10"/>
          <p:cNvSpPr txBox="1"/>
          <p:nvPr/>
        </p:nvSpPr>
        <p:spPr>
          <a:xfrm>
            <a:off x="7299117" y="4198243"/>
            <a:ext cx="1758462" cy="738664"/>
          </a:xfrm>
          <a:prstGeom prst="rect">
            <a:avLst/>
          </a:prstGeom>
          <a:noFill/>
        </p:spPr>
        <p:txBody>
          <a:bodyPr wrap="square" rtlCol="0">
            <a:spAutoFit/>
          </a:bodyPr>
          <a:lstStyle/>
          <a:p>
            <a:pPr>
              <a:spcBef>
                <a:spcPts val="800"/>
              </a:spcBef>
              <a:buClr>
                <a:schemeClr val="accent1"/>
              </a:buClr>
              <a:buSzPts val="2600"/>
              <a:buFont typeface="Chivo Light"/>
              <a:buNone/>
            </a:pPr>
            <a:r>
              <a:rPr lang="vi-VN" sz="4200" b="1" dirty="0">
                <a:solidFill>
                  <a:srgbClr val="0000FF"/>
                </a:solidFill>
                <a:latin typeface="HP001 4 hàng" pitchFamily="34" charset="0"/>
                <a:ea typeface="Chivo Light"/>
                <a:cs typeface="Chivo Light"/>
                <a:sym typeface="Chivo Light"/>
              </a:rPr>
              <a:t>Ư</a:t>
            </a:r>
            <a:endParaRPr lang="vi-VN" sz="4200" b="1" u="sng" dirty="0">
              <a:solidFill>
                <a:srgbClr val="0000FF"/>
              </a:solidFill>
              <a:latin typeface="HP001 4 hàng" pitchFamily="34" charset="0"/>
              <a:ea typeface="Chivo Light"/>
              <a:cs typeface="Chivo Light"/>
              <a:sym typeface="Chivo Light"/>
            </a:endParaRPr>
          </a:p>
        </p:txBody>
      </p:sp>
      <p:sp>
        <p:nvSpPr>
          <p:cNvPr id="19" name="TextBox 18"/>
          <p:cNvSpPr txBox="1"/>
          <p:nvPr/>
        </p:nvSpPr>
        <p:spPr>
          <a:xfrm>
            <a:off x="3833104" y="4206950"/>
            <a:ext cx="1758462" cy="738664"/>
          </a:xfrm>
          <a:prstGeom prst="rect">
            <a:avLst/>
          </a:prstGeom>
          <a:noFill/>
        </p:spPr>
        <p:txBody>
          <a:bodyPr wrap="square" rtlCol="0">
            <a:spAutoFit/>
          </a:bodyPr>
          <a:lstStyle/>
          <a:p>
            <a:pPr>
              <a:spcBef>
                <a:spcPts val="800"/>
              </a:spcBef>
              <a:buClr>
                <a:schemeClr val="accent1"/>
              </a:buClr>
              <a:buSzPts val="2600"/>
              <a:buFont typeface="Chivo Light"/>
              <a:buNone/>
            </a:pPr>
            <a:r>
              <a:rPr lang="vi-VN" sz="4200" b="1" dirty="0" smtClean="0">
                <a:solidFill>
                  <a:srgbClr val="0000FF"/>
                </a:solidFill>
                <a:latin typeface="HP001 4 hàng" pitchFamily="34" charset="0"/>
                <a:ea typeface="Chivo Light"/>
                <a:cs typeface="Chivo Light"/>
                <a:sym typeface="Chivo Light"/>
              </a:rPr>
              <a:t>U</a:t>
            </a:r>
            <a:endParaRPr lang="vi-VN" sz="4200" b="1" u="sng" dirty="0">
              <a:solidFill>
                <a:srgbClr val="0000FF"/>
              </a:solidFill>
              <a:latin typeface="HP001 4 hàng" pitchFamily="34" charset="0"/>
              <a:ea typeface="Chivo Light"/>
              <a:cs typeface="Chivo Light"/>
              <a:sym typeface="Chivo Light"/>
            </a:endParaRPr>
          </a:p>
        </p:txBody>
      </p:sp>
      <p:sp>
        <p:nvSpPr>
          <p:cNvPr id="20" name="TextBox 19"/>
          <p:cNvSpPr txBox="1"/>
          <p:nvPr/>
        </p:nvSpPr>
        <p:spPr>
          <a:xfrm>
            <a:off x="10818051" y="4198243"/>
            <a:ext cx="1758462" cy="738664"/>
          </a:xfrm>
          <a:prstGeom prst="rect">
            <a:avLst/>
          </a:prstGeom>
          <a:noFill/>
        </p:spPr>
        <p:txBody>
          <a:bodyPr wrap="square" rtlCol="0">
            <a:spAutoFit/>
          </a:bodyPr>
          <a:lstStyle/>
          <a:p>
            <a:pPr>
              <a:spcBef>
                <a:spcPts val="800"/>
              </a:spcBef>
              <a:buClr>
                <a:schemeClr val="accent1"/>
              </a:buClr>
              <a:buSzPts val="2600"/>
              <a:buFont typeface="Chivo Light"/>
              <a:buNone/>
            </a:pPr>
            <a:r>
              <a:rPr lang="vi-VN" sz="4200" b="1" dirty="0">
                <a:solidFill>
                  <a:srgbClr val="0000FF"/>
                </a:solidFill>
                <a:latin typeface="HP001 4 hàng" pitchFamily="34" charset="0"/>
                <a:ea typeface="Chivo Light"/>
                <a:cs typeface="Chivo Light"/>
                <a:sym typeface="Chivo Light"/>
              </a:rPr>
              <a:t>Ư</a:t>
            </a:r>
            <a:endParaRPr lang="vi-VN" sz="4200" b="1" u="sng" dirty="0">
              <a:solidFill>
                <a:srgbClr val="0000FF"/>
              </a:solidFill>
              <a:latin typeface="HP001 4 hàng" pitchFamily="34" charset="0"/>
              <a:ea typeface="Chivo Light"/>
              <a:cs typeface="Chivo Light"/>
              <a:sym typeface="Chivo Light"/>
            </a:endParaRPr>
          </a:p>
        </p:txBody>
      </p:sp>
      <p:sp>
        <p:nvSpPr>
          <p:cNvPr id="13" name="TextBox 12"/>
          <p:cNvSpPr txBox="1"/>
          <p:nvPr/>
        </p:nvSpPr>
        <p:spPr>
          <a:xfrm>
            <a:off x="10818051" y="2062989"/>
            <a:ext cx="1758462" cy="1400383"/>
          </a:xfrm>
          <a:prstGeom prst="rect">
            <a:avLst/>
          </a:prstGeom>
          <a:noFill/>
        </p:spPr>
        <p:txBody>
          <a:bodyPr wrap="square" rtlCol="0">
            <a:spAutoFit/>
          </a:bodyPr>
          <a:lstStyle/>
          <a:p>
            <a:pPr>
              <a:spcBef>
                <a:spcPts val="800"/>
              </a:spcBef>
              <a:buClr>
                <a:schemeClr val="accent1"/>
              </a:buClr>
              <a:buSzPts val="2600"/>
              <a:buFont typeface="Chivo Light"/>
              <a:buNone/>
            </a:pPr>
            <a:r>
              <a:rPr lang="vi-VN" sz="8500" b="1" dirty="0">
                <a:solidFill>
                  <a:srgbClr val="0000FF"/>
                </a:solidFill>
                <a:latin typeface="HP001 4 hàng" pitchFamily="34" charset="0"/>
                <a:ea typeface="Chivo Light"/>
                <a:cs typeface="Chivo Light"/>
                <a:sym typeface="Chivo Light"/>
              </a:rPr>
              <a:t>Ư</a:t>
            </a:r>
            <a:endParaRPr lang="vi-VN" sz="8500" b="1" u="sng" dirty="0">
              <a:solidFill>
                <a:srgbClr val="0000FF"/>
              </a:solidFill>
              <a:latin typeface="HP001 4 hàng" pitchFamily="34" charset="0"/>
              <a:ea typeface="Chivo Light"/>
              <a:cs typeface="Chivo Light"/>
              <a:sym typeface="Chivo Light"/>
            </a:endParaRPr>
          </a:p>
        </p:txBody>
      </p:sp>
      <p:pic>
        <p:nvPicPr>
          <p:cNvPr id="14" name="Picture 13"/>
          <p:cNvPicPr>
            <a:picLocks noChangeAspect="1"/>
          </p:cNvPicPr>
          <p:nvPr/>
        </p:nvPicPr>
        <p:blipFill>
          <a:blip r:embed="rId3"/>
          <a:stretch>
            <a:fillRect/>
          </a:stretch>
        </p:blipFill>
        <p:spPr>
          <a:xfrm>
            <a:off x="10573190" y="5045351"/>
            <a:ext cx="1285875" cy="1609725"/>
          </a:xfrm>
          <a:prstGeom prst="ellipse">
            <a:avLst/>
          </a:prstGeom>
        </p:spPr>
      </p:pic>
    </p:spTree>
    <p:extLst>
      <p:ext uri="{BB962C8B-B14F-4D97-AF65-F5344CB8AC3E}">
        <p14:creationId xmlns:p14="http://schemas.microsoft.com/office/powerpoint/2010/main" val="5206427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7165" y="1212575"/>
            <a:ext cx="11563643" cy="3787225"/>
          </a:xfrm>
          <a:prstGeom prst="rect">
            <a:avLst/>
          </a:prstGeom>
        </p:spPr>
      </p:pic>
      <p:sp>
        <p:nvSpPr>
          <p:cNvPr id="7" name="TextBox 6"/>
          <p:cNvSpPr txBox="1">
            <a:spLocks noChangeArrowheads="1"/>
          </p:cNvSpPr>
          <p:nvPr/>
        </p:nvSpPr>
        <p:spPr bwMode="auto">
          <a:xfrm>
            <a:off x="3646428" y="293997"/>
            <a:ext cx="4472866" cy="646331"/>
          </a:xfrm>
          <a:prstGeom prst="rect">
            <a:avLst/>
          </a:prstGeom>
          <a:solidFill>
            <a:srgbClr val="FF9900"/>
          </a:solidFill>
          <a:ln>
            <a:noFill/>
          </a:ln>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3600" b="1" dirty="0" smtClean="0">
                <a:solidFill>
                  <a:schemeClr val="bg1"/>
                </a:solidFill>
                <a:latin typeface="+mj-lt"/>
              </a:rPr>
              <a:t>2. </a:t>
            </a:r>
            <a:r>
              <a:rPr lang="en-US" sz="3600" b="1" dirty="0" err="1" smtClean="0">
                <a:solidFill>
                  <a:schemeClr val="bg1"/>
                </a:solidFill>
                <a:latin typeface="+mj-lt"/>
              </a:rPr>
              <a:t>Viết</a:t>
            </a:r>
            <a:r>
              <a:rPr lang="en-US" sz="3600" b="1" dirty="0" smtClean="0">
                <a:solidFill>
                  <a:schemeClr val="bg1"/>
                </a:solidFill>
                <a:latin typeface="+mj-lt"/>
              </a:rPr>
              <a:t> </a:t>
            </a:r>
            <a:r>
              <a:rPr lang="en-US" sz="3600" b="1" dirty="0" err="1" smtClean="0">
                <a:solidFill>
                  <a:schemeClr val="bg1"/>
                </a:solidFill>
                <a:latin typeface="+mj-lt"/>
              </a:rPr>
              <a:t>từ</a:t>
            </a:r>
            <a:r>
              <a:rPr lang="en-US" sz="3600" b="1" dirty="0" smtClean="0">
                <a:solidFill>
                  <a:schemeClr val="bg1"/>
                </a:solidFill>
                <a:latin typeface="+mj-lt"/>
              </a:rPr>
              <a:t> </a:t>
            </a:r>
            <a:r>
              <a:rPr lang="en-US" sz="3600" b="1" dirty="0" err="1" smtClean="0">
                <a:solidFill>
                  <a:schemeClr val="bg1"/>
                </a:solidFill>
                <a:latin typeface="+mj-lt"/>
              </a:rPr>
              <a:t>ngữ</a:t>
            </a:r>
            <a:r>
              <a:rPr lang="en-US" sz="3600" b="1" dirty="0" smtClean="0">
                <a:solidFill>
                  <a:schemeClr val="bg1"/>
                </a:solidFill>
                <a:latin typeface="+mj-lt"/>
              </a:rPr>
              <a:t> </a:t>
            </a:r>
            <a:r>
              <a:rPr lang="en-US" sz="3600" dirty="0" smtClean="0">
                <a:solidFill>
                  <a:schemeClr val="bg1"/>
                </a:solidFill>
              </a:rPr>
              <a:t>(T23)</a:t>
            </a:r>
            <a:endParaRPr lang="en-US" sz="3600" dirty="0">
              <a:solidFill>
                <a:schemeClr val="bg1"/>
              </a:solidFill>
              <a:latin typeface=".VnAvant" pitchFamily="34" charset="0"/>
            </a:endParaRPr>
          </a:p>
        </p:txBody>
      </p:sp>
      <p:sp>
        <p:nvSpPr>
          <p:cNvPr id="6" name="TextBox 5"/>
          <p:cNvSpPr txBox="1">
            <a:spLocks noChangeArrowheads="1"/>
          </p:cNvSpPr>
          <p:nvPr/>
        </p:nvSpPr>
        <p:spPr bwMode="auto">
          <a:xfrm>
            <a:off x="517165" y="1698211"/>
            <a:ext cx="401833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vi-VN" altLang="en-US" sz="4400" b="1" dirty="0" smtClean="0">
                <a:solidFill>
                  <a:srgbClr val="0000FF"/>
                </a:solidFill>
                <a:latin typeface="HP001 4 hàng" panose="020B0603050302020204" pitchFamily="34" charset="0"/>
              </a:rPr>
              <a:t>ngoảnh lại</a:t>
            </a:r>
            <a:endParaRPr lang="en-US" altLang="en-US" sz="4400" b="1" dirty="0">
              <a:solidFill>
                <a:srgbClr val="0000FF"/>
              </a:solidFill>
              <a:latin typeface="HP001 4 hàng" panose="020B0603050302020204" pitchFamily="34" charset="0"/>
            </a:endParaRPr>
          </a:p>
        </p:txBody>
      </p:sp>
      <p:sp>
        <p:nvSpPr>
          <p:cNvPr id="10" name="TextBox 9"/>
          <p:cNvSpPr txBox="1">
            <a:spLocks noChangeArrowheads="1"/>
          </p:cNvSpPr>
          <p:nvPr/>
        </p:nvSpPr>
        <p:spPr bwMode="auto">
          <a:xfrm>
            <a:off x="4770975" y="1706072"/>
            <a:ext cx="366033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vi-VN" altLang="en-US" sz="4400" b="1" dirty="0" smtClean="0">
                <a:solidFill>
                  <a:srgbClr val="0000FF"/>
                </a:solidFill>
                <a:latin typeface="HP001 4 hàng" panose="020B0603050302020204" pitchFamily="34" charset="0"/>
              </a:rPr>
              <a:t> ngoảnh </a:t>
            </a:r>
            <a:r>
              <a:rPr lang="vi-VN" altLang="en-US" sz="4400" b="1" dirty="0">
                <a:solidFill>
                  <a:srgbClr val="0000FF"/>
                </a:solidFill>
                <a:latin typeface="HP001 4 hàng" panose="020B0603050302020204" pitchFamily="34" charset="0"/>
              </a:rPr>
              <a:t>lại</a:t>
            </a:r>
            <a:endParaRPr lang="en-US" altLang="en-US" sz="4400" b="1" dirty="0">
              <a:solidFill>
                <a:srgbClr val="0000FF"/>
              </a:solidFill>
              <a:latin typeface="HP001 4 hàng" panose="020B0603050302020204" pitchFamily="34" charset="0"/>
            </a:endParaRPr>
          </a:p>
        </p:txBody>
      </p:sp>
      <p:sp>
        <p:nvSpPr>
          <p:cNvPr id="11" name="TextBox 10"/>
          <p:cNvSpPr txBox="1">
            <a:spLocks noChangeArrowheads="1"/>
          </p:cNvSpPr>
          <p:nvPr/>
        </p:nvSpPr>
        <p:spPr bwMode="auto">
          <a:xfrm>
            <a:off x="553674" y="3445674"/>
            <a:ext cx="24201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vi-VN" altLang="en-US" sz="4400" b="1" dirty="0" smtClean="0">
                <a:solidFill>
                  <a:srgbClr val="0000FF"/>
                </a:solidFill>
                <a:latin typeface="HP001 4 hàng" panose="020B0603050302020204" pitchFamily="34" charset="0"/>
              </a:rPr>
              <a:t>công viên</a:t>
            </a:r>
            <a:endParaRPr lang="en-US" altLang="en-US" sz="4400" b="1" dirty="0">
              <a:solidFill>
                <a:srgbClr val="0000FF"/>
              </a:solidFill>
              <a:latin typeface="HP001 4 hàng" panose="020B0603050302020204" pitchFamily="34" charset="0"/>
            </a:endParaRPr>
          </a:p>
        </p:txBody>
      </p:sp>
      <p:sp>
        <p:nvSpPr>
          <p:cNvPr id="12" name="TextBox 11"/>
          <p:cNvSpPr txBox="1">
            <a:spLocks noChangeArrowheads="1"/>
          </p:cNvSpPr>
          <p:nvPr/>
        </p:nvSpPr>
        <p:spPr bwMode="auto">
          <a:xfrm>
            <a:off x="3569503" y="3445674"/>
            <a:ext cx="294827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vi-VN" altLang="en-US" sz="4400" b="1" dirty="0" smtClean="0">
                <a:solidFill>
                  <a:srgbClr val="0000FF"/>
                </a:solidFill>
                <a:latin typeface="HP001 4 hàng" panose="020B0603050302020204" pitchFamily="34" charset="0"/>
              </a:rPr>
              <a:t>  </a:t>
            </a:r>
            <a:r>
              <a:rPr lang="vi-VN" altLang="en-US" sz="4400" b="1" dirty="0">
                <a:solidFill>
                  <a:srgbClr val="0000FF"/>
                </a:solidFill>
                <a:latin typeface="HP001 4 hàng" panose="020B0603050302020204" pitchFamily="34" charset="0"/>
              </a:rPr>
              <a:t>công viên</a:t>
            </a:r>
            <a:endParaRPr lang="en-US" altLang="en-US" sz="4400" b="1" dirty="0">
              <a:solidFill>
                <a:srgbClr val="0000FF"/>
              </a:solidFill>
              <a:latin typeface="HP001 4 hàng" panose="020B0603050302020204" pitchFamily="34" charset="0"/>
            </a:endParaRPr>
          </a:p>
          <a:p>
            <a:pPr>
              <a:lnSpc>
                <a:spcPct val="100000"/>
              </a:lnSpc>
              <a:spcBef>
                <a:spcPct val="0"/>
              </a:spcBef>
              <a:buNone/>
            </a:pPr>
            <a:endParaRPr lang="en-US" altLang="en-US" sz="4400" b="1" dirty="0">
              <a:solidFill>
                <a:srgbClr val="0000FF"/>
              </a:solidFill>
              <a:latin typeface="HP001 4 hàng" panose="020B0603050302020204" pitchFamily="34" charset="0"/>
            </a:endParaRPr>
          </a:p>
        </p:txBody>
      </p:sp>
      <p:sp>
        <p:nvSpPr>
          <p:cNvPr id="13" name="TextBox 12"/>
          <p:cNvSpPr txBox="1">
            <a:spLocks noChangeArrowheads="1"/>
          </p:cNvSpPr>
          <p:nvPr/>
        </p:nvSpPr>
        <p:spPr bwMode="auto">
          <a:xfrm>
            <a:off x="7302430" y="3434579"/>
            <a:ext cx="339129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vi-VN" altLang="en-US" sz="4400" b="1" dirty="0" smtClean="0">
                <a:solidFill>
                  <a:srgbClr val="0000FF"/>
                </a:solidFill>
                <a:latin typeface="HP001 4 hàng" panose="020B0603050302020204" pitchFamily="34" charset="0"/>
              </a:rPr>
              <a:t> </a:t>
            </a:r>
            <a:r>
              <a:rPr lang="vi-VN" altLang="en-US" sz="4400" b="1" dirty="0">
                <a:solidFill>
                  <a:srgbClr val="0000FF"/>
                </a:solidFill>
                <a:latin typeface="HP001 4 hàng" panose="020B0603050302020204" pitchFamily="34" charset="0"/>
              </a:rPr>
              <a:t>công </a:t>
            </a:r>
            <a:r>
              <a:rPr lang="vi-VN" altLang="en-US" sz="4400" b="1" dirty="0" smtClean="0">
                <a:solidFill>
                  <a:srgbClr val="0000FF"/>
                </a:solidFill>
                <a:latin typeface="HP001 4 hàng" panose="020B0603050302020204" pitchFamily="34" charset="0"/>
              </a:rPr>
              <a:t>viên</a:t>
            </a:r>
            <a:endParaRPr lang="en-US" altLang="en-US" sz="4400" b="1" dirty="0">
              <a:solidFill>
                <a:srgbClr val="0000FF"/>
              </a:solidFill>
              <a:latin typeface="HP001 4 hàng" panose="020B0603050302020204" pitchFamily="34" charset="0"/>
            </a:endParaRPr>
          </a:p>
        </p:txBody>
      </p:sp>
      <p:sp>
        <p:nvSpPr>
          <p:cNvPr id="15" name="TextBox 14"/>
          <p:cNvSpPr txBox="1">
            <a:spLocks noChangeArrowheads="1"/>
          </p:cNvSpPr>
          <p:nvPr/>
        </p:nvSpPr>
        <p:spPr bwMode="auto">
          <a:xfrm>
            <a:off x="9181610" y="1718481"/>
            <a:ext cx="366033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vi-VN" altLang="en-US" sz="4400" b="1" smtClean="0">
                <a:solidFill>
                  <a:srgbClr val="0000FF"/>
                </a:solidFill>
                <a:latin typeface="HP001 4 hàng" panose="020B0603050302020204" pitchFamily="34" charset="0"/>
              </a:rPr>
              <a:t> ngoảnh </a:t>
            </a:r>
            <a:r>
              <a:rPr lang="vi-VN" altLang="en-US" sz="4400" b="1" dirty="0">
                <a:solidFill>
                  <a:srgbClr val="0000FF"/>
                </a:solidFill>
                <a:latin typeface="HP001 4 hàng" panose="020B0603050302020204" pitchFamily="34" charset="0"/>
              </a:rPr>
              <a:t>lại</a:t>
            </a:r>
            <a:endParaRPr lang="en-US" altLang="en-US" sz="4400" b="1" dirty="0">
              <a:solidFill>
                <a:srgbClr val="0000FF"/>
              </a:solidFill>
              <a:latin typeface="HP001 4 hàng" panose="020B0603050302020204" pitchFamily="34" charset="0"/>
            </a:endParaRPr>
          </a:p>
        </p:txBody>
      </p:sp>
      <p:pic>
        <p:nvPicPr>
          <p:cNvPr id="16" name="Picture 15"/>
          <p:cNvPicPr>
            <a:picLocks noChangeAspect="1"/>
          </p:cNvPicPr>
          <p:nvPr/>
        </p:nvPicPr>
        <p:blipFill>
          <a:blip r:embed="rId3"/>
          <a:stretch>
            <a:fillRect/>
          </a:stretch>
        </p:blipFill>
        <p:spPr>
          <a:xfrm>
            <a:off x="10693726" y="5202665"/>
            <a:ext cx="1285875" cy="1457689"/>
          </a:xfrm>
          <a:prstGeom prst="ellipse">
            <a:avLst/>
          </a:prstGeom>
        </p:spPr>
      </p:pic>
    </p:spTree>
    <p:extLst>
      <p:ext uri="{BB962C8B-B14F-4D97-AF65-F5344CB8AC3E}">
        <p14:creationId xmlns:p14="http://schemas.microsoft.com/office/powerpoint/2010/main" val="80610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heel(1)">
                                      <p:cBhvr>
                                        <p:cTn id="4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10" grpId="0"/>
      <p:bldP spid="11" grpId="0"/>
      <p:bldP spid="12" grpId="0"/>
      <p:bldP spid="13"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4" name="Cloud Callout 3"/>
          <p:cNvSpPr/>
          <p:nvPr/>
        </p:nvSpPr>
        <p:spPr>
          <a:xfrm>
            <a:off x="3396343" y="496390"/>
            <a:ext cx="6100354" cy="3853541"/>
          </a:xfrm>
          <a:prstGeom prst="cloudCallou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00"/>
              </a:solidFill>
            </a:endParaRPr>
          </a:p>
        </p:txBody>
      </p:sp>
      <p:pic>
        <p:nvPicPr>
          <p:cNvPr id="6" name="Picture 4" descr="D:\Ảnh động làm giáo án\hinh-anh-dong-powerpoint-2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276" y="6019801"/>
            <a:ext cx="8991601" cy="7524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43846" y="2063931"/>
            <a:ext cx="3265714" cy="1015663"/>
          </a:xfrm>
          <a:prstGeom prst="rect">
            <a:avLst/>
          </a:prstGeom>
          <a:noFill/>
        </p:spPr>
        <p:txBody>
          <a:bodyPr wrap="square" rtlCol="0">
            <a:spAutoFit/>
          </a:bodyPr>
          <a:lstStyle/>
          <a:p>
            <a:pPr algn="ctr"/>
            <a:r>
              <a:rPr lang="vi-VN" sz="6000" b="1" dirty="0" smtClean="0">
                <a:solidFill>
                  <a:srgbClr val="FF33CC"/>
                </a:solidFill>
                <a:latin typeface="HP001 4 hàng" pitchFamily="34" charset="0"/>
                <a:ea typeface="Chivo Light"/>
                <a:cs typeface="Chivo Light"/>
                <a:sym typeface="Chivo Light"/>
              </a:rPr>
              <a:t>Tiết 3</a:t>
            </a:r>
            <a:endParaRPr lang="vi-VN" sz="6000" b="1" dirty="0">
              <a:solidFill>
                <a:srgbClr val="FF33CC"/>
              </a:solidFill>
              <a:latin typeface="HP001 4 hàng" pitchFamily="34" charset="0"/>
              <a:ea typeface="Chivo Light"/>
              <a:cs typeface="Chivo Light"/>
              <a:sym typeface="Chivo Light"/>
            </a:endParaRPr>
          </a:p>
        </p:txBody>
      </p:sp>
    </p:spTree>
    <p:extLst>
      <p:ext uri="{BB962C8B-B14F-4D97-AF65-F5344CB8AC3E}">
        <p14:creationId xmlns:p14="http://schemas.microsoft.com/office/powerpoint/2010/main" val="1267219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4" name="Google Shape;461;p28"/>
          <p:cNvSpPr txBox="1">
            <a:spLocks noChangeArrowheads="1"/>
          </p:cNvSpPr>
          <p:nvPr/>
        </p:nvSpPr>
        <p:spPr bwMode="auto">
          <a:xfrm>
            <a:off x="487937" y="197215"/>
            <a:ext cx="11142617" cy="1422580"/>
          </a:xfrm>
          <a:prstGeom prst="rect">
            <a:avLst/>
          </a:prstGeom>
          <a:solidFill>
            <a:srgbClr val="000099"/>
          </a:solidFill>
          <a:ln>
            <a:noFill/>
          </a:ln>
          <a:scene3d>
            <a:camera prst="orthographicFront"/>
            <a:lightRig rig="threePt" dir="t"/>
          </a:scene3d>
          <a:sp3d>
            <a:bevelT/>
          </a:sp3d>
          <a:extLst/>
        </p:spPr>
        <p:txBody>
          <a:bodyPr lIns="121900" tIns="121900" rIns="121900" bIns="121900"/>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ts val="800"/>
              </a:spcBef>
              <a:buClr>
                <a:schemeClr val="accent1"/>
              </a:buClr>
              <a:buSzPts val="2600"/>
              <a:buFont typeface="Chivo Light"/>
              <a:buNone/>
            </a:pPr>
            <a:r>
              <a:rPr lang="vi-VN" sz="4000" b="1" dirty="0" smtClean="0">
                <a:solidFill>
                  <a:srgbClr val="FFFF00"/>
                </a:solidFill>
                <a:latin typeface="HP001 4 hàng" pitchFamily="34" charset="0"/>
                <a:ea typeface="Chivo Light"/>
                <a:cs typeface="Chivo Light"/>
                <a:sym typeface="Chivo Light"/>
              </a:rPr>
              <a:t>5. Chọn từ ngữ để hoàn thiện câu và viết câu vào vở. </a:t>
            </a:r>
          </a:p>
          <a:p>
            <a:pPr>
              <a:spcBef>
                <a:spcPts val="800"/>
              </a:spcBef>
              <a:buClr>
                <a:schemeClr val="accent1"/>
              </a:buClr>
              <a:buSzPts val="2600"/>
              <a:buFont typeface="Chivo Light"/>
              <a:buNone/>
            </a:pPr>
            <a:endParaRPr lang="vi-VN" sz="4000" b="1" dirty="0" smtClean="0">
              <a:solidFill>
                <a:srgbClr val="0000FF"/>
              </a:solidFill>
              <a:latin typeface="HP001 4 hàng" pitchFamily="34" charset="0"/>
              <a:ea typeface="Chivo Light"/>
              <a:cs typeface="Chivo Light"/>
              <a:sym typeface="Chivo Light"/>
            </a:endParaRPr>
          </a:p>
          <a:p>
            <a:pPr>
              <a:spcBef>
                <a:spcPts val="800"/>
              </a:spcBef>
              <a:buClr>
                <a:schemeClr val="accent1"/>
              </a:buClr>
              <a:buSzPts val="2600"/>
              <a:buFont typeface="Chivo Light"/>
              <a:buNone/>
            </a:pPr>
            <a:endParaRPr lang="vi-VN" sz="4000" b="1" u="sng" dirty="0" smtClean="0">
              <a:solidFill>
                <a:srgbClr val="0000FF"/>
              </a:solidFill>
              <a:latin typeface="HP001 4 hàng" pitchFamily="34" charset="0"/>
              <a:ea typeface="Chivo Light"/>
              <a:cs typeface="Chivo Light"/>
              <a:sym typeface="Chivo Light"/>
            </a:endParaRPr>
          </a:p>
        </p:txBody>
      </p:sp>
      <p:sp>
        <p:nvSpPr>
          <p:cNvPr id="11" name="TextBox 10"/>
          <p:cNvSpPr txBox="1">
            <a:spLocks noChangeArrowheads="1"/>
          </p:cNvSpPr>
          <p:nvPr/>
        </p:nvSpPr>
        <p:spPr bwMode="auto">
          <a:xfrm>
            <a:off x="1502229" y="3771334"/>
            <a:ext cx="9518209" cy="646331"/>
          </a:xfrm>
          <a:prstGeom prst="rect">
            <a:avLst/>
          </a:prstGeom>
          <a:solidFill>
            <a:srgbClr val="FF9900"/>
          </a:solidFill>
          <a:ln>
            <a:noFill/>
          </a:ln>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3600" b="1" dirty="0" smtClean="0">
                <a:solidFill>
                  <a:schemeClr val="bg1"/>
                </a:solidFill>
                <a:latin typeface="+mj-lt"/>
              </a:rPr>
              <a:t>4. </a:t>
            </a:r>
            <a:r>
              <a:rPr lang="en-US" sz="3600" b="1" dirty="0" err="1" smtClean="0">
                <a:solidFill>
                  <a:schemeClr val="bg1"/>
                </a:solidFill>
                <a:latin typeface="+mj-lt"/>
              </a:rPr>
              <a:t>Viết</a:t>
            </a:r>
            <a:r>
              <a:rPr lang="en-US" sz="3600" b="1" dirty="0" smtClean="0">
                <a:solidFill>
                  <a:schemeClr val="bg1"/>
                </a:solidFill>
                <a:latin typeface="+mj-lt"/>
              </a:rPr>
              <a:t> </a:t>
            </a:r>
            <a:r>
              <a:rPr lang="en-US" sz="3600" b="1" dirty="0" err="1" smtClean="0">
                <a:solidFill>
                  <a:schemeClr val="bg1"/>
                </a:solidFill>
                <a:latin typeface="+mj-lt"/>
              </a:rPr>
              <a:t>câu</a:t>
            </a:r>
            <a:r>
              <a:rPr lang="en-US" sz="3600" b="1" dirty="0" smtClean="0">
                <a:solidFill>
                  <a:schemeClr val="bg1"/>
                </a:solidFill>
                <a:latin typeface="+mj-lt"/>
              </a:rPr>
              <a:t> </a:t>
            </a:r>
            <a:r>
              <a:rPr lang="en-US" sz="3600" b="1" dirty="0" err="1" smtClean="0">
                <a:solidFill>
                  <a:schemeClr val="bg1"/>
                </a:solidFill>
                <a:latin typeface="+mj-lt"/>
              </a:rPr>
              <a:t>đã</a:t>
            </a:r>
            <a:r>
              <a:rPr lang="en-US" sz="3600" b="1" dirty="0" smtClean="0">
                <a:solidFill>
                  <a:schemeClr val="bg1"/>
                </a:solidFill>
                <a:latin typeface="+mj-lt"/>
              </a:rPr>
              <a:t> </a:t>
            </a:r>
            <a:r>
              <a:rPr lang="en-US" sz="3600" b="1" dirty="0" err="1" smtClean="0">
                <a:solidFill>
                  <a:schemeClr val="bg1"/>
                </a:solidFill>
                <a:latin typeface="+mj-lt"/>
              </a:rPr>
              <a:t>hoàn</a:t>
            </a:r>
            <a:r>
              <a:rPr lang="en-US" sz="3600" b="1" dirty="0" smtClean="0">
                <a:solidFill>
                  <a:schemeClr val="bg1"/>
                </a:solidFill>
                <a:latin typeface="+mj-lt"/>
              </a:rPr>
              <a:t> </a:t>
            </a:r>
            <a:r>
              <a:rPr lang="en-US" sz="3600" b="1" dirty="0" err="1" smtClean="0">
                <a:solidFill>
                  <a:schemeClr val="bg1"/>
                </a:solidFill>
                <a:latin typeface="+mj-lt"/>
              </a:rPr>
              <a:t>thiện</a:t>
            </a:r>
            <a:r>
              <a:rPr lang="en-US" sz="3600" b="1" dirty="0" smtClean="0">
                <a:solidFill>
                  <a:schemeClr val="bg1"/>
                </a:solidFill>
                <a:latin typeface="+mj-lt"/>
              </a:rPr>
              <a:t> ở </a:t>
            </a:r>
            <a:r>
              <a:rPr lang="en-US" sz="3600" b="1" dirty="0" err="1" smtClean="0">
                <a:solidFill>
                  <a:schemeClr val="bg1"/>
                </a:solidFill>
                <a:latin typeface="+mj-lt"/>
              </a:rPr>
              <a:t>mục</a:t>
            </a:r>
            <a:r>
              <a:rPr lang="en-US" sz="3600" b="1" dirty="0" smtClean="0">
                <a:solidFill>
                  <a:schemeClr val="bg1"/>
                </a:solidFill>
                <a:latin typeface="+mj-lt"/>
              </a:rPr>
              <a:t> 5 (T24)</a:t>
            </a:r>
            <a:endParaRPr lang="en-US" sz="3600" b="1" dirty="0">
              <a:solidFill>
                <a:schemeClr val="bg1"/>
              </a:solidFill>
              <a:latin typeface="+mj-lt"/>
            </a:endParaRPr>
          </a:p>
        </p:txBody>
      </p:sp>
      <p:sp>
        <p:nvSpPr>
          <p:cNvPr id="2" name="Rounded Rectangle 1"/>
          <p:cNvSpPr/>
          <p:nvPr/>
        </p:nvSpPr>
        <p:spPr>
          <a:xfrm>
            <a:off x="2517912" y="1708009"/>
            <a:ext cx="7082665" cy="8239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mj-lt"/>
              </a:rPr>
              <a:t>n</a:t>
            </a:r>
            <a:r>
              <a:rPr lang="en-US" sz="3200" b="1" smtClean="0">
                <a:solidFill>
                  <a:schemeClr val="tx1"/>
                </a:solidFill>
                <a:latin typeface="+mj-lt"/>
              </a:rPr>
              <a:t>gười</a:t>
            </a:r>
            <a:r>
              <a:rPr lang="en-US" sz="3200" b="1" dirty="0" smtClean="0">
                <a:solidFill>
                  <a:schemeClr val="tx1"/>
                </a:solidFill>
                <a:latin typeface="+mj-lt"/>
              </a:rPr>
              <a:t> </a:t>
            </a:r>
            <a:r>
              <a:rPr lang="en-US" sz="3200" b="1" dirty="0" err="1" smtClean="0">
                <a:solidFill>
                  <a:schemeClr val="tx1"/>
                </a:solidFill>
                <a:latin typeface="+mj-lt"/>
              </a:rPr>
              <a:t>lạ</a:t>
            </a:r>
            <a:r>
              <a:rPr lang="vi-VN" sz="3200" b="1" dirty="0" smtClean="0">
                <a:solidFill>
                  <a:schemeClr val="tx1"/>
                </a:solidFill>
                <a:latin typeface=".VnAvant" pitchFamily="34" charset="0"/>
              </a:rPr>
              <a:t>              </a:t>
            </a:r>
            <a:r>
              <a:rPr lang="vi-VN" sz="3200" b="1" dirty="0" smtClean="0">
                <a:solidFill>
                  <a:srgbClr val="00FF00"/>
                </a:solidFill>
                <a:latin typeface=".VnAvant" pitchFamily="34" charset="0"/>
              </a:rPr>
              <a:t>             </a:t>
            </a:r>
            <a:r>
              <a:rPr lang="en-US" sz="3200" dirty="0" err="1" smtClean="0">
                <a:solidFill>
                  <a:srgbClr val="FF6600"/>
                </a:solidFill>
                <a:latin typeface="+mj-lt"/>
              </a:rPr>
              <a:t>mải</a:t>
            </a:r>
            <a:r>
              <a:rPr lang="en-US" sz="3200" dirty="0" smtClean="0">
                <a:solidFill>
                  <a:srgbClr val="FF6600"/>
                </a:solidFill>
                <a:latin typeface="+mj-lt"/>
              </a:rPr>
              <a:t> </a:t>
            </a:r>
            <a:r>
              <a:rPr lang="en-US" sz="3200" dirty="0" err="1" smtClean="0">
                <a:solidFill>
                  <a:srgbClr val="FF6600"/>
                </a:solidFill>
                <a:latin typeface="+mj-lt"/>
              </a:rPr>
              <a:t>mê</a:t>
            </a:r>
            <a:endParaRPr lang="en-US" sz="3200" dirty="0">
              <a:solidFill>
                <a:srgbClr val="FF6600"/>
              </a:solidFill>
              <a:latin typeface="+mj-lt"/>
            </a:endParaRPr>
          </a:p>
        </p:txBody>
      </p:sp>
      <p:sp>
        <p:nvSpPr>
          <p:cNvPr id="13" name="Rounded Rectangle 12"/>
          <p:cNvSpPr/>
          <p:nvPr/>
        </p:nvSpPr>
        <p:spPr>
          <a:xfrm>
            <a:off x="2173046" y="2620201"/>
            <a:ext cx="7467344" cy="8239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800"/>
              </a:spcBef>
              <a:buClr>
                <a:schemeClr val="accent1"/>
              </a:buClr>
              <a:buSzPts val="2600"/>
              <a:buFont typeface="Chivo Light"/>
              <a:buNone/>
            </a:pPr>
            <a:r>
              <a:rPr lang="vi-VN" sz="3200" b="1" dirty="0" smtClean="0">
                <a:solidFill>
                  <a:schemeClr val="tx1"/>
                </a:solidFill>
                <a:latin typeface=".VnAvant" pitchFamily="34" charset="0"/>
              </a:rPr>
              <a:t>   </a:t>
            </a:r>
            <a:r>
              <a:rPr lang="en-US" sz="3200" b="1" dirty="0" err="1" smtClean="0">
                <a:solidFill>
                  <a:schemeClr val="tx1"/>
                </a:solidFill>
                <a:latin typeface="+mj-lt"/>
              </a:rPr>
              <a:t>Uyên</a:t>
            </a:r>
            <a:r>
              <a:rPr lang="en-US" sz="3200" b="1" dirty="0" smtClean="0">
                <a:solidFill>
                  <a:schemeClr val="tx1"/>
                </a:solidFill>
                <a:latin typeface="+mj-lt"/>
              </a:rPr>
              <a:t> </a:t>
            </a:r>
            <a:r>
              <a:rPr lang="en-US" sz="3200" b="1" dirty="0" err="1" smtClean="0">
                <a:solidFill>
                  <a:schemeClr val="tx1"/>
                </a:solidFill>
                <a:latin typeface="+mj-lt"/>
              </a:rPr>
              <a:t>không</a:t>
            </a:r>
            <a:r>
              <a:rPr lang="en-US" sz="3200" b="1" dirty="0" smtClean="0">
                <a:solidFill>
                  <a:schemeClr val="tx1"/>
                </a:solidFill>
                <a:latin typeface="+mj-lt"/>
              </a:rPr>
              <a:t>     </a:t>
            </a:r>
            <a:r>
              <a:rPr lang="vi-VN" sz="3200" b="1" dirty="0" smtClean="0">
                <a:solidFill>
                  <a:schemeClr val="tx1"/>
                </a:solidFill>
                <a:latin typeface=".VnAvant" pitchFamily="34" charset="0"/>
              </a:rPr>
              <a:t>.  .   .           </a:t>
            </a:r>
            <a:r>
              <a:rPr lang="en-US" sz="3200" b="1" dirty="0" err="1" smtClean="0">
                <a:solidFill>
                  <a:schemeClr val="tx1"/>
                </a:solidFill>
                <a:latin typeface="+mj-lt"/>
              </a:rPr>
              <a:t>khi</a:t>
            </a:r>
            <a:r>
              <a:rPr lang="en-US" sz="3200" b="1" dirty="0" smtClean="0">
                <a:solidFill>
                  <a:schemeClr val="tx1"/>
                </a:solidFill>
                <a:latin typeface="+mj-lt"/>
              </a:rPr>
              <a:t> </a:t>
            </a:r>
            <a:r>
              <a:rPr lang="en-US" sz="3200" b="1" dirty="0" err="1" smtClean="0">
                <a:solidFill>
                  <a:schemeClr val="tx1"/>
                </a:solidFill>
                <a:latin typeface="+mj-lt"/>
              </a:rPr>
              <a:t>bị</a:t>
            </a:r>
            <a:r>
              <a:rPr lang="en-US" sz="3200" b="1" dirty="0" smtClean="0">
                <a:solidFill>
                  <a:schemeClr val="tx1"/>
                </a:solidFill>
                <a:latin typeface="+mj-lt"/>
              </a:rPr>
              <a:t> </a:t>
            </a:r>
            <a:r>
              <a:rPr lang="en-US" sz="3200" b="1" dirty="0" err="1" smtClean="0">
                <a:solidFill>
                  <a:schemeClr val="tx1"/>
                </a:solidFill>
                <a:latin typeface="+mj-lt"/>
              </a:rPr>
              <a:t>lạc</a:t>
            </a:r>
            <a:r>
              <a:rPr lang="vi-VN" sz="3200" b="1" dirty="0" smtClean="0">
                <a:solidFill>
                  <a:schemeClr val="tx1"/>
                </a:solidFill>
                <a:latin typeface=".VnAvant" pitchFamily="34" charset="0"/>
              </a:rPr>
              <a:t>.</a:t>
            </a:r>
            <a:endParaRPr lang="vi-VN" sz="3200" b="1" dirty="0">
              <a:solidFill>
                <a:schemeClr val="tx1"/>
              </a:solidFill>
              <a:latin typeface="HP001 4 hàng" pitchFamily="34" charset="0"/>
              <a:ea typeface="Chivo Light"/>
              <a:cs typeface="Chivo Light"/>
              <a:sym typeface="Chivo Light"/>
            </a:endParaRPr>
          </a:p>
        </p:txBody>
      </p:sp>
      <p:sp>
        <p:nvSpPr>
          <p:cNvPr id="6" name="Rectangle 5"/>
          <p:cNvSpPr/>
          <p:nvPr/>
        </p:nvSpPr>
        <p:spPr>
          <a:xfrm>
            <a:off x="4922313" y="1818402"/>
            <a:ext cx="1968809" cy="584775"/>
          </a:xfrm>
          <a:prstGeom prst="rect">
            <a:avLst/>
          </a:prstGeom>
        </p:spPr>
        <p:txBody>
          <a:bodyPr wrap="none">
            <a:spAutoFit/>
          </a:bodyPr>
          <a:lstStyle/>
          <a:p>
            <a:r>
              <a:rPr lang="en-US" sz="3200" b="1" dirty="0" err="1" smtClean="0">
                <a:solidFill>
                  <a:srgbClr val="FF33CC"/>
                </a:solidFill>
                <a:latin typeface="+mj-lt"/>
              </a:rPr>
              <a:t>hoảng</a:t>
            </a:r>
            <a:r>
              <a:rPr lang="en-US" sz="3200" b="1" dirty="0" smtClean="0">
                <a:solidFill>
                  <a:srgbClr val="FF33CC"/>
                </a:solidFill>
                <a:latin typeface="+mj-lt"/>
              </a:rPr>
              <a:t> </a:t>
            </a:r>
            <a:r>
              <a:rPr lang="en-US" sz="3200" b="1" dirty="0" err="1" smtClean="0">
                <a:solidFill>
                  <a:srgbClr val="FF33CC"/>
                </a:solidFill>
                <a:latin typeface="+mj-lt"/>
              </a:rPr>
              <a:t>hốt</a:t>
            </a:r>
            <a:r>
              <a:rPr lang="en-US" sz="3200" b="1" dirty="0" smtClean="0">
                <a:solidFill>
                  <a:srgbClr val="FF33CC"/>
                </a:solidFill>
                <a:latin typeface="+mj-lt"/>
              </a:rPr>
              <a:t> </a:t>
            </a:r>
            <a:endParaRPr lang="en-US" sz="3200" dirty="0">
              <a:solidFill>
                <a:srgbClr val="FF33CC"/>
              </a:solidFill>
              <a:latin typeface="+mj-lt"/>
            </a:endParaRPr>
          </a:p>
        </p:txBody>
      </p:sp>
      <p:pic>
        <p:nvPicPr>
          <p:cNvPr id="9" name="Picture 8"/>
          <p:cNvPicPr>
            <a:picLocks noChangeAspect="1"/>
          </p:cNvPicPr>
          <p:nvPr/>
        </p:nvPicPr>
        <p:blipFill>
          <a:blip r:embed="rId2"/>
          <a:stretch>
            <a:fillRect/>
          </a:stretch>
        </p:blipFill>
        <p:spPr>
          <a:xfrm>
            <a:off x="358588" y="4642737"/>
            <a:ext cx="11271965" cy="1973215"/>
          </a:xfrm>
          <a:prstGeom prst="rect">
            <a:avLst/>
          </a:prstGeom>
        </p:spPr>
      </p:pic>
      <p:sp>
        <p:nvSpPr>
          <p:cNvPr id="19" name="TextBox 18"/>
          <p:cNvSpPr txBox="1">
            <a:spLocks noChangeArrowheads="1"/>
          </p:cNvSpPr>
          <p:nvPr/>
        </p:nvSpPr>
        <p:spPr bwMode="auto">
          <a:xfrm>
            <a:off x="509715" y="4992244"/>
            <a:ext cx="1069168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vi-VN" altLang="en-US" sz="4400" b="1" dirty="0" smtClean="0">
                <a:solidFill>
                  <a:srgbClr val="0000FF"/>
                </a:solidFill>
                <a:latin typeface="HP001 4 hàng" panose="020B0603050302020204" pitchFamily="34" charset="0"/>
              </a:rPr>
              <a:t>   </a:t>
            </a:r>
            <a:r>
              <a:rPr lang="vi-VN" altLang="en-US" sz="4100" b="1" dirty="0" smtClean="0">
                <a:solidFill>
                  <a:srgbClr val="0000FF"/>
                </a:solidFill>
                <a:latin typeface="HP001 4 hàng" panose="020B0603050302020204" pitchFamily="34" charset="0"/>
              </a:rPr>
              <a:t>Uyên không hoảng hốt khi bị lạc.</a:t>
            </a:r>
            <a:endParaRPr lang="en-US" altLang="en-US" sz="4100" b="1" dirty="0">
              <a:solidFill>
                <a:srgbClr val="0000FF"/>
              </a:solidFill>
              <a:latin typeface="HP001 4 hàng" panose="020B0603050302020204" pitchFamily="34" charset="0"/>
            </a:endParaRPr>
          </a:p>
        </p:txBody>
      </p:sp>
      <p:pic>
        <p:nvPicPr>
          <p:cNvPr id="10" name="Picture 9"/>
          <p:cNvPicPr>
            <a:picLocks noChangeAspect="1"/>
          </p:cNvPicPr>
          <p:nvPr/>
        </p:nvPicPr>
        <p:blipFill>
          <a:blip r:embed="rId3"/>
          <a:stretch>
            <a:fillRect/>
          </a:stretch>
        </p:blipFill>
        <p:spPr>
          <a:xfrm>
            <a:off x="11020438" y="2053396"/>
            <a:ext cx="966095" cy="1160067"/>
          </a:xfrm>
          <a:prstGeom prst="ellipse">
            <a:avLst/>
          </a:prstGeom>
        </p:spPr>
      </p:pic>
    </p:spTree>
    <p:extLst>
      <p:ext uri="{BB962C8B-B14F-4D97-AF65-F5344CB8AC3E}">
        <p14:creationId xmlns:p14="http://schemas.microsoft.com/office/powerpoint/2010/main" val="369928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1" nodeType="clickEffect">
                                  <p:stCondLst>
                                    <p:cond delay="0"/>
                                  </p:stCondLst>
                                  <p:childTnLst>
                                    <p:animMotion origin="layout" path="M 0.03333 -0.11875 L 0.03333 0.13125 " pathEditMode="relative" rAng="0" ptsTypes="AA">
                                      <p:cBhvr>
                                        <p:cTn id="24" dur="2000" fill="hold"/>
                                        <p:tgtEl>
                                          <p:spTgt spid="6"/>
                                        </p:tgtEl>
                                        <p:attrNameLst>
                                          <p:attrName>ppt_x</p:attrName>
                                          <p:attrName>ppt_y</p:attrName>
                                        </p:attrNameLst>
                                      </p:cBhvr>
                                      <p:rCtr x="0" y="12500"/>
                                    </p:animMotion>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heel(1)">
                                      <p:cBhvr>
                                        <p:cTn id="5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1" grpId="0" animBg="1"/>
      <p:bldP spid="2" grpId="0" animBg="1"/>
      <p:bldP spid="13" grpId="0" animBg="1"/>
      <p:bldP spid="6" grpId="0"/>
      <p:bldP spid="6" grpId="1"/>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4" name="Cloud Callout 3"/>
          <p:cNvSpPr/>
          <p:nvPr/>
        </p:nvSpPr>
        <p:spPr>
          <a:xfrm>
            <a:off x="3396343" y="496390"/>
            <a:ext cx="6100354" cy="3853541"/>
          </a:xfrm>
          <a:prstGeom prst="cloudCallou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00"/>
              </a:solidFill>
            </a:endParaRPr>
          </a:p>
        </p:txBody>
      </p:sp>
      <p:pic>
        <p:nvPicPr>
          <p:cNvPr id="6" name="Picture 4" descr="D:\Ảnh động làm giáo án\hinh-anh-dong-powerpoint-2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276" y="6019801"/>
            <a:ext cx="8991601" cy="7524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43846" y="2063931"/>
            <a:ext cx="3265714" cy="1015663"/>
          </a:xfrm>
          <a:prstGeom prst="rect">
            <a:avLst/>
          </a:prstGeom>
          <a:noFill/>
        </p:spPr>
        <p:txBody>
          <a:bodyPr wrap="square" rtlCol="0">
            <a:spAutoFit/>
          </a:bodyPr>
          <a:lstStyle/>
          <a:p>
            <a:pPr algn="ctr"/>
            <a:r>
              <a:rPr lang="vi-VN" sz="6000" b="1" dirty="0" smtClean="0">
                <a:solidFill>
                  <a:srgbClr val="FF33CC"/>
                </a:solidFill>
                <a:latin typeface="HP001 4 hàng" pitchFamily="34" charset="0"/>
                <a:ea typeface="Chivo Light"/>
                <a:cs typeface="Chivo Light"/>
                <a:sym typeface="Chivo Light"/>
              </a:rPr>
              <a:t>Tiết </a:t>
            </a:r>
            <a:r>
              <a:rPr lang="en-US" sz="6000" b="1" dirty="0" smtClean="0">
                <a:solidFill>
                  <a:srgbClr val="FF33CC"/>
                </a:solidFill>
                <a:latin typeface="HP001 4 hàng" pitchFamily="34" charset="0"/>
                <a:ea typeface="Chivo Light"/>
                <a:cs typeface="Chivo Light"/>
                <a:sym typeface="Chivo Light"/>
              </a:rPr>
              <a:t>1</a:t>
            </a:r>
            <a:endParaRPr lang="vi-VN" sz="6000" b="1" dirty="0">
              <a:solidFill>
                <a:srgbClr val="FF33CC"/>
              </a:solidFill>
              <a:latin typeface="HP001 4 hàng" pitchFamily="34" charset="0"/>
              <a:ea typeface="Chivo Light"/>
              <a:cs typeface="Chivo Light"/>
              <a:sym typeface="Chivo Light"/>
            </a:endParaRPr>
          </a:p>
        </p:txBody>
      </p:sp>
    </p:spTree>
    <p:extLst>
      <p:ext uri="{BB962C8B-B14F-4D97-AF65-F5344CB8AC3E}">
        <p14:creationId xmlns:p14="http://schemas.microsoft.com/office/powerpoint/2010/main" val="549513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5" name="Google Shape;461;p28"/>
          <p:cNvSpPr txBox="1">
            <a:spLocks noChangeArrowheads="1"/>
          </p:cNvSpPr>
          <p:nvPr/>
        </p:nvSpPr>
        <p:spPr bwMode="auto">
          <a:xfrm>
            <a:off x="514063" y="77915"/>
            <a:ext cx="11307823" cy="1422580"/>
          </a:xfrm>
          <a:prstGeom prst="rect">
            <a:avLst/>
          </a:prstGeom>
          <a:solidFill>
            <a:srgbClr val="000099"/>
          </a:solidFill>
          <a:ln>
            <a:noFill/>
          </a:ln>
          <a:scene3d>
            <a:camera prst="orthographicFront"/>
            <a:lightRig rig="threePt" dir="t"/>
          </a:scene3d>
          <a:sp3d>
            <a:bevelT/>
          </a:sp3d>
          <a:extLst/>
        </p:spPr>
        <p:txBody>
          <a:bodyPr lIns="121900" tIns="121900" rIns="121900" bIns="121900"/>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ts val="800"/>
              </a:spcBef>
              <a:buClr>
                <a:schemeClr val="accent1"/>
              </a:buClr>
              <a:buSzPts val="2600"/>
              <a:buFont typeface="Chivo Light"/>
              <a:buNone/>
            </a:pPr>
            <a:r>
              <a:rPr lang="vi-VN" sz="4000" b="1" dirty="0" smtClean="0">
                <a:solidFill>
                  <a:srgbClr val="FFFF00"/>
                </a:solidFill>
                <a:latin typeface="HP001 4 hàng" pitchFamily="34" charset="0"/>
                <a:ea typeface="Chivo Light"/>
                <a:cs typeface="Chivo Light"/>
                <a:sym typeface="Chivo Light"/>
              </a:rPr>
              <a:t>6. Quan sát tranh và dùng từ ng</a:t>
            </a:r>
            <a:r>
              <a:rPr lang="en-US" sz="4000" b="1" dirty="0" smtClean="0">
                <a:solidFill>
                  <a:srgbClr val="FFFF00"/>
                </a:solidFill>
                <a:latin typeface="HP001 4 hàng" pitchFamily="34" charset="0"/>
                <a:ea typeface="Chivo Light"/>
                <a:cs typeface="Chivo Light"/>
                <a:sym typeface="Chivo Light"/>
              </a:rPr>
              <a:t>ữ</a:t>
            </a:r>
            <a:r>
              <a:rPr lang="vi-VN" sz="4000" b="1" dirty="0" smtClean="0">
                <a:solidFill>
                  <a:srgbClr val="FFFF00"/>
                </a:solidFill>
                <a:latin typeface="HP001 4 hàng" pitchFamily="34" charset="0"/>
                <a:ea typeface="Chivo Light"/>
                <a:cs typeface="Chivo Light"/>
                <a:sym typeface="Chivo Light"/>
              </a:rPr>
              <a:t> trong khung</a:t>
            </a:r>
          </a:p>
          <a:p>
            <a:pPr>
              <a:spcBef>
                <a:spcPts val="800"/>
              </a:spcBef>
              <a:buClr>
                <a:schemeClr val="accent1"/>
              </a:buClr>
              <a:buSzPts val="2600"/>
              <a:buFont typeface="Chivo Light"/>
              <a:buNone/>
            </a:pPr>
            <a:r>
              <a:rPr lang="vi-VN" sz="4000" b="1" dirty="0">
                <a:solidFill>
                  <a:srgbClr val="FFFF00"/>
                </a:solidFill>
                <a:latin typeface="HP001 4 hàng" pitchFamily="34" charset="0"/>
                <a:ea typeface="Chivo Light"/>
                <a:cs typeface="Chivo Light"/>
                <a:sym typeface="Chivo Light"/>
              </a:rPr>
              <a:t>đ</a:t>
            </a:r>
            <a:r>
              <a:rPr lang="vi-VN" sz="4000" b="1" dirty="0" smtClean="0">
                <a:solidFill>
                  <a:srgbClr val="FFFF00"/>
                </a:solidFill>
                <a:latin typeface="HP001 4 hàng" pitchFamily="34" charset="0"/>
                <a:ea typeface="Chivo Light"/>
                <a:cs typeface="Chivo Light"/>
                <a:sym typeface="Chivo Light"/>
              </a:rPr>
              <a:t>ể nói: Nếu chẳng may bị lạc, em sẽ làm gì?</a:t>
            </a:r>
          </a:p>
          <a:p>
            <a:pPr>
              <a:spcBef>
                <a:spcPts val="800"/>
              </a:spcBef>
              <a:buClr>
                <a:schemeClr val="accent1"/>
              </a:buClr>
              <a:buSzPts val="2600"/>
              <a:buFont typeface="Chivo Light"/>
              <a:buNone/>
            </a:pPr>
            <a:endParaRPr lang="vi-VN" sz="4000" b="1" dirty="0" smtClean="0">
              <a:solidFill>
                <a:srgbClr val="0000FF"/>
              </a:solidFill>
              <a:latin typeface="HP001 4 hàng" pitchFamily="34" charset="0"/>
              <a:ea typeface="Chivo Light"/>
              <a:cs typeface="Chivo Light"/>
              <a:sym typeface="Chivo Light"/>
            </a:endParaRPr>
          </a:p>
          <a:p>
            <a:pPr>
              <a:spcBef>
                <a:spcPts val="800"/>
              </a:spcBef>
              <a:buClr>
                <a:schemeClr val="accent1"/>
              </a:buClr>
              <a:buSzPts val="2600"/>
              <a:buFont typeface="Chivo Light"/>
              <a:buNone/>
            </a:pPr>
            <a:endParaRPr lang="vi-VN" sz="4000" b="1" u="sng" dirty="0" smtClean="0">
              <a:solidFill>
                <a:srgbClr val="0000FF"/>
              </a:solidFill>
              <a:latin typeface="HP001 4 hàng" pitchFamily="34" charset="0"/>
              <a:ea typeface="Chivo Light"/>
              <a:cs typeface="Chivo Light"/>
              <a:sym typeface="Chivo Light"/>
            </a:endParaRPr>
          </a:p>
        </p:txBody>
      </p:sp>
      <p:sp>
        <p:nvSpPr>
          <p:cNvPr id="4" name="TextBox 3"/>
          <p:cNvSpPr txBox="1"/>
          <p:nvPr/>
        </p:nvSpPr>
        <p:spPr>
          <a:xfrm>
            <a:off x="2194561" y="1890479"/>
            <a:ext cx="8477795" cy="646331"/>
          </a:xfrm>
          <a:prstGeom prst="rect">
            <a:avLst/>
          </a:prstGeom>
          <a:solidFill>
            <a:srgbClr val="660033"/>
          </a:solidFill>
        </p:spPr>
        <p:txBody>
          <a:bodyPr wrap="square" rtlCol="0">
            <a:spAutoFit/>
          </a:bodyPr>
          <a:lstStyle/>
          <a:p>
            <a:pPr algn="ctr"/>
            <a:r>
              <a:rPr lang="en-US" sz="3600" b="1" dirty="0" err="1" smtClean="0">
                <a:solidFill>
                  <a:schemeClr val="bg1"/>
                </a:solidFill>
                <a:latin typeface="+mj-lt"/>
              </a:rPr>
              <a:t>gọi</a:t>
            </a:r>
            <a:r>
              <a:rPr lang="en-US" sz="3600" b="1" dirty="0" smtClean="0">
                <a:solidFill>
                  <a:schemeClr val="bg1"/>
                </a:solidFill>
                <a:latin typeface="+mj-lt"/>
              </a:rPr>
              <a:t> </a:t>
            </a:r>
            <a:r>
              <a:rPr lang="en-US" sz="3600" b="1" dirty="0" err="1" smtClean="0">
                <a:solidFill>
                  <a:schemeClr val="bg1"/>
                </a:solidFill>
                <a:latin typeface="+mj-lt"/>
              </a:rPr>
              <a:t>điện</a:t>
            </a:r>
            <a:r>
              <a:rPr lang="en-US" sz="3600" b="1" dirty="0" smtClean="0">
                <a:solidFill>
                  <a:schemeClr val="bg1"/>
                </a:solidFill>
                <a:latin typeface="+mj-lt"/>
              </a:rPr>
              <a:t>         </a:t>
            </a:r>
            <a:r>
              <a:rPr lang="en-US" sz="3600" b="1" dirty="0" err="1" smtClean="0">
                <a:solidFill>
                  <a:schemeClr val="bg1"/>
                </a:solidFill>
                <a:latin typeface="+mj-lt"/>
              </a:rPr>
              <a:t>nhân</a:t>
            </a:r>
            <a:r>
              <a:rPr lang="en-US" sz="3600" b="1" dirty="0" smtClean="0">
                <a:solidFill>
                  <a:schemeClr val="bg1"/>
                </a:solidFill>
                <a:latin typeface="+mj-lt"/>
              </a:rPr>
              <a:t> </a:t>
            </a:r>
            <a:r>
              <a:rPr lang="en-US" sz="3600" b="1" dirty="0" err="1" smtClean="0">
                <a:solidFill>
                  <a:schemeClr val="bg1"/>
                </a:solidFill>
                <a:latin typeface="+mj-lt"/>
              </a:rPr>
              <a:t>viên</a:t>
            </a:r>
            <a:r>
              <a:rPr lang="en-US" sz="3600" b="1" dirty="0" smtClean="0">
                <a:solidFill>
                  <a:schemeClr val="bg1"/>
                </a:solidFill>
                <a:latin typeface="+mj-lt"/>
              </a:rPr>
              <a:t> </a:t>
            </a:r>
            <a:r>
              <a:rPr lang="en-US" sz="3600" b="1" dirty="0" err="1" smtClean="0">
                <a:solidFill>
                  <a:schemeClr val="bg1"/>
                </a:solidFill>
                <a:latin typeface="+mj-lt"/>
              </a:rPr>
              <a:t>bảo</a:t>
            </a:r>
            <a:r>
              <a:rPr lang="en-US" sz="3600" b="1" dirty="0" smtClean="0">
                <a:solidFill>
                  <a:schemeClr val="bg1"/>
                </a:solidFill>
                <a:latin typeface="+mj-lt"/>
              </a:rPr>
              <a:t> </a:t>
            </a:r>
            <a:r>
              <a:rPr lang="en-US" sz="3600" b="1" dirty="0" err="1" smtClean="0">
                <a:solidFill>
                  <a:schemeClr val="bg1"/>
                </a:solidFill>
                <a:latin typeface="+mj-lt"/>
              </a:rPr>
              <a:t>vệ</a:t>
            </a:r>
            <a:r>
              <a:rPr lang="en-US" sz="3600" b="1" dirty="0" smtClean="0">
                <a:solidFill>
                  <a:schemeClr val="bg1"/>
                </a:solidFill>
                <a:latin typeface="+mj-lt"/>
              </a:rPr>
              <a:t>           </a:t>
            </a:r>
            <a:r>
              <a:rPr lang="en-US" sz="3600" b="1" dirty="0" err="1" smtClean="0">
                <a:solidFill>
                  <a:schemeClr val="bg1"/>
                </a:solidFill>
                <a:latin typeface="+mj-lt"/>
              </a:rPr>
              <a:t>người</a:t>
            </a:r>
            <a:r>
              <a:rPr lang="en-US" sz="3600" b="1" dirty="0" smtClean="0">
                <a:solidFill>
                  <a:schemeClr val="bg1"/>
                </a:solidFill>
                <a:latin typeface="+mj-lt"/>
              </a:rPr>
              <a:t> </a:t>
            </a:r>
            <a:r>
              <a:rPr lang="en-US" sz="3600" b="1" dirty="0" err="1" smtClean="0">
                <a:solidFill>
                  <a:schemeClr val="bg1"/>
                </a:solidFill>
                <a:latin typeface="+mj-lt"/>
              </a:rPr>
              <a:t>lạ</a:t>
            </a:r>
            <a:r>
              <a:rPr lang="en-US" sz="3600" b="1" dirty="0" smtClean="0">
                <a:solidFill>
                  <a:schemeClr val="bg1"/>
                </a:solidFill>
                <a:latin typeface="+mj-lt"/>
              </a:rPr>
              <a:t> </a:t>
            </a:r>
            <a:endParaRPr lang="vi-VN" sz="3600" b="1" dirty="0" smtClean="0">
              <a:solidFill>
                <a:schemeClr val="bg1"/>
              </a:solidFill>
              <a:latin typeface="+mj-lt"/>
            </a:endParaRPr>
          </a:p>
        </p:txBody>
      </p:sp>
      <p:pic>
        <p:nvPicPr>
          <p:cNvPr id="3" name="Picture 2"/>
          <p:cNvPicPr>
            <a:picLocks noChangeAspect="1"/>
          </p:cNvPicPr>
          <p:nvPr/>
        </p:nvPicPr>
        <p:blipFill>
          <a:blip r:embed="rId2"/>
          <a:stretch>
            <a:fillRect/>
          </a:stretch>
        </p:blipFill>
        <p:spPr>
          <a:xfrm>
            <a:off x="2325189" y="3304903"/>
            <a:ext cx="7746274" cy="3290479"/>
          </a:xfrm>
          <a:prstGeom prst="rect">
            <a:avLst/>
          </a:prstGeom>
        </p:spPr>
      </p:pic>
      <p:cxnSp>
        <p:nvCxnSpPr>
          <p:cNvPr id="6" name="Straight Arrow Connector 5"/>
          <p:cNvCxnSpPr/>
          <p:nvPr/>
        </p:nvCxnSpPr>
        <p:spPr>
          <a:xfrm>
            <a:off x="7132320" y="2536810"/>
            <a:ext cx="430440" cy="768093"/>
          </a:xfrm>
          <a:prstGeom prst="straightConnector1">
            <a:avLst/>
          </a:prstGeom>
          <a:ln w="57150">
            <a:tailEnd type="arrow" w="med" len="med"/>
          </a:ln>
        </p:spPr>
        <p:style>
          <a:lnRef idx="3">
            <a:schemeClr val="accent4"/>
          </a:lnRef>
          <a:fillRef idx="0">
            <a:schemeClr val="accent4"/>
          </a:fillRef>
          <a:effectRef idx="2">
            <a:schemeClr val="accent4"/>
          </a:effectRef>
          <a:fontRef idx="minor">
            <a:schemeClr val="tx1"/>
          </a:fontRef>
        </p:style>
      </p:cxnSp>
      <p:pic>
        <p:nvPicPr>
          <p:cNvPr id="9" name="Picture 8"/>
          <p:cNvPicPr>
            <a:picLocks noChangeAspect="1"/>
          </p:cNvPicPr>
          <p:nvPr/>
        </p:nvPicPr>
        <p:blipFill>
          <a:blip r:embed="rId3"/>
          <a:stretch>
            <a:fillRect/>
          </a:stretch>
        </p:blipFill>
        <p:spPr>
          <a:xfrm>
            <a:off x="10502153" y="5284694"/>
            <a:ext cx="1319733" cy="1310688"/>
          </a:xfrm>
          <a:prstGeom prst="heart">
            <a:avLst/>
          </a:prstGeom>
        </p:spPr>
      </p:pic>
    </p:spTree>
    <p:extLst>
      <p:ext uri="{BB962C8B-B14F-4D97-AF65-F5344CB8AC3E}">
        <p14:creationId xmlns:p14="http://schemas.microsoft.com/office/powerpoint/2010/main" val="207473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ox(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1)">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Cloud Callout 1"/>
          <p:cNvSpPr/>
          <p:nvPr/>
        </p:nvSpPr>
        <p:spPr>
          <a:xfrm>
            <a:off x="3396343" y="496390"/>
            <a:ext cx="6100354" cy="3853541"/>
          </a:xfrm>
          <a:prstGeom prst="cloudCallou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00"/>
              </a:solidFill>
            </a:endParaRPr>
          </a:p>
        </p:txBody>
      </p:sp>
      <p:sp>
        <p:nvSpPr>
          <p:cNvPr id="3" name="TextBox 2"/>
          <p:cNvSpPr txBox="1"/>
          <p:nvPr/>
        </p:nvSpPr>
        <p:spPr>
          <a:xfrm>
            <a:off x="4643846" y="2063931"/>
            <a:ext cx="3265714" cy="1015663"/>
          </a:xfrm>
          <a:prstGeom prst="rect">
            <a:avLst/>
          </a:prstGeom>
          <a:noFill/>
        </p:spPr>
        <p:txBody>
          <a:bodyPr wrap="square" rtlCol="0">
            <a:spAutoFit/>
          </a:bodyPr>
          <a:lstStyle/>
          <a:p>
            <a:pPr algn="ctr"/>
            <a:r>
              <a:rPr lang="vi-VN" sz="6000" b="1" dirty="0" smtClean="0">
                <a:solidFill>
                  <a:srgbClr val="FF33CC"/>
                </a:solidFill>
                <a:latin typeface="HP001 4 hàng" pitchFamily="34" charset="0"/>
                <a:ea typeface="Chivo Light"/>
                <a:cs typeface="Chivo Light"/>
                <a:sym typeface="Chivo Light"/>
              </a:rPr>
              <a:t>Tiết </a:t>
            </a:r>
            <a:r>
              <a:rPr lang="vi-VN" sz="6000" b="1" dirty="0">
                <a:solidFill>
                  <a:srgbClr val="FF33CC"/>
                </a:solidFill>
                <a:latin typeface="HP001 4 hàng" pitchFamily="34" charset="0"/>
                <a:ea typeface="Chivo Light"/>
                <a:cs typeface="Chivo Light"/>
                <a:sym typeface="Chivo Light"/>
              </a:rPr>
              <a:t>4</a:t>
            </a:r>
          </a:p>
        </p:txBody>
      </p:sp>
      <p:pic>
        <p:nvPicPr>
          <p:cNvPr id="4" name="Picture 4" descr="D:\Ảnh động làm giáo án\hinh-anh-dong-powerpoint-2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19801"/>
            <a:ext cx="11976847" cy="75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582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5" name="Google Shape;461;p28"/>
          <p:cNvSpPr txBox="1">
            <a:spLocks noChangeArrowheads="1"/>
          </p:cNvSpPr>
          <p:nvPr/>
        </p:nvSpPr>
        <p:spPr bwMode="auto">
          <a:xfrm>
            <a:off x="514064" y="77915"/>
            <a:ext cx="3481162" cy="822417"/>
          </a:xfrm>
          <a:prstGeom prst="rect">
            <a:avLst/>
          </a:prstGeom>
          <a:solidFill>
            <a:srgbClr val="000099"/>
          </a:solidFill>
          <a:ln>
            <a:noFill/>
          </a:ln>
          <a:scene3d>
            <a:camera prst="orthographicFront"/>
            <a:lightRig rig="threePt" dir="t"/>
          </a:scene3d>
          <a:sp3d>
            <a:bevelT/>
          </a:sp3d>
          <a:extLst/>
        </p:spPr>
        <p:txBody>
          <a:bodyPr lIns="121900" tIns="121900" rIns="121900" bIns="121900"/>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ts val="800"/>
              </a:spcBef>
              <a:buClr>
                <a:schemeClr val="accent1"/>
              </a:buClr>
              <a:buSzPts val="2600"/>
              <a:buFont typeface="Chivo Light"/>
              <a:buNone/>
            </a:pPr>
            <a:r>
              <a:rPr lang="vi-VN" sz="4000" b="1" dirty="0" smtClean="0">
                <a:solidFill>
                  <a:srgbClr val="FFFF00"/>
                </a:solidFill>
                <a:latin typeface="HP001 4 hàng" pitchFamily="34" charset="0"/>
                <a:ea typeface="Chivo Light"/>
                <a:cs typeface="Chivo Light"/>
                <a:sym typeface="Chivo Light"/>
              </a:rPr>
              <a:t>7. Nghe – viết </a:t>
            </a:r>
          </a:p>
          <a:p>
            <a:pPr>
              <a:spcBef>
                <a:spcPts val="800"/>
              </a:spcBef>
              <a:buClr>
                <a:schemeClr val="accent1"/>
              </a:buClr>
              <a:buSzPts val="2600"/>
              <a:buFont typeface="Chivo Light"/>
              <a:buNone/>
            </a:pPr>
            <a:endParaRPr lang="vi-VN" sz="4000" b="1" dirty="0" smtClean="0">
              <a:solidFill>
                <a:srgbClr val="0000FF"/>
              </a:solidFill>
              <a:latin typeface="HP001 4 hàng" pitchFamily="34" charset="0"/>
              <a:ea typeface="Chivo Light"/>
              <a:cs typeface="Chivo Light"/>
              <a:sym typeface="Chivo Light"/>
            </a:endParaRPr>
          </a:p>
          <a:p>
            <a:pPr>
              <a:spcBef>
                <a:spcPts val="800"/>
              </a:spcBef>
              <a:buClr>
                <a:schemeClr val="accent1"/>
              </a:buClr>
              <a:buSzPts val="2600"/>
              <a:buFont typeface="Chivo Light"/>
              <a:buNone/>
            </a:pPr>
            <a:endParaRPr lang="vi-VN" sz="4000" b="1" u="sng" dirty="0" smtClean="0">
              <a:solidFill>
                <a:srgbClr val="0000FF"/>
              </a:solidFill>
              <a:latin typeface="HP001 4 hàng" pitchFamily="34" charset="0"/>
              <a:ea typeface="Chivo Light"/>
              <a:cs typeface="Chivo Light"/>
              <a:sym typeface="Chivo Light"/>
            </a:endParaRPr>
          </a:p>
        </p:txBody>
      </p:sp>
      <p:pic>
        <p:nvPicPr>
          <p:cNvPr id="6" name="Picture 5"/>
          <p:cNvPicPr>
            <a:picLocks noChangeAspect="1"/>
          </p:cNvPicPr>
          <p:nvPr/>
        </p:nvPicPr>
        <p:blipFill>
          <a:blip r:embed="rId2"/>
          <a:stretch>
            <a:fillRect/>
          </a:stretch>
        </p:blipFill>
        <p:spPr>
          <a:xfrm>
            <a:off x="69275" y="1080105"/>
            <a:ext cx="12122725" cy="3587260"/>
          </a:xfrm>
          <a:prstGeom prst="rect">
            <a:avLst/>
          </a:prstGeom>
        </p:spPr>
      </p:pic>
      <p:sp>
        <p:nvSpPr>
          <p:cNvPr id="7" name="TextBox 6"/>
          <p:cNvSpPr txBox="1">
            <a:spLocks noChangeArrowheads="1"/>
          </p:cNvSpPr>
          <p:nvPr/>
        </p:nvSpPr>
        <p:spPr bwMode="auto">
          <a:xfrm>
            <a:off x="295422" y="1522908"/>
            <a:ext cx="117183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vi-VN" altLang="en-US" sz="4400" b="1" dirty="0" smtClean="0">
                <a:solidFill>
                  <a:srgbClr val="0000FF"/>
                </a:solidFill>
                <a:latin typeface="HP001 4 hàng" panose="020B0603050302020204" pitchFamily="34" charset="0"/>
              </a:rPr>
              <a:t>   Nam bị lạc khi đi chơi công viên. Nhớ lời   </a:t>
            </a:r>
            <a:endParaRPr lang="en-US" altLang="en-US" sz="4400" b="1" dirty="0">
              <a:solidFill>
                <a:srgbClr val="0000FF"/>
              </a:solidFill>
              <a:latin typeface="HP001 4 hàng" panose="020B0603050302020204" pitchFamily="34" charset="0"/>
            </a:endParaRPr>
          </a:p>
        </p:txBody>
      </p:sp>
      <p:sp>
        <p:nvSpPr>
          <p:cNvPr id="8" name="TextBox 7"/>
          <p:cNvSpPr txBox="1">
            <a:spLocks noChangeArrowheads="1"/>
          </p:cNvSpPr>
          <p:nvPr/>
        </p:nvSpPr>
        <p:spPr bwMode="auto">
          <a:xfrm>
            <a:off x="-783447" y="2350454"/>
            <a:ext cx="1288131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vi-VN" altLang="en-US" sz="4400" b="1" dirty="0" smtClean="0">
                <a:solidFill>
                  <a:srgbClr val="0000FF"/>
                </a:solidFill>
                <a:latin typeface="HP001 4 hàng" panose="020B0603050302020204" pitchFamily="34" charset="0"/>
              </a:rPr>
              <a:t>    dặn, Nam tìm đến điểm hẹn, gặp lại bố và  </a:t>
            </a:r>
            <a:endParaRPr lang="en-US" altLang="en-US" sz="4400" b="1" dirty="0">
              <a:solidFill>
                <a:srgbClr val="0000FF"/>
              </a:solidFill>
              <a:latin typeface="HP001 4 hàng" panose="020B0603050302020204" pitchFamily="34" charset="0"/>
            </a:endParaRPr>
          </a:p>
        </p:txBody>
      </p:sp>
      <p:sp>
        <p:nvSpPr>
          <p:cNvPr id="9" name="TextBox 8"/>
          <p:cNvSpPr txBox="1">
            <a:spLocks noChangeArrowheads="1"/>
          </p:cNvSpPr>
          <p:nvPr/>
        </p:nvSpPr>
        <p:spPr bwMode="auto">
          <a:xfrm>
            <a:off x="-783447" y="3170897"/>
            <a:ext cx="1288131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vi-VN" altLang="en-US" sz="4400" b="1" dirty="0" smtClean="0">
                <a:solidFill>
                  <a:srgbClr val="0000FF"/>
                </a:solidFill>
                <a:latin typeface="HP001 4 hàng" panose="020B0603050302020204" pitchFamily="34" charset="0"/>
              </a:rPr>
              <a:t>    em.</a:t>
            </a:r>
            <a:endParaRPr lang="en-US" altLang="en-US" sz="4400" b="1" dirty="0">
              <a:solidFill>
                <a:srgbClr val="0000FF"/>
              </a:solidFill>
              <a:latin typeface="HP001 4 hàng" panose="020B0603050302020204" pitchFamily="34" charset="0"/>
            </a:endParaRPr>
          </a:p>
        </p:txBody>
      </p:sp>
      <p:pic>
        <p:nvPicPr>
          <p:cNvPr id="10" name="Picture 9"/>
          <p:cNvPicPr>
            <a:picLocks noChangeAspect="1"/>
          </p:cNvPicPr>
          <p:nvPr/>
        </p:nvPicPr>
        <p:blipFill>
          <a:blip r:embed="rId3"/>
          <a:stretch>
            <a:fillRect/>
          </a:stretch>
        </p:blipFill>
        <p:spPr>
          <a:xfrm>
            <a:off x="11047714" y="5455502"/>
            <a:ext cx="966095" cy="1160067"/>
          </a:xfrm>
          <a:prstGeom prst="ellipse">
            <a:avLst/>
          </a:prstGeom>
        </p:spPr>
      </p:pic>
    </p:spTree>
    <p:extLst>
      <p:ext uri="{BB962C8B-B14F-4D97-AF65-F5344CB8AC3E}">
        <p14:creationId xmlns:p14="http://schemas.microsoft.com/office/powerpoint/2010/main" val="179152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4" name="Google Shape;461;p28"/>
          <p:cNvSpPr txBox="1">
            <a:spLocks noChangeArrowheads="1"/>
          </p:cNvSpPr>
          <p:nvPr/>
        </p:nvSpPr>
        <p:spPr bwMode="auto">
          <a:xfrm>
            <a:off x="161365" y="0"/>
            <a:ext cx="11900647" cy="1398494"/>
          </a:xfrm>
          <a:prstGeom prst="rect">
            <a:avLst/>
          </a:prstGeom>
          <a:solidFill>
            <a:srgbClr val="000099"/>
          </a:solidFill>
          <a:ln>
            <a:noFill/>
          </a:ln>
          <a:scene3d>
            <a:camera prst="orthographicFront"/>
            <a:lightRig rig="threePt" dir="t"/>
          </a:scene3d>
          <a:sp3d>
            <a:bevelT/>
          </a:sp3d>
          <a:extLst/>
        </p:spPr>
        <p:txBody>
          <a:bodyPr lIns="121900" tIns="121900" rIns="121900" bIns="121900"/>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ts val="800"/>
              </a:spcBef>
              <a:buClr>
                <a:schemeClr val="accent1"/>
              </a:buClr>
              <a:buSzPts val="2600"/>
              <a:buFont typeface="Chivo Light"/>
              <a:buNone/>
            </a:pPr>
            <a:r>
              <a:rPr lang="vi-VN" sz="4000" b="1" dirty="0" smtClean="0">
                <a:solidFill>
                  <a:srgbClr val="FFFF00"/>
                </a:solidFill>
                <a:latin typeface="HP001 4 hàng" pitchFamily="34" charset="0"/>
                <a:ea typeface="Chivo Light"/>
                <a:cs typeface="Chivo Light"/>
                <a:sym typeface="Chivo Light"/>
              </a:rPr>
              <a:t>8. Tìm trong hoặc ngoài bài đọc nếu không may bị lạc từ ngữ có tiếng chưa vần </a:t>
            </a:r>
            <a:r>
              <a:rPr lang="vi-VN" sz="4000" b="1" dirty="0" smtClean="0">
                <a:solidFill>
                  <a:srgbClr val="FF33CC"/>
                </a:solidFill>
                <a:latin typeface="HP001 4 hàng" pitchFamily="34" charset="0"/>
                <a:ea typeface="Chivo Light"/>
                <a:cs typeface="Chivo Light"/>
                <a:sym typeface="Chivo Light"/>
              </a:rPr>
              <a:t>im, iêm, ep, êp.</a:t>
            </a:r>
          </a:p>
        </p:txBody>
      </p:sp>
      <p:pic>
        <p:nvPicPr>
          <p:cNvPr id="20" name="Picture 19"/>
          <p:cNvPicPr>
            <a:picLocks noChangeAspect="1"/>
          </p:cNvPicPr>
          <p:nvPr/>
        </p:nvPicPr>
        <p:blipFill>
          <a:blip r:embed="rId2"/>
          <a:stretch>
            <a:fillRect/>
          </a:stretch>
        </p:blipFill>
        <p:spPr>
          <a:xfrm>
            <a:off x="10912862" y="5536184"/>
            <a:ext cx="966095" cy="1160067"/>
          </a:xfrm>
          <a:prstGeom prst="ellipse">
            <a:avLst/>
          </a:prstGeom>
        </p:spPr>
      </p:pic>
    </p:spTree>
    <p:extLst>
      <p:ext uri="{BB962C8B-B14F-4D97-AF65-F5344CB8AC3E}">
        <p14:creationId xmlns:p14="http://schemas.microsoft.com/office/powerpoint/2010/main" val="176548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heel(1)">
                                      <p:cBhvr>
                                        <p:cTn id="1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3" name="Google Shape;461;p28"/>
          <p:cNvSpPr txBox="1">
            <a:spLocks noChangeArrowheads="1"/>
          </p:cNvSpPr>
          <p:nvPr/>
        </p:nvSpPr>
        <p:spPr bwMode="auto">
          <a:xfrm>
            <a:off x="104502" y="-1"/>
            <a:ext cx="11809591" cy="1855695"/>
          </a:xfrm>
          <a:prstGeom prst="rect">
            <a:avLst/>
          </a:prstGeom>
          <a:solidFill>
            <a:srgbClr val="000099"/>
          </a:solidFill>
          <a:ln>
            <a:noFill/>
          </a:ln>
          <a:scene3d>
            <a:camera prst="orthographicFront"/>
            <a:lightRig rig="threePt" dir="t"/>
          </a:scene3d>
          <a:sp3d>
            <a:bevelT/>
          </a:sp3d>
          <a:extLst/>
        </p:spPr>
        <p:txBody>
          <a:bodyPr lIns="121900" tIns="121900" rIns="121900" bIns="121900"/>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ts val="800"/>
              </a:spcBef>
              <a:buClr>
                <a:schemeClr val="accent1"/>
              </a:buClr>
              <a:buSzPts val="2600"/>
              <a:buFont typeface="Chivo Light"/>
              <a:buNone/>
            </a:pPr>
            <a:r>
              <a:rPr lang="en-US" sz="3200" b="1" dirty="0" smtClean="0">
                <a:solidFill>
                  <a:srgbClr val="FFFF00"/>
                </a:solidFill>
                <a:latin typeface="HP001 4 hàng" pitchFamily="34" charset="0"/>
                <a:ea typeface="Chivo Light"/>
                <a:cs typeface="Chivo Light"/>
                <a:sym typeface="Chivo Light"/>
              </a:rPr>
              <a:t>9</a:t>
            </a:r>
            <a:r>
              <a:rPr lang="vi-VN" sz="3200" b="1" dirty="0" smtClean="0">
                <a:solidFill>
                  <a:srgbClr val="FFFF00"/>
                </a:solidFill>
                <a:latin typeface="HP001 4 hàng" pitchFamily="34" charset="0"/>
                <a:ea typeface="Chivo Light"/>
                <a:cs typeface="Chivo Light"/>
                <a:sym typeface="Chivo Light"/>
              </a:rPr>
              <a:t>. Trò chơi: Tìm đường về nhà</a:t>
            </a:r>
          </a:p>
          <a:p>
            <a:pPr>
              <a:spcBef>
                <a:spcPts val="800"/>
              </a:spcBef>
              <a:buClr>
                <a:schemeClr val="accent1"/>
              </a:buClr>
              <a:buSzPts val="2600"/>
              <a:buFont typeface="Chivo Light"/>
              <a:buNone/>
            </a:pPr>
            <a:r>
              <a:rPr lang="vi-VN" sz="3200" b="1" dirty="0" smtClean="0">
                <a:solidFill>
                  <a:srgbClr val="FFFF00"/>
                </a:solidFill>
                <a:latin typeface="HP001 4 hàng" pitchFamily="34" charset="0"/>
                <a:ea typeface="Chivo Light"/>
                <a:cs typeface="Chivo Light"/>
                <a:sym typeface="Chivo Light"/>
              </a:rPr>
              <a:t>Đường về nhà thỏ phải đi qua những từ ngữ có bông hoa cần thay bằng gì. Em hãy giúp thỏ tìm đường về nhà nhé.</a:t>
            </a:r>
          </a:p>
          <a:p>
            <a:pPr>
              <a:spcBef>
                <a:spcPts val="800"/>
              </a:spcBef>
              <a:buClr>
                <a:schemeClr val="accent1"/>
              </a:buClr>
              <a:buSzPts val="2600"/>
              <a:buFont typeface="Chivo Light"/>
              <a:buNone/>
            </a:pPr>
            <a:endParaRPr lang="vi-VN" sz="4000" b="1" dirty="0" smtClean="0">
              <a:solidFill>
                <a:srgbClr val="FFFF00"/>
              </a:solidFill>
              <a:latin typeface="HP001 4 hàng" pitchFamily="34" charset="0"/>
              <a:ea typeface="Chivo Light"/>
              <a:cs typeface="Chivo Light"/>
              <a:sym typeface="Chivo Light"/>
            </a:endParaRPr>
          </a:p>
          <a:p>
            <a:pPr>
              <a:spcBef>
                <a:spcPts val="800"/>
              </a:spcBef>
              <a:buClr>
                <a:schemeClr val="accent1"/>
              </a:buClr>
              <a:buSzPts val="2600"/>
              <a:buFont typeface="Chivo Light"/>
              <a:buNone/>
            </a:pPr>
            <a:endParaRPr lang="vi-VN" sz="4000" b="1" dirty="0" smtClean="0">
              <a:solidFill>
                <a:srgbClr val="0000FF"/>
              </a:solidFill>
              <a:latin typeface="HP001 4 hàng" pitchFamily="34" charset="0"/>
              <a:ea typeface="Chivo Light"/>
              <a:cs typeface="Chivo Light"/>
              <a:sym typeface="Chivo Light"/>
            </a:endParaRPr>
          </a:p>
          <a:p>
            <a:pPr>
              <a:spcBef>
                <a:spcPts val="800"/>
              </a:spcBef>
              <a:buClr>
                <a:schemeClr val="accent1"/>
              </a:buClr>
              <a:buSzPts val="2600"/>
              <a:buFont typeface="Chivo Light"/>
              <a:buNone/>
            </a:pPr>
            <a:endParaRPr lang="vi-VN" sz="4000" b="1" u="sng" dirty="0" smtClean="0">
              <a:solidFill>
                <a:srgbClr val="0000FF"/>
              </a:solidFill>
              <a:latin typeface="HP001 4 hàng" pitchFamily="34" charset="0"/>
              <a:ea typeface="Chivo Light"/>
              <a:cs typeface="Chivo Light"/>
              <a:sym typeface="Chivo Light"/>
            </a:endParaRPr>
          </a:p>
        </p:txBody>
      </p:sp>
      <p:pic>
        <p:nvPicPr>
          <p:cNvPr id="6" name="Picture 5"/>
          <p:cNvPicPr>
            <a:picLocks noChangeAspect="1"/>
          </p:cNvPicPr>
          <p:nvPr/>
        </p:nvPicPr>
        <p:blipFill>
          <a:blip r:embed="rId2"/>
          <a:stretch>
            <a:fillRect/>
          </a:stretch>
        </p:blipFill>
        <p:spPr>
          <a:xfrm>
            <a:off x="927846" y="1949824"/>
            <a:ext cx="10192871" cy="4598894"/>
          </a:xfrm>
          <a:prstGeom prst="rect">
            <a:avLst/>
          </a:prstGeom>
        </p:spPr>
      </p:pic>
      <p:sp>
        <p:nvSpPr>
          <p:cNvPr id="7" name="TextBox 6"/>
          <p:cNvSpPr txBox="1"/>
          <p:nvPr/>
        </p:nvSpPr>
        <p:spPr>
          <a:xfrm>
            <a:off x="2689412" y="3240741"/>
            <a:ext cx="820270" cy="523220"/>
          </a:xfrm>
          <a:prstGeom prst="rect">
            <a:avLst/>
          </a:prstGeom>
          <a:noFill/>
        </p:spPr>
        <p:txBody>
          <a:bodyPr wrap="square" rtlCol="0">
            <a:spAutoFit/>
          </a:bodyPr>
          <a:lstStyle/>
          <a:p>
            <a:r>
              <a:rPr lang="vi-VN" sz="2800" b="1" dirty="0" smtClean="0">
                <a:solidFill>
                  <a:srgbClr val="FFFF00"/>
                </a:solidFill>
              </a:rPr>
              <a:t>gi</a:t>
            </a:r>
            <a:endParaRPr lang="en-US" sz="2800" b="1" dirty="0">
              <a:solidFill>
                <a:srgbClr val="FFFF00"/>
              </a:solidFill>
            </a:endParaRPr>
          </a:p>
        </p:txBody>
      </p:sp>
      <p:sp>
        <p:nvSpPr>
          <p:cNvPr id="10" name="TextBox 9"/>
          <p:cNvSpPr txBox="1"/>
          <p:nvPr/>
        </p:nvSpPr>
        <p:spPr>
          <a:xfrm>
            <a:off x="5271248" y="3240741"/>
            <a:ext cx="820270" cy="523220"/>
          </a:xfrm>
          <a:prstGeom prst="rect">
            <a:avLst/>
          </a:prstGeom>
          <a:noFill/>
        </p:spPr>
        <p:txBody>
          <a:bodyPr wrap="square" rtlCol="0">
            <a:spAutoFit/>
          </a:bodyPr>
          <a:lstStyle/>
          <a:p>
            <a:r>
              <a:rPr lang="vi-VN" sz="2800" b="1" dirty="0" smtClean="0">
                <a:solidFill>
                  <a:srgbClr val="FFFF00"/>
                </a:solidFill>
              </a:rPr>
              <a:t>gi</a:t>
            </a:r>
            <a:endParaRPr lang="en-US" sz="2800" b="1" dirty="0">
              <a:solidFill>
                <a:srgbClr val="FFFF00"/>
              </a:solidFill>
            </a:endParaRPr>
          </a:p>
        </p:txBody>
      </p:sp>
      <p:sp>
        <p:nvSpPr>
          <p:cNvPr id="11" name="TextBox 10"/>
          <p:cNvSpPr txBox="1"/>
          <p:nvPr/>
        </p:nvSpPr>
        <p:spPr>
          <a:xfrm>
            <a:off x="8095131" y="3240741"/>
            <a:ext cx="820270" cy="523220"/>
          </a:xfrm>
          <a:prstGeom prst="rect">
            <a:avLst/>
          </a:prstGeom>
          <a:noFill/>
        </p:spPr>
        <p:txBody>
          <a:bodyPr wrap="square" rtlCol="0">
            <a:spAutoFit/>
          </a:bodyPr>
          <a:lstStyle/>
          <a:p>
            <a:r>
              <a:rPr lang="vi-VN" sz="2800" b="1" dirty="0" smtClean="0">
                <a:solidFill>
                  <a:srgbClr val="FFFF00"/>
                </a:solidFill>
              </a:rPr>
              <a:t>gi</a:t>
            </a:r>
            <a:endParaRPr lang="en-US" sz="2800" b="1" dirty="0">
              <a:solidFill>
                <a:srgbClr val="FFFF00"/>
              </a:solidFill>
            </a:endParaRPr>
          </a:p>
        </p:txBody>
      </p:sp>
      <p:sp>
        <p:nvSpPr>
          <p:cNvPr id="12" name="TextBox 11"/>
          <p:cNvSpPr txBox="1"/>
          <p:nvPr/>
        </p:nvSpPr>
        <p:spPr>
          <a:xfrm>
            <a:off x="9426389" y="3267635"/>
            <a:ext cx="820270" cy="523220"/>
          </a:xfrm>
          <a:prstGeom prst="rect">
            <a:avLst/>
          </a:prstGeom>
          <a:noFill/>
        </p:spPr>
        <p:txBody>
          <a:bodyPr wrap="square" rtlCol="0">
            <a:spAutoFit/>
          </a:bodyPr>
          <a:lstStyle/>
          <a:p>
            <a:r>
              <a:rPr lang="vi-VN" sz="2800" b="1" dirty="0" smtClean="0">
                <a:solidFill>
                  <a:srgbClr val="FFFF00"/>
                </a:solidFill>
              </a:rPr>
              <a:t>d</a:t>
            </a:r>
            <a:endParaRPr lang="en-US" sz="2800" b="1" dirty="0">
              <a:solidFill>
                <a:srgbClr val="FFFF00"/>
              </a:solidFill>
            </a:endParaRPr>
          </a:p>
        </p:txBody>
      </p:sp>
      <p:sp>
        <p:nvSpPr>
          <p:cNvPr id="13" name="TextBox 12"/>
          <p:cNvSpPr txBox="1"/>
          <p:nvPr/>
        </p:nvSpPr>
        <p:spPr>
          <a:xfrm>
            <a:off x="2918013" y="4331168"/>
            <a:ext cx="820270" cy="523220"/>
          </a:xfrm>
          <a:prstGeom prst="rect">
            <a:avLst/>
          </a:prstGeom>
          <a:noFill/>
        </p:spPr>
        <p:txBody>
          <a:bodyPr wrap="square" rtlCol="0">
            <a:spAutoFit/>
          </a:bodyPr>
          <a:lstStyle/>
          <a:p>
            <a:r>
              <a:rPr lang="vi-VN" sz="2800" b="1" dirty="0" smtClean="0">
                <a:solidFill>
                  <a:srgbClr val="FFFF00"/>
                </a:solidFill>
              </a:rPr>
              <a:t>r</a:t>
            </a:r>
            <a:endParaRPr lang="en-US" sz="2800" b="1" dirty="0">
              <a:solidFill>
                <a:srgbClr val="FFFF00"/>
              </a:solidFill>
            </a:endParaRPr>
          </a:p>
        </p:txBody>
      </p:sp>
      <p:sp>
        <p:nvSpPr>
          <p:cNvPr id="14" name="TextBox 13"/>
          <p:cNvSpPr txBox="1"/>
          <p:nvPr/>
        </p:nvSpPr>
        <p:spPr>
          <a:xfrm>
            <a:off x="5545374" y="4331168"/>
            <a:ext cx="820270" cy="523220"/>
          </a:xfrm>
          <a:prstGeom prst="rect">
            <a:avLst/>
          </a:prstGeom>
          <a:noFill/>
        </p:spPr>
        <p:txBody>
          <a:bodyPr wrap="square" rtlCol="0">
            <a:spAutoFit/>
          </a:bodyPr>
          <a:lstStyle/>
          <a:p>
            <a:r>
              <a:rPr lang="vi-VN" sz="2800" b="1" dirty="0" smtClean="0">
                <a:solidFill>
                  <a:srgbClr val="FFFF00"/>
                </a:solidFill>
              </a:rPr>
              <a:t>d</a:t>
            </a:r>
            <a:endParaRPr lang="en-US" sz="2800" b="1" dirty="0">
              <a:solidFill>
                <a:srgbClr val="FFFF00"/>
              </a:solidFill>
            </a:endParaRPr>
          </a:p>
        </p:txBody>
      </p:sp>
      <p:sp>
        <p:nvSpPr>
          <p:cNvPr id="15" name="TextBox 14"/>
          <p:cNvSpPr txBox="1"/>
          <p:nvPr/>
        </p:nvSpPr>
        <p:spPr>
          <a:xfrm>
            <a:off x="7301755" y="4386171"/>
            <a:ext cx="820270" cy="523220"/>
          </a:xfrm>
          <a:prstGeom prst="rect">
            <a:avLst/>
          </a:prstGeom>
          <a:noFill/>
        </p:spPr>
        <p:txBody>
          <a:bodyPr wrap="square" rtlCol="0">
            <a:spAutoFit/>
          </a:bodyPr>
          <a:lstStyle/>
          <a:p>
            <a:r>
              <a:rPr lang="vi-VN" sz="2800" b="1" dirty="0" smtClean="0">
                <a:solidFill>
                  <a:srgbClr val="FFFF00"/>
                </a:solidFill>
              </a:rPr>
              <a:t>gi</a:t>
            </a:r>
            <a:endParaRPr lang="en-US" sz="2800" b="1" dirty="0">
              <a:solidFill>
                <a:srgbClr val="FFFF00"/>
              </a:solidFill>
            </a:endParaRPr>
          </a:p>
        </p:txBody>
      </p:sp>
      <p:sp>
        <p:nvSpPr>
          <p:cNvPr id="16" name="TextBox 15"/>
          <p:cNvSpPr txBox="1"/>
          <p:nvPr/>
        </p:nvSpPr>
        <p:spPr>
          <a:xfrm>
            <a:off x="9386048" y="4398403"/>
            <a:ext cx="820270" cy="523220"/>
          </a:xfrm>
          <a:prstGeom prst="rect">
            <a:avLst/>
          </a:prstGeom>
          <a:noFill/>
        </p:spPr>
        <p:txBody>
          <a:bodyPr wrap="square" rtlCol="0">
            <a:spAutoFit/>
          </a:bodyPr>
          <a:lstStyle/>
          <a:p>
            <a:r>
              <a:rPr lang="vi-VN" sz="2800" b="1" dirty="0" smtClean="0">
                <a:solidFill>
                  <a:srgbClr val="FFFF00"/>
                </a:solidFill>
              </a:rPr>
              <a:t>gi</a:t>
            </a:r>
            <a:endParaRPr lang="en-US" sz="2800" b="1" dirty="0">
              <a:solidFill>
                <a:srgbClr val="FFFF00"/>
              </a:solidFill>
            </a:endParaRPr>
          </a:p>
        </p:txBody>
      </p:sp>
      <p:pic>
        <p:nvPicPr>
          <p:cNvPr id="17" name="Picture 16"/>
          <p:cNvPicPr>
            <a:picLocks noChangeAspect="1"/>
          </p:cNvPicPr>
          <p:nvPr/>
        </p:nvPicPr>
        <p:blipFill>
          <a:blip r:embed="rId3"/>
          <a:stretch>
            <a:fillRect/>
          </a:stretch>
        </p:blipFill>
        <p:spPr>
          <a:xfrm>
            <a:off x="11120716" y="5570009"/>
            <a:ext cx="1071283" cy="1072840"/>
          </a:xfrm>
          <a:prstGeom prst="flowChartConnector">
            <a:avLst/>
          </a:prstGeom>
          <a:scene3d>
            <a:camera prst="orthographicFront"/>
            <a:lightRig rig="threePt" dir="t"/>
          </a:scene3d>
          <a:sp3d>
            <a:bevelT/>
          </a:sp3d>
        </p:spPr>
      </p:pic>
    </p:spTree>
    <p:extLst>
      <p:ext uri="{BB962C8B-B14F-4D97-AF65-F5344CB8AC3E}">
        <p14:creationId xmlns:p14="http://schemas.microsoft.com/office/powerpoint/2010/main" val="251804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down)">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heel(1)">
                                      <p:cBhvr>
                                        <p:cTn id="5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p:bldP spid="10" grpId="0"/>
      <p:bldP spid="11" grpId="0"/>
      <p:bldP spid="12" grpId="0"/>
      <p:bldP spid="13" grpId="0"/>
      <p:bldP spid="14"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9460" name="WordArt 4"/>
          <p:cNvSpPr>
            <a:spLocks noChangeArrowheads="1" noChangeShapeType="1" noTextEdit="1"/>
          </p:cNvSpPr>
          <p:nvPr/>
        </p:nvSpPr>
        <p:spPr bwMode="auto">
          <a:xfrm>
            <a:off x="2971801" y="1143005"/>
            <a:ext cx="5829300" cy="1662113"/>
          </a:xfrm>
          <a:prstGeom prst="rect">
            <a:avLst/>
          </a:prstGeom>
        </p:spPr>
        <p:txBody>
          <a:bodyPr wrap="none" fromWordArt="1">
            <a:prstTxWarp prst="textCurveUp">
              <a:avLst>
                <a:gd name="adj" fmla="val 0"/>
              </a:avLst>
            </a:prstTxWarp>
          </a:bodyPr>
          <a:lstStyle/>
          <a:p>
            <a:pPr algn="ctr"/>
            <a:r>
              <a:rPr lang="en-US" sz="3600" b="1" kern="10">
                <a:ln w="12700">
                  <a:solidFill>
                    <a:srgbClr val="FFFFFF"/>
                  </a:solidFill>
                  <a:round/>
                  <a:headEnd/>
                  <a:tailEnd/>
                </a:ln>
                <a:solidFill>
                  <a:srgbClr val="FFC000"/>
                </a:solidFill>
                <a:effectLst>
                  <a:outerShdw dist="45791" dir="2021404" algn="ctr" rotWithShape="0">
                    <a:srgbClr val="808080">
                      <a:alpha val="79999"/>
                    </a:srgbClr>
                  </a:outerShdw>
                </a:effectLst>
                <a:latin typeface="Arial"/>
                <a:cs typeface="Arial"/>
              </a:rPr>
              <a:t> Dặn dò</a:t>
            </a:r>
          </a:p>
        </p:txBody>
      </p:sp>
      <p:sp>
        <p:nvSpPr>
          <p:cNvPr id="19461" name="Text Box 5"/>
          <p:cNvSpPr txBox="1">
            <a:spLocks noChangeArrowheads="1"/>
          </p:cNvSpPr>
          <p:nvPr/>
        </p:nvSpPr>
        <p:spPr bwMode="auto">
          <a:xfrm>
            <a:off x="4002089" y="3052764"/>
            <a:ext cx="403347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b="1">
                <a:solidFill>
                  <a:srgbClr val="FFFFCC"/>
                </a:solidFill>
              </a:rPr>
              <a:t>Nhận xét tiết học </a:t>
            </a:r>
          </a:p>
        </p:txBody>
      </p:sp>
      <p:pic>
        <p:nvPicPr>
          <p:cNvPr id="25605" name="Picture 8" descr="Flash Lang hoa dep"/>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96" y="5003074"/>
            <a:ext cx="1237457" cy="173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9" descr="Flash Buom va hoa 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99403" y="5094514"/>
            <a:ext cx="1641269" cy="173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0" descr="Flash Lang hoa dep"/>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40354" y="4728754"/>
            <a:ext cx="962025" cy="201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1" descr="Bo hoa 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623" y="3052764"/>
            <a:ext cx="1954800" cy="369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2" descr="Flash Buom va hoa 1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032278" y="5003074"/>
            <a:ext cx="1366839" cy="1685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3" descr="j0398219[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9291454" y="1668284"/>
            <a:ext cx="4568825" cy="123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99229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box(in)">
                                      <p:cBhvr>
                                        <p:cTn id="7" dur="500"/>
                                        <p:tgtEl>
                                          <p:spTgt spid="194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461"/>
                                        </p:tgtEl>
                                        <p:attrNameLst>
                                          <p:attrName>style.visibility</p:attrName>
                                        </p:attrNameLst>
                                      </p:cBhvr>
                                      <p:to>
                                        <p:strVal val="visible"/>
                                      </p:to>
                                    </p:set>
                                    <p:animEffect transition="in" filter="box(in)">
                                      <p:cBhvr>
                                        <p:cTn id="12"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P spid="1946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pic>
        <p:nvPicPr>
          <p:cNvPr id="4" name="Picture 4" descr="D:\Ảnh động làm giáo án\hinh-anh-dong-powerpoint-2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5" y="6019800"/>
            <a:ext cx="12122725" cy="752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5" y="-67733"/>
            <a:ext cx="11974679" cy="559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58688" y="1149533"/>
            <a:ext cx="5995851" cy="923330"/>
          </a:xfrm>
          <a:prstGeom prst="rect">
            <a:avLst/>
          </a:prstGeom>
          <a:solidFill>
            <a:srgbClr val="0000FF"/>
          </a:solidFill>
        </p:spPr>
        <p:txBody>
          <a:bodyPr wrap="square" rtlCol="0">
            <a:spAutoFit/>
          </a:bodyPr>
          <a:lstStyle/>
          <a:p>
            <a:pPr algn="ctr"/>
            <a:r>
              <a:rPr lang="en-US" sz="5400" dirty="0" smtClean="0">
                <a:solidFill>
                  <a:srgbClr val="FFC000"/>
                </a:solidFill>
                <a:latin typeface="Times New Roman" panose="02020603050405020304" pitchFamily="18" charset="0"/>
                <a:cs typeface="Times New Roman" panose="02020603050405020304" pitchFamily="18" charset="0"/>
              </a:rPr>
              <a:t>1. KHỞI ĐỘNG</a:t>
            </a:r>
            <a:endParaRPr lang="en-US" sz="5400"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844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9" name="TextBox 8"/>
          <p:cNvSpPr txBox="1"/>
          <p:nvPr/>
        </p:nvSpPr>
        <p:spPr>
          <a:xfrm>
            <a:off x="590843" y="243170"/>
            <a:ext cx="11254154" cy="646331"/>
          </a:xfrm>
          <a:prstGeom prst="rect">
            <a:avLst/>
          </a:prstGeom>
          <a:noFill/>
        </p:spPr>
        <p:txBody>
          <a:bodyPr wrap="square" rtlCol="0">
            <a:spAutoFit/>
          </a:bodyPr>
          <a:lstStyle/>
          <a:p>
            <a:pPr marL="342900" indent="-342900">
              <a:buAutoNum type="arabicPeriod"/>
            </a:pPr>
            <a:r>
              <a:rPr lang="en-US" sz="3600" b="1" dirty="0" err="1" smtClean="0">
                <a:solidFill>
                  <a:schemeClr val="bg1"/>
                </a:solidFill>
                <a:latin typeface="HP001 4 hàng" pitchFamily="34" charset="0"/>
                <a:ea typeface="Chivo Light"/>
                <a:cs typeface="Chivo Light"/>
                <a:sym typeface="Chivo Light"/>
              </a:rPr>
              <a:t>Quan</a:t>
            </a:r>
            <a:r>
              <a:rPr lang="en-US" sz="3600" b="1" dirty="0" smtClean="0">
                <a:solidFill>
                  <a:schemeClr val="bg1"/>
                </a:solidFill>
                <a:latin typeface="HP001 4 hàng" pitchFamily="34" charset="0"/>
                <a:ea typeface="Chivo Light"/>
                <a:cs typeface="Chivo Light"/>
                <a:sym typeface="Chivo Light"/>
              </a:rPr>
              <a:t> </a:t>
            </a:r>
            <a:r>
              <a:rPr lang="en-US" sz="3600" b="1" dirty="0" err="1">
                <a:solidFill>
                  <a:schemeClr val="bg1"/>
                </a:solidFill>
                <a:latin typeface="HP001 4 hàng" pitchFamily="34" charset="0"/>
                <a:ea typeface="Chivo Light"/>
                <a:cs typeface="Chivo Light"/>
                <a:sym typeface="Chivo Light"/>
              </a:rPr>
              <a:t>sát</a:t>
            </a:r>
            <a:r>
              <a:rPr lang="en-US" sz="3600" b="1" dirty="0">
                <a:solidFill>
                  <a:schemeClr val="bg1"/>
                </a:solidFill>
                <a:latin typeface="HP001 4 hàng" pitchFamily="34" charset="0"/>
                <a:ea typeface="Chivo Light"/>
                <a:cs typeface="Chivo Light"/>
                <a:sym typeface="Chivo Light"/>
              </a:rPr>
              <a:t> </a:t>
            </a:r>
            <a:r>
              <a:rPr lang="en-US" sz="3600" b="1" dirty="0" err="1" smtClean="0">
                <a:solidFill>
                  <a:schemeClr val="bg1"/>
                </a:solidFill>
                <a:latin typeface="HP001 4 hàng" pitchFamily="34" charset="0"/>
                <a:ea typeface="Chivo Light"/>
                <a:cs typeface="Chivo Light"/>
                <a:sym typeface="Chivo Light"/>
              </a:rPr>
              <a:t>tranh</a:t>
            </a:r>
            <a:endParaRPr lang="en-US" sz="3600" dirty="0"/>
          </a:p>
        </p:txBody>
      </p:sp>
      <p:sp>
        <p:nvSpPr>
          <p:cNvPr id="11" name="TextBox 10"/>
          <p:cNvSpPr txBox="1"/>
          <p:nvPr/>
        </p:nvSpPr>
        <p:spPr>
          <a:xfrm>
            <a:off x="261257" y="4737797"/>
            <a:ext cx="11821886" cy="1959511"/>
          </a:xfrm>
          <a:prstGeom prst="rect">
            <a:avLst/>
          </a:prstGeom>
          <a:solidFill>
            <a:srgbClr val="000099"/>
          </a:solidFill>
          <a:scene3d>
            <a:camera prst="orthographicFront"/>
            <a:lightRig rig="threePt" dir="t"/>
          </a:scene3d>
          <a:sp3d>
            <a:bevelT/>
          </a:sp3d>
        </p:spPr>
        <p:txBody>
          <a:bodyPr wrap="square" rtlCol="0">
            <a:spAutoFit/>
          </a:bodyPr>
          <a:lstStyle/>
          <a:p>
            <a:pPr>
              <a:spcBef>
                <a:spcPts val="800"/>
              </a:spcBef>
              <a:buClr>
                <a:schemeClr val="accent1"/>
              </a:buClr>
              <a:buSzPts val="2600"/>
              <a:buFont typeface="Chivo Light"/>
              <a:buNone/>
            </a:pPr>
            <a:r>
              <a:rPr lang="en-US" sz="3600" b="1" dirty="0">
                <a:solidFill>
                  <a:srgbClr val="FFC000"/>
                </a:solidFill>
                <a:latin typeface="HP001 4 hàng" pitchFamily="34" charset="0"/>
                <a:ea typeface="Chivo Light"/>
                <a:cs typeface="Chivo Light"/>
                <a:sym typeface="Chivo Light"/>
              </a:rPr>
              <a:t>* </a:t>
            </a:r>
            <a:r>
              <a:rPr lang="vi-VN" sz="3600" b="1" dirty="0">
                <a:solidFill>
                  <a:srgbClr val="FFFF00"/>
                </a:solidFill>
                <a:latin typeface="HP001 4 hàng" pitchFamily="34" charset="0"/>
                <a:ea typeface="Chivo Light"/>
                <a:cs typeface="Chivo Light"/>
                <a:sym typeface="Chivo Light"/>
              </a:rPr>
              <a:t>T</a:t>
            </a:r>
            <a:r>
              <a:rPr lang="en-US" sz="3600" b="1" dirty="0" err="1" smtClean="0">
                <a:solidFill>
                  <a:srgbClr val="FFFF00"/>
                </a:solidFill>
                <a:latin typeface="HP001 4 hàng" pitchFamily="34" charset="0"/>
                <a:ea typeface="Chivo Light"/>
                <a:cs typeface="Chivo Light"/>
                <a:sym typeface="Chivo Light"/>
              </a:rPr>
              <a:t>rả</a:t>
            </a:r>
            <a:r>
              <a:rPr lang="en-US" sz="3600" b="1" dirty="0" smtClean="0">
                <a:solidFill>
                  <a:srgbClr val="FFFF00"/>
                </a:solidFill>
                <a:latin typeface="HP001 4 hàng" pitchFamily="34" charset="0"/>
                <a:ea typeface="Chivo Light"/>
                <a:cs typeface="Chivo Light"/>
                <a:sym typeface="Chivo Light"/>
              </a:rPr>
              <a:t> </a:t>
            </a:r>
            <a:r>
              <a:rPr lang="en-US" sz="3600" b="1" dirty="0" err="1">
                <a:solidFill>
                  <a:srgbClr val="FFFF00"/>
                </a:solidFill>
                <a:latin typeface="HP001 4 hàng" pitchFamily="34" charset="0"/>
                <a:ea typeface="Chivo Light"/>
                <a:cs typeface="Chivo Light"/>
                <a:sym typeface="Chivo Light"/>
              </a:rPr>
              <a:t>lời</a:t>
            </a:r>
            <a:r>
              <a:rPr lang="en-US" sz="3600" b="1" dirty="0">
                <a:solidFill>
                  <a:srgbClr val="FFFF00"/>
                </a:solidFill>
                <a:latin typeface="HP001 4 hàng" pitchFamily="34" charset="0"/>
                <a:ea typeface="Chivo Light"/>
                <a:cs typeface="Chivo Light"/>
                <a:sym typeface="Chivo Light"/>
              </a:rPr>
              <a:t> </a:t>
            </a:r>
            <a:r>
              <a:rPr lang="en-US" sz="3600" b="1" dirty="0" err="1">
                <a:solidFill>
                  <a:srgbClr val="FFFF00"/>
                </a:solidFill>
                <a:latin typeface="HP001 4 hàng" pitchFamily="34" charset="0"/>
                <a:ea typeface="Chivo Light"/>
                <a:cs typeface="Chivo Light"/>
                <a:sym typeface="Chivo Light"/>
              </a:rPr>
              <a:t>các</a:t>
            </a:r>
            <a:r>
              <a:rPr lang="en-US" sz="3600" b="1" dirty="0">
                <a:solidFill>
                  <a:srgbClr val="FFFF00"/>
                </a:solidFill>
                <a:latin typeface="HP001 4 hàng" pitchFamily="34" charset="0"/>
                <a:ea typeface="Chivo Light"/>
                <a:cs typeface="Chivo Light"/>
                <a:sym typeface="Chivo Light"/>
              </a:rPr>
              <a:t> </a:t>
            </a:r>
            <a:r>
              <a:rPr lang="en-US" sz="3600" b="1" dirty="0" err="1">
                <a:solidFill>
                  <a:srgbClr val="FFFF00"/>
                </a:solidFill>
                <a:latin typeface="HP001 4 hàng" pitchFamily="34" charset="0"/>
                <a:ea typeface="Chivo Light"/>
                <a:cs typeface="Chivo Light"/>
                <a:sym typeface="Chivo Light"/>
              </a:rPr>
              <a:t>câu</a:t>
            </a:r>
            <a:r>
              <a:rPr lang="en-US" sz="3600" b="1" dirty="0">
                <a:solidFill>
                  <a:srgbClr val="FFFF00"/>
                </a:solidFill>
                <a:latin typeface="HP001 4 hàng" pitchFamily="34" charset="0"/>
                <a:ea typeface="Chivo Light"/>
                <a:cs typeface="Chivo Light"/>
                <a:sym typeface="Chivo Light"/>
              </a:rPr>
              <a:t> </a:t>
            </a:r>
            <a:r>
              <a:rPr lang="en-US" sz="3600" b="1" dirty="0" err="1" smtClean="0">
                <a:solidFill>
                  <a:srgbClr val="FFFF00"/>
                </a:solidFill>
                <a:latin typeface="HP001 4 hàng" pitchFamily="34" charset="0"/>
                <a:ea typeface="Chivo Light"/>
                <a:cs typeface="Chivo Light"/>
                <a:sym typeface="Chivo Light"/>
              </a:rPr>
              <a:t>hỏi</a:t>
            </a:r>
            <a:r>
              <a:rPr lang="en-US" sz="3600" b="1" dirty="0" smtClean="0">
                <a:solidFill>
                  <a:srgbClr val="FFFF00"/>
                </a:solidFill>
                <a:latin typeface="HP001 4 hàng" pitchFamily="34" charset="0"/>
                <a:ea typeface="Chivo Light"/>
                <a:cs typeface="Chivo Light"/>
                <a:sym typeface="Chivo Light"/>
              </a:rPr>
              <a:t>: </a:t>
            </a:r>
            <a:endParaRPr lang="en-US" sz="3600" b="1" dirty="0">
              <a:solidFill>
                <a:srgbClr val="FFFF00"/>
              </a:solidFill>
              <a:latin typeface="HP001 4 hàng" pitchFamily="34" charset="0"/>
              <a:ea typeface="Chivo Light"/>
              <a:cs typeface="Chivo Light"/>
              <a:sym typeface="Chivo Light"/>
            </a:endParaRPr>
          </a:p>
          <a:p>
            <a:pPr>
              <a:spcBef>
                <a:spcPts val="800"/>
              </a:spcBef>
              <a:buClr>
                <a:schemeClr val="accent1"/>
              </a:buClr>
              <a:buSzPts val="2600"/>
              <a:buFont typeface="Chivo Light"/>
              <a:buNone/>
            </a:pPr>
            <a:r>
              <a:rPr lang="en-US" sz="3600" b="1" dirty="0">
                <a:solidFill>
                  <a:schemeClr val="bg1"/>
                </a:solidFill>
                <a:latin typeface="HP001 4 hàng" pitchFamily="34" charset="0"/>
                <a:ea typeface="Chivo Light"/>
                <a:cs typeface="Chivo Light"/>
                <a:sym typeface="Chivo Light"/>
              </a:rPr>
              <a:t>- </a:t>
            </a:r>
            <a:r>
              <a:rPr lang="vi-VN" sz="3600" b="1" dirty="0" smtClean="0">
                <a:solidFill>
                  <a:schemeClr val="bg1"/>
                </a:solidFill>
                <a:latin typeface="HP001 4 hàng" pitchFamily="34" charset="0"/>
                <a:ea typeface="Chivo Light"/>
                <a:cs typeface="Chivo Light"/>
                <a:sym typeface="Chivo Light"/>
              </a:rPr>
              <a:t>Bạn nhỏ đang ở đâu</a:t>
            </a:r>
            <a:r>
              <a:rPr lang="en-US" sz="3600" b="1" dirty="0" smtClean="0">
                <a:solidFill>
                  <a:schemeClr val="bg1"/>
                </a:solidFill>
                <a:latin typeface="HP001 4 hàng" pitchFamily="34" charset="0"/>
                <a:ea typeface="Chivo Light"/>
                <a:cs typeface="Chivo Light"/>
                <a:sym typeface="Chivo Light"/>
              </a:rPr>
              <a:t>?</a:t>
            </a:r>
            <a:r>
              <a:rPr lang="vi-VN" sz="3600" b="1" dirty="0" smtClean="0">
                <a:solidFill>
                  <a:schemeClr val="bg1"/>
                </a:solidFill>
                <a:latin typeface="HP001 4 hàng" pitchFamily="34" charset="0"/>
                <a:ea typeface="Chivo Light"/>
                <a:cs typeface="Chivo Light"/>
                <a:sym typeface="Chivo Light"/>
              </a:rPr>
              <a:t> Vì s</a:t>
            </a:r>
            <a:r>
              <a:rPr lang="en-US" sz="3600" b="1" dirty="0" err="1" smtClean="0">
                <a:solidFill>
                  <a:schemeClr val="bg1"/>
                </a:solidFill>
                <a:latin typeface="HP001 4 hàng" pitchFamily="34" charset="0"/>
                <a:ea typeface="Chivo Light"/>
                <a:cs typeface="Chivo Light"/>
                <a:sym typeface="Chivo Light"/>
              </a:rPr>
              <a:t>ao</a:t>
            </a:r>
            <a:r>
              <a:rPr lang="vi-VN" sz="3600" b="1" dirty="0" smtClean="0">
                <a:solidFill>
                  <a:schemeClr val="bg1"/>
                </a:solidFill>
                <a:latin typeface="HP001 4 hàng" pitchFamily="34" charset="0"/>
                <a:ea typeface="Chivo Light"/>
                <a:cs typeface="Chivo Light"/>
                <a:sym typeface="Chivo Light"/>
              </a:rPr>
              <a:t> bạn ấy khóc?</a:t>
            </a:r>
            <a:endParaRPr lang="en-US" sz="3600" b="1" dirty="0">
              <a:solidFill>
                <a:schemeClr val="bg1"/>
              </a:solidFill>
              <a:latin typeface="HP001 4 hàng" pitchFamily="34" charset="0"/>
              <a:ea typeface="Chivo Light"/>
              <a:cs typeface="Chivo Light"/>
              <a:sym typeface="Chivo Light"/>
            </a:endParaRPr>
          </a:p>
          <a:p>
            <a:pPr>
              <a:spcBef>
                <a:spcPts val="800"/>
              </a:spcBef>
              <a:buClr>
                <a:schemeClr val="accent1"/>
              </a:buClr>
              <a:buSzPts val="2600"/>
              <a:buFont typeface="Chivo Light"/>
              <a:buNone/>
            </a:pPr>
            <a:r>
              <a:rPr lang="en-US" sz="3600" b="1" dirty="0">
                <a:solidFill>
                  <a:schemeClr val="bg1"/>
                </a:solidFill>
                <a:latin typeface="HP001 4 hàng" pitchFamily="34" charset="0"/>
                <a:ea typeface="Chivo Light"/>
                <a:cs typeface="Chivo Light"/>
                <a:sym typeface="Chivo Light"/>
              </a:rPr>
              <a:t>- </a:t>
            </a:r>
            <a:r>
              <a:rPr lang="vi-VN" sz="3600" b="1" dirty="0" smtClean="0">
                <a:solidFill>
                  <a:schemeClr val="bg1"/>
                </a:solidFill>
                <a:latin typeface="HP001 4 hàng" pitchFamily="34" charset="0"/>
                <a:ea typeface="Chivo Light"/>
                <a:cs typeface="Chivo Light"/>
                <a:sym typeface="Chivo Light"/>
              </a:rPr>
              <a:t>Nếu gặp phải trường hợp như bạn nhỏ, em sẽ làm gì?</a:t>
            </a:r>
            <a:endParaRPr lang="en-US" sz="3600" b="1" dirty="0">
              <a:solidFill>
                <a:schemeClr val="bg1"/>
              </a:solidFill>
              <a:latin typeface="HP001 4 hàng" pitchFamily="34" charset="0"/>
              <a:ea typeface="Chivo Light"/>
              <a:cs typeface="Chivo Light"/>
              <a:sym typeface="Chivo Light"/>
            </a:endParaRPr>
          </a:p>
        </p:txBody>
      </p:sp>
      <p:pic>
        <p:nvPicPr>
          <p:cNvPr id="2" name="Picture 1"/>
          <p:cNvPicPr>
            <a:picLocks noChangeAspect="1"/>
          </p:cNvPicPr>
          <p:nvPr/>
        </p:nvPicPr>
        <p:blipFill>
          <a:blip r:embed="rId2"/>
          <a:stretch>
            <a:fillRect/>
          </a:stretch>
        </p:blipFill>
        <p:spPr>
          <a:xfrm>
            <a:off x="3076575" y="852897"/>
            <a:ext cx="6191250" cy="3589701"/>
          </a:xfrm>
          <a:prstGeom prst="rect">
            <a:avLst/>
          </a:prstGeom>
        </p:spPr>
      </p:pic>
    </p:spTree>
    <p:extLst>
      <p:ext uri="{BB962C8B-B14F-4D97-AF65-F5344CB8AC3E}">
        <p14:creationId xmlns:p14="http://schemas.microsoft.com/office/powerpoint/2010/main" val="335397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9" name="Google Shape;461;p28"/>
          <p:cNvSpPr txBox="1">
            <a:spLocks noChangeArrowheads="1"/>
          </p:cNvSpPr>
          <p:nvPr/>
        </p:nvSpPr>
        <p:spPr bwMode="auto">
          <a:xfrm>
            <a:off x="2110954" y="460717"/>
            <a:ext cx="90090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ts val="800"/>
              </a:spcBef>
              <a:buClr>
                <a:schemeClr val="accent1"/>
              </a:buClr>
              <a:buSzPts val="2600"/>
              <a:buFont typeface="Chivo Light"/>
              <a:buNone/>
            </a:pPr>
            <a:r>
              <a:rPr lang="vi-VN" sz="4000" b="1" dirty="0" smtClean="0">
                <a:solidFill>
                  <a:schemeClr val="bg1"/>
                </a:solidFill>
                <a:latin typeface="HP001 4 hàng" pitchFamily="34" charset="0"/>
                <a:ea typeface="Chivo Light"/>
                <a:cs typeface="Chivo Light"/>
                <a:sym typeface="Chivo Light"/>
              </a:rPr>
              <a:t> </a:t>
            </a:r>
            <a:r>
              <a:rPr lang="en-US" sz="4000" b="1" dirty="0" err="1" smtClean="0">
                <a:solidFill>
                  <a:schemeClr val="bg1"/>
                </a:solidFill>
                <a:latin typeface="HP001 4 hàng" pitchFamily="34" charset="0"/>
                <a:ea typeface="Chivo Light"/>
                <a:cs typeface="Chivo Light"/>
                <a:sym typeface="Chivo Light"/>
              </a:rPr>
              <a:t>Thứ</a:t>
            </a:r>
            <a:r>
              <a:rPr lang="en-US" sz="4000" b="1" dirty="0" smtClean="0">
                <a:solidFill>
                  <a:schemeClr val="bg1"/>
                </a:solidFill>
                <a:latin typeface="HP001 4 hàng" pitchFamily="34" charset="0"/>
                <a:ea typeface="Chivo Light"/>
                <a:cs typeface="Chivo Light"/>
                <a:sym typeface="Chivo Light"/>
              </a:rPr>
              <a:t> </a:t>
            </a:r>
            <a:r>
              <a:rPr lang="vi-VN" sz="4000" b="1" dirty="0" smtClean="0">
                <a:solidFill>
                  <a:schemeClr val="bg1"/>
                </a:solidFill>
                <a:latin typeface="HP001 4 hàng" pitchFamily="34" charset="0"/>
                <a:ea typeface="Chivo Light"/>
                <a:cs typeface="Chivo Light"/>
                <a:sym typeface="Chivo Light"/>
              </a:rPr>
              <a:t>2</a:t>
            </a:r>
            <a:r>
              <a:rPr lang="en-US" sz="4000" b="1" dirty="0" smtClean="0">
                <a:solidFill>
                  <a:schemeClr val="bg1"/>
                </a:solidFill>
                <a:latin typeface="HP001 4 hàng" pitchFamily="34" charset="0"/>
                <a:ea typeface="Chivo Light"/>
                <a:cs typeface="Chivo Light"/>
                <a:sym typeface="Chivo Light"/>
              </a:rPr>
              <a:t> </a:t>
            </a:r>
            <a:r>
              <a:rPr lang="en-US" sz="4000" b="1" dirty="0" err="1" smtClean="0">
                <a:solidFill>
                  <a:schemeClr val="bg1"/>
                </a:solidFill>
                <a:latin typeface="HP001 4 hàng" pitchFamily="34" charset="0"/>
                <a:ea typeface="Chivo Light"/>
                <a:cs typeface="Chivo Light"/>
                <a:sym typeface="Chivo Light"/>
              </a:rPr>
              <a:t>ngày</a:t>
            </a:r>
            <a:r>
              <a:rPr lang="en-US" sz="4000" b="1" dirty="0" smtClean="0">
                <a:solidFill>
                  <a:schemeClr val="bg1"/>
                </a:solidFill>
                <a:latin typeface="HP001 4 hàng" pitchFamily="34" charset="0"/>
                <a:ea typeface="Chivo Light"/>
                <a:cs typeface="Chivo Light"/>
                <a:sym typeface="Chivo Light"/>
              </a:rPr>
              <a:t> </a:t>
            </a:r>
            <a:r>
              <a:rPr lang="vi-VN" sz="4000" b="1" dirty="0" smtClean="0">
                <a:solidFill>
                  <a:schemeClr val="bg1"/>
                </a:solidFill>
                <a:latin typeface="HP001 4 hàng" pitchFamily="34" charset="0"/>
                <a:ea typeface="Chivo Light"/>
                <a:cs typeface="Chivo Light"/>
                <a:sym typeface="Chivo Light"/>
              </a:rPr>
              <a:t>1</a:t>
            </a:r>
            <a:r>
              <a:rPr lang="en-US" sz="4000" b="1" dirty="0" smtClean="0">
                <a:solidFill>
                  <a:schemeClr val="bg1"/>
                </a:solidFill>
                <a:latin typeface="HP001 4 hàng" pitchFamily="34" charset="0"/>
                <a:ea typeface="Chivo Light"/>
                <a:cs typeface="Chivo Light"/>
                <a:sym typeface="Chivo Light"/>
              </a:rPr>
              <a:t>8 </a:t>
            </a:r>
            <a:r>
              <a:rPr lang="en-US" sz="4000" b="1" dirty="0" err="1" smtClean="0">
                <a:solidFill>
                  <a:schemeClr val="bg1"/>
                </a:solidFill>
                <a:latin typeface="HP001 4 hàng" pitchFamily="34" charset="0"/>
                <a:ea typeface="Chivo Light"/>
                <a:cs typeface="Chivo Light"/>
                <a:sym typeface="Chivo Light"/>
              </a:rPr>
              <a:t>tháng</a:t>
            </a:r>
            <a:r>
              <a:rPr lang="en-US" sz="4000" b="1" dirty="0" smtClean="0">
                <a:solidFill>
                  <a:schemeClr val="bg1"/>
                </a:solidFill>
                <a:latin typeface="HP001 4 hàng" pitchFamily="34" charset="0"/>
                <a:ea typeface="Chivo Light"/>
                <a:cs typeface="Chivo Light"/>
                <a:sym typeface="Chivo Light"/>
              </a:rPr>
              <a:t> </a:t>
            </a:r>
            <a:r>
              <a:rPr lang="vi-VN" sz="4000" b="1" dirty="0">
                <a:solidFill>
                  <a:schemeClr val="bg1"/>
                </a:solidFill>
                <a:latin typeface="HP001 4 hàng" pitchFamily="34" charset="0"/>
                <a:ea typeface="Chivo Light"/>
                <a:cs typeface="Chivo Light"/>
                <a:sym typeface="Chivo Light"/>
              </a:rPr>
              <a:t>3</a:t>
            </a:r>
            <a:r>
              <a:rPr lang="en-US" sz="4000" b="1" dirty="0" smtClean="0">
                <a:solidFill>
                  <a:schemeClr val="bg1"/>
                </a:solidFill>
                <a:latin typeface="HP001 4 hàng" pitchFamily="34" charset="0"/>
                <a:ea typeface="Chivo Light"/>
                <a:cs typeface="Chivo Light"/>
                <a:sym typeface="Chivo Light"/>
              </a:rPr>
              <a:t> </a:t>
            </a:r>
            <a:r>
              <a:rPr lang="en-US" sz="4000" b="1" dirty="0" err="1" smtClean="0">
                <a:solidFill>
                  <a:schemeClr val="bg1"/>
                </a:solidFill>
                <a:latin typeface="HP001 4 hàng" pitchFamily="34" charset="0"/>
                <a:ea typeface="Chivo Light"/>
                <a:cs typeface="Chivo Light"/>
                <a:sym typeface="Chivo Light"/>
              </a:rPr>
              <a:t>năm</a:t>
            </a:r>
            <a:r>
              <a:rPr lang="en-US" sz="4000" b="1" dirty="0" smtClean="0">
                <a:solidFill>
                  <a:schemeClr val="bg1"/>
                </a:solidFill>
                <a:latin typeface="HP001 4 hàng" pitchFamily="34" charset="0"/>
                <a:ea typeface="Chivo Light"/>
                <a:cs typeface="Chivo Light"/>
                <a:sym typeface="Chivo Light"/>
              </a:rPr>
              <a:t> </a:t>
            </a:r>
            <a:r>
              <a:rPr lang="en-US" sz="4000" b="1" dirty="0" smtClean="0">
                <a:solidFill>
                  <a:schemeClr val="bg1"/>
                </a:solidFill>
                <a:latin typeface="HP001 4 hàng" pitchFamily="34" charset="0"/>
                <a:ea typeface="Chivo Light"/>
                <a:cs typeface="Chivo Light"/>
                <a:sym typeface="Chivo Light"/>
              </a:rPr>
              <a:t>2024</a:t>
            </a:r>
            <a:r>
              <a:rPr lang="en-US" sz="6000" b="1" u="sng" dirty="0" smtClean="0">
                <a:solidFill>
                  <a:schemeClr val="bg1"/>
                </a:solidFill>
                <a:latin typeface="HP001 4 hàng" pitchFamily="34" charset="0"/>
                <a:ea typeface="Chivo Light"/>
                <a:cs typeface="Chivo Light"/>
                <a:sym typeface="Chivo Light"/>
              </a:rPr>
              <a:t>  </a:t>
            </a:r>
            <a:endParaRPr lang="en-US" sz="5400" b="1" dirty="0">
              <a:solidFill>
                <a:schemeClr val="bg1"/>
              </a:solidFill>
              <a:ea typeface="Chivo Light"/>
              <a:cs typeface="Chivo Light"/>
              <a:sym typeface="Chivo Light"/>
            </a:endParaRPr>
          </a:p>
        </p:txBody>
      </p:sp>
      <p:sp>
        <p:nvSpPr>
          <p:cNvPr id="10" name="Google Shape;461;p28"/>
          <p:cNvSpPr txBox="1">
            <a:spLocks noChangeArrowheads="1"/>
          </p:cNvSpPr>
          <p:nvPr/>
        </p:nvSpPr>
        <p:spPr bwMode="auto">
          <a:xfrm>
            <a:off x="3474583" y="1794460"/>
            <a:ext cx="47625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spcBef>
                <a:spcPts val="800"/>
              </a:spcBef>
              <a:buClr>
                <a:schemeClr val="accent1"/>
              </a:buClr>
              <a:buSzPts val="2600"/>
              <a:buFont typeface="Chivo Light"/>
              <a:buNone/>
            </a:pPr>
            <a:r>
              <a:rPr lang="en-US" sz="5400" b="1" u="sng" dirty="0" err="1">
                <a:solidFill>
                  <a:srgbClr val="FFFF00"/>
                </a:solidFill>
                <a:latin typeface="HP001 4 hàng" pitchFamily="34" charset="0"/>
                <a:ea typeface="Chivo Light"/>
                <a:cs typeface="Chivo Light"/>
                <a:sym typeface="Chivo Light"/>
              </a:rPr>
              <a:t>Tiếng</a:t>
            </a:r>
            <a:r>
              <a:rPr lang="en-US" sz="5400" b="1" u="sng" dirty="0">
                <a:solidFill>
                  <a:srgbClr val="FFFF00"/>
                </a:solidFill>
                <a:latin typeface="HP001 4 hàng" pitchFamily="34" charset="0"/>
                <a:ea typeface="Chivo Light"/>
                <a:cs typeface="Chivo Light"/>
                <a:sym typeface="Chivo Light"/>
              </a:rPr>
              <a:t> </a:t>
            </a:r>
            <a:r>
              <a:rPr lang="en-US" sz="5400" b="1" u="sng" dirty="0" err="1">
                <a:solidFill>
                  <a:srgbClr val="FFFF00"/>
                </a:solidFill>
                <a:latin typeface="HP001 4 hàng" pitchFamily="34" charset="0"/>
                <a:ea typeface="Chivo Light"/>
                <a:cs typeface="Chivo Light"/>
                <a:sym typeface="Chivo Light"/>
              </a:rPr>
              <a:t>Việt</a:t>
            </a:r>
            <a:endParaRPr lang="en-US" sz="5400" b="1" u="sng" dirty="0">
              <a:solidFill>
                <a:srgbClr val="FFFF00"/>
              </a:solidFill>
              <a:latin typeface="HP001 4 hàng" pitchFamily="34" charset="0"/>
              <a:ea typeface="Chivo Light"/>
              <a:cs typeface="Chivo Light"/>
              <a:sym typeface="Chivo Light"/>
            </a:endParaRPr>
          </a:p>
        </p:txBody>
      </p:sp>
      <p:sp>
        <p:nvSpPr>
          <p:cNvPr id="11" name="Google Shape;461;p28">
            <a:extLst/>
          </p:cNvPr>
          <p:cNvSpPr txBox="1"/>
          <p:nvPr/>
        </p:nvSpPr>
        <p:spPr>
          <a:xfrm>
            <a:off x="389966" y="3144839"/>
            <a:ext cx="11157602" cy="1607893"/>
          </a:xfrm>
          <a:prstGeom prst="rect">
            <a:avLst/>
          </a:prstGeom>
          <a:noFill/>
          <a:ln>
            <a:noFill/>
          </a:ln>
        </p:spPr>
        <p:txBody>
          <a:bodyPr spcFirstLastPara="1" lIns="121900" tIns="121900" rIns="121900" bIns="121900"/>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spcBef>
                <a:spcPts val="800"/>
              </a:spcBef>
              <a:buNone/>
              <a:defRPr/>
            </a:pPr>
            <a:r>
              <a:rPr lang="vi-VN" sz="5400" b="1" kern="0" dirty="0" smtClean="0">
                <a:solidFill>
                  <a:srgbClr val="FFFF00"/>
                </a:solidFill>
                <a:latin typeface="HP001 4 hàng" panose="020B0603050302020204" pitchFamily="34" charset="0"/>
                <a:cs typeface="AvantGarde-Demi" charset="0"/>
              </a:rPr>
              <a:t>   </a:t>
            </a:r>
            <a:r>
              <a:rPr lang="en-US" sz="5400" b="1" kern="0" dirty="0" err="1" smtClean="0">
                <a:solidFill>
                  <a:srgbClr val="FF0000"/>
                </a:solidFill>
                <a:latin typeface="HP001 4 hàng" panose="020B0603050302020204" pitchFamily="34" charset="0"/>
                <a:cs typeface="AvantGarde-Demi" charset="0"/>
              </a:rPr>
              <a:t>Bài</a:t>
            </a:r>
            <a:r>
              <a:rPr lang="en-US" sz="5400" b="1" kern="0" dirty="0" smtClean="0">
                <a:solidFill>
                  <a:srgbClr val="FF0000"/>
                </a:solidFill>
                <a:latin typeface="HP001 4 hàng" panose="020B0603050302020204" pitchFamily="34" charset="0"/>
                <a:cs typeface="AvantGarde-Demi" charset="0"/>
              </a:rPr>
              <a:t> </a:t>
            </a:r>
            <a:r>
              <a:rPr lang="vi-VN" sz="5400" b="1" kern="0" dirty="0" smtClean="0">
                <a:solidFill>
                  <a:srgbClr val="FF0000"/>
                </a:solidFill>
                <a:latin typeface="HP001 4 hàng" panose="020B0603050302020204" pitchFamily="34" charset="0"/>
                <a:cs typeface="AvantGarde-Demi" charset="0"/>
              </a:rPr>
              <a:t>4</a:t>
            </a:r>
            <a:r>
              <a:rPr lang="en-US" sz="5400" b="1" kern="0" dirty="0" smtClean="0">
                <a:solidFill>
                  <a:srgbClr val="FF0000"/>
                </a:solidFill>
                <a:latin typeface="HP001 4 hàng" panose="020B0603050302020204" pitchFamily="34" charset="0"/>
                <a:cs typeface="AvantGarde-Demi" charset="0"/>
              </a:rPr>
              <a:t>: </a:t>
            </a:r>
            <a:r>
              <a:rPr lang="vi-VN" sz="5400" b="1" kern="0" dirty="0" smtClean="0">
                <a:solidFill>
                  <a:srgbClr val="FF0000"/>
                </a:solidFill>
                <a:latin typeface="HP001 4 hàng" panose="020B0603050302020204" pitchFamily="34" charset="0"/>
                <a:cs typeface="AvantGarde-Demi" charset="0"/>
              </a:rPr>
              <a:t> Nếu không may bị lạc</a:t>
            </a:r>
            <a:endParaRPr lang="en-US" sz="5400" b="1" kern="0" dirty="0">
              <a:solidFill>
                <a:srgbClr val="FF0000"/>
              </a:solidFill>
              <a:latin typeface="Century Gothic" panose="020B0502020202020204" pitchFamily="34" charset="0"/>
              <a:cs typeface="Times New Roman" panose="02020603050405020304" charset="0"/>
            </a:endParaRPr>
          </a:p>
          <a:p>
            <a:pPr marL="0" indent="0">
              <a:spcBef>
                <a:spcPts val="800"/>
              </a:spcBef>
              <a:buFont typeface="Chivo Light"/>
              <a:buNone/>
              <a:defRPr/>
            </a:pPr>
            <a:r>
              <a:rPr lang="en-US" sz="5400" b="1" u="sng" kern="0" dirty="0" smtClean="0">
                <a:solidFill>
                  <a:srgbClr val="FF0000"/>
                </a:solidFill>
                <a:latin typeface="HP001 4 hàng" panose="020B0603050302020204" pitchFamily="34" charset="0"/>
                <a:cs typeface="AvantGarde-Demi" charset="0"/>
              </a:rPr>
              <a:t>  </a:t>
            </a:r>
            <a:endParaRPr lang="en-US" sz="5400" b="1" kern="0" dirty="0">
              <a:solidFill>
                <a:srgbClr val="FF0000"/>
              </a:solidFill>
              <a:latin typeface="Times New Roman" panose="02020603050405020304" charset="0"/>
              <a:cs typeface="Times New Roman" panose="02020603050405020304" charset="0"/>
            </a:endParaRPr>
          </a:p>
        </p:txBody>
      </p:sp>
      <p:pic>
        <p:nvPicPr>
          <p:cNvPr id="12" name="Picture 4" descr="D:\Ảnh động làm giáo án\hinh-anh-dong-powerpoint-2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5" y="6019800"/>
            <a:ext cx="12122725" cy="75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98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11"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0820400" y="5395586"/>
            <a:ext cx="1371600" cy="1462414"/>
          </a:xfrm>
          <a:prstGeom prst="ellipse">
            <a:avLst/>
          </a:prstGeom>
        </p:spPr>
      </p:pic>
      <p:sp>
        <p:nvSpPr>
          <p:cNvPr id="10" name="TextBox 9"/>
          <p:cNvSpPr txBox="1"/>
          <p:nvPr/>
        </p:nvSpPr>
        <p:spPr>
          <a:xfrm>
            <a:off x="3806670" y="94129"/>
            <a:ext cx="4587369" cy="646331"/>
          </a:xfrm>
          <a:prstGeom prst="rect">
            <a:avLst/>
          </a:prstGeom>
          <a:noFill/>
        </p:spPr>
        <p:txBody>
          <a:bodyPr wrap="square" rtlCol="0">
            <a:spAutoFit/>
          </a:bodyPr>
          <a:lstStyle/>
          <a:p>
            <a:r>
              <a:rPr lang="vi-VN" sz="3600" b="1" dirty="0" smtClean="0">
                <a:solidFill>
                  <a:srgbClr val="FF3300"/>
                </a:solidFill>
                <a:latin typeface="+mj-lt"/>
              </a:rPr>
              <a:t>Nếu không may bị lạc</a:t>
            </a:r>
            <a:endParaRPr lang="en-US" sz="3600" dirty="0">
              <a:solidFill>
                <a:srgbClr val="FF3300"/>
              </a:solidFill>
              <a:latin typeface="+mj-lt"/>
            </a:endParaRPr>
          </a:p>
        </p:txBody>
      </p:sp>
      <p:sp>
        <p:nvSpPr>
          <p:cNvPr id="11" name="Rectangle 10"/>
          <p:cNvSpPr/>
          <p:nvPr/>
        </p:nvSpPr>
        <p:spPr>
          <a:xfrm>
            <a:off x="326570" y="951800"/>
            <a:ext cx="11621955" cy="5509200"/>
          </a:xfrm>
          <a:prstGeom prst="rect">
            <a:avLst/>
          </a:prstGeom>
        </p:spPr>
        <p:txBody>
          <a:bodyPr wrap="square">
            <a:spAutoFit/>
          </a:bodyPr>
          <a:lstStyle/>
          <a:p>
            <a:r>
              <a:rPr lang="vi-VN" sz="3200" b="1" dirty="0" smtClean="0">
                <a:solidFill>
                  <a:srgbClr val="FF3300"/>
                </a:solidFill>
              </a:rPr>
              <a:t>         </a:t>
            </a:r>
            <a:r>
              <a:rPr lang="vi-VN" sz="3200" b="1" dirty="0" smtClean="0">
                <a:solidFill>
                  <a:schemeClr val="bg1"/>
                </a:solidFill>
              </a:rPr>
              <a:t>Sáng chủ nhật, bố cho Nam và em đi công viên. Công viên đông như hội. Khi vào cổng, bố dặn: “Các con cẩn thận kẻo bị lạc. Nếu không may bị lạc, các con nhớ đi ra cổng này. Nhìn kìa, trên cổng có lá cờ rất to”.</a:t>
            </a:r>
          </a:p>
          <a:p>
            <a:r>
              <a:rPr lang="vi-VN" sz="3200" b="1" dirty="0">
                <a:solidFill>
                  <a:schemeClr val="bg1"/>
                </a:solidFill>
              </a:rPr>
              <a:t> </a:t>
            </a:r>
            <a:r>
              <a:rPr lang="vi-VN" sz="3200" b="1" dirty="0" smtClean="0">
                <a:solidFill>
                  <a:schemeClr val="bg1"/>
                </a:solidFill>
              </a:rPr>
              <a:t>         Công viên đẹp quá. Nam cứ mả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a:t>
            </a:r>
            <a:r>
              <a:rPr lang="en-US" sz="3200" b="1" dirty="0" smtClean="0">
                <a:solidFill>
                  <a:schemeClr val="bg1"/>
                </a:solidFill>
              </a:rPr>
              <a:t> !</a:t>
            </a:r>
            <a:r>
              <a:rPr lang="vi-VN" sz="3200" b="1" dirty="0" smtClean="0">
                <a:solidFill>
                  <a:schemeClr val="bg1"/>
                </a:solidFill>
              </a:rPr>
              <a:t>”. Nam mừng rỡ khi thấy bố và em đang chờ ở đó.</a:t>
            </a:r>
            <a:endParaRPr lang="en-US" sz="3200" dirty="0">
              <a:solidFill>
                <a:schemeClr val="bg1"/>
              </a:solidFill>
            </a:endParaRPr>
          </a:p>
        </p:txBody>
      </p:sp>
      <p:sp>
        <p:nvSpPr>
          <p:cNvPr id="13" name="Rectangle 12"/>
          <p:cNvSpPr/>
          <p:nvPr/>
        </p:nvSpPr>
        <p:spPr>
          <a:xfrm>
            <a:off x="3986686" y="3390702"/>
            <a:ext cx="1662635" cy="584775"/>
          </a:xfrm>
          <a:prstGeom prst="rect">
            <a:avLst/>
          </a:prstGeom>
        </p:spPr>
        <p:txBody>
          <a:bodyPr wrap="none">
            <a:spAutoFit/>
          </a:bodyPr>
          <a:lstStyle/>
          <a:p>
            <a:r>
              <a:rPr lang="vi-VN" sz="3200" b="1" dirty="0">
                <a:solidFill>
                  <a:srgbClr val="FFFF00"/>
                </a:solidFill>
              </a:rPr>
              <a:t>ngoảnh</a:t>
            </a:r>
            <a:endParaRPr lang="en-US" sz="3200" dirty="0">
              <a:solidFill>
                <a:srgbClr val="FFFF00"/>
              </a:solidFill>
            </a:endParaRPr>
          </a:p>
        </p:txBody>
      </p:sp>
      <p:sp>
        <p:nvSpPr>
          <p:cNvPr id="14" name="Rectangle 13"/>
          <p:cNvSpPr/>
          <p:nvPr/>
        </p:nvSpPr>
        <p:spPr>
          <a:xfrm>
            <a:off x="8633698" y="3878229"/>
            <a:ext cx="1459054" cy="584775"/>
          </a:xfrm>
          <a:prstGeom prst="rect">
            <a:avLst/>
          </a:prstGeom>
        </p:spPr>
        <p:txBody>
          <a:bodyPr wrap="none">
            <a:spAutoFit/>
          </a:bodyPr>
          <a:lstStyle/>
          <a:p>
            <a:r>
              <a:rPr lang="vi-VN" sz="3200" b="1" dirty="0">
                <a:solidFill>
                  <a:srgbClr val="FFFF00"/>
                </a:solidFill>
              </a:rPr>
              <a:t>Hoảng</a:t>
            </a:r>
            <a:endParaRPr lang="en-US" sz="3200" dirty="0">
              <a:solidFill>
                <a:srgbClr val="FFFF00"/>
              </a:solidFill>
            </a:endParaRPr>
          </a:p>
        </p:txBody>
      </p:sp>
      <p:sp>
        <p:nvSpPr>
          <p:cNvPr id="15" name="Rectangle 14"/>
          <p:cNvSpPr/>
          <p:nvPr/>
        </p:nvSpPr>
        <p:spPr>
          <a:xfrm>
            <a:off x="329684" y="4365295"/>
            <a:ext cx="1026243" cy="584775"/>
          </a:xfrm>
          <a:prstGeom prst="rect">
            <a:avLst/>
          </a:prstGeom>
        </p:spPr>
        <p:txBody>
          <a:bodyPr wrap="none">
            <a:spAutoFit/>
          </a:bodyPr>
          <a:lstStyle/>
          <a:p>
            <a:r>
              <a:rPr lang="vi-VN" sz="3200" b="1" dirty="0">
                <a:solidFill>
                  <a:srgbClr val="FFFF00"/>
                </a:solidFill>
              </a:rPr>
              <a:t>suýt</a:t>
            </a:r>
            <a:endParaRPr lang="en-US" sz="3200" dirty="0">
              <a:solidFill>
                <a:srgbClr val="FFFF00"/>
              </a:solidFill>
            </a:endParaRPr>
          </a:p>
        </p:txBody>
      </p:sp>
      <p:sp>
        <p:nvSpPr>
          <p:cNvPr id="17" name="Rectangle 16"/>
          <p:cNvSpPr/>
          <p:nvPr/>
        </p:nvSpPr>
        <p:spPr>
          <a:xfrm>
            <a:off x="9812396" y="4863779"/>
            <a:ext cx="1523174" cy="584775"/>
          </a:xfrm>
          <a:prstGeom prst="rect">
            <a:avLst/>
          </a:prstGeom>
        </p:spPr>
        <p:txBody>
          <a:bodyPr wrap="none">
            <a:spAutoFit/>
          </a:bodyPr>
          <a:lstStyle/>
          <a:p>
            <a:r>
              <a:rPr lang="vi-VN" sz="3200" b="1" dirty="0">
                <a:solidFill>
                  <a:srgbClr val="FFFF00"/>
                </a:solidFill>
              </a:rPr>
              <a:t>đường</a:t>
            </a:r>
            <a:endParaRPr lang="en-US" sz="3200" dirty="0">
              <a:solidFill>
                <a:srgbClr val="FFFF00"/>
              </a:solidFill>
            </a:endParaRPr>
          </a:p>
        </p:txBody>
      </p:sp>
    </p:spTree>
    <p:extLst>
      <p:ext uri="{BB962C8B-B14F-4D97-AF65-F5344CB8AC3E}">
        <p14:creationId xmlns:p14="http://schemas.microsoft.com/office/powerpoint/2010/main" val="1435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4" name="TextBox 3"/>
          <p:cNvSpPr txBox="1"/>
          <p:nvPr/>
        </p:nvSpPr>
        <p:spPr>
          <a:xfrm>
            <a:off x="4728754" y="798943"/>
            <a:ext cx="2895935" cy="707886"/>
          </a:xfrm>
          <a:prstGeom prst="rect">
            <a:avLst/>
          </a:prstGeom>
          <a:solidFill>
            <a:srgbClr val="FFFF00"/>
          </a:solidFill>
          <a:scene3d>
            <a:camera prst="orthographicFront"/>
            <a:lightRig rig="threePt" dir="t"/>
          </a:scene3d>
          <a:sp3d>
            <a:bevelT w="165100" prst="coolSlant"/>
          </a:sp3d>
        </p:spPr>
        <p:txBody>
          <a:bodyPr wrap="square" rtlCol="0">
            <a:spAutoFit/>
          </a:bodyPr>
          <a:lstStyle/>
          <a:p>
            <a:pPr algn="ctr"/>
            <a:r>
              <a:rPr lang="vi-VN" sz="4000" b="1" dirty="0" smtClean="0">
                <a:solidFill>
                  <a:srgbClr val="0000FF"/>
                </a:solidFill>
                <a:latin typeface="HP001 4 hàng" pitchFamily="34" charset="0"/>
                <a:ea typeface="Chivo Light"/>
                <a:cs typeface="Chivo Light"/>
                <a:sym typeface="Chivo Light"/>
              </a:rPr>
              <a:t>Từ ngữ</a:t>
            </a:r>
            <a:endParaRPr lang="en-US" sz="4000" dirty="0">
              <a:solidFill>
                <a:srgbClr val="0000FF"/>
              </a:solidFill>
            </a:endParaRPr>
          </a:p>
        </p:txBody>
      </p:sp>
      <p:sp>
        <p:nvSpPr>
          <p:cNvPr id="5" name="TextBox 4"/>
          <p:cNvSpPr txBox="1"/>
          <p:nvPr/>
        </p:nvSpPr>
        <p:spPr>
          <a:xfrm>
            <a:off x="2568388" y="1890479"/>
            <a:ext cx="7476565" cy="646331"/>
          </a:xfrm>
          <a:prstGeom prst="rect">
            <a:avLst/>
          </a:prstGeom>
          <a:solidFill>
            <a:srgbClr val="660033"/>
          </a:solidFill>
        </p:spPr>
        <p:txBody>
          <a:bodyPr wrap="square" rtlCol="0">
            <a:spAutoFit/>
          </a:bodyPr>
          <a:lstStyle/>
          <a:p>
            <a:pPr algn="ctr"/>
            <a:r>
              <a:rPr lang="vi-VN" sz="3600" b="1" dirty="0" smtClean="0">
                <a:solidFill>
                  <a:schemeClr val="bg1"/>
                </a:solidFill>
                <a:latin typeface=".VnAvant" pitchFamily="34" charset="0"/>
              </a:rPr>
              <a:t> </a:t>
            </a:r>
            <a:r>
              <a:rPr lang="vi-VN" sz="3600" b="1" dirty="0" smtClean="0">
                <a:solidFill>
                  <a:schemeClr val="bg1"/>
                </a:solidFill>
                <a:latin typeface="+mj-lt"/>
              </a:rPr>
              <a:t>ngoảnh, suýt, hoảng, đường</a:t>
            </a:r>
          </a:p>
        </p:txBody>
      </p:sp>
      <p:pic>
        <p:nvPicPr>
          <p:cNvPr id="6" name="Picture 5"/>
          <p:cNvPicPr>
            <a:picLocks noChangeAspect="1"/>
          </p:cNvPicPr>
          <p:nvPr/>
        </p:nvPicPr>
        <p:blipFill>
          <a:blip r:embed="rId2"/>
          <a:stretch>
            <a:fillRect/>
          </a:stretch>
        </p:blipFill>
        <p:spPr>
          <a:xfrm>
            <a:off x="10403541" y="5140092"/>
            <a:ext cx="1371600" cy="1462414"/>
          </a:xfrm>
          <a:prstGeom prst="ellipse">
            <a:avLst/>
          </a:prstGeom>
        </p:spPr>
      </p:pic>
    </p:spTree>
    <p:extLst>
      <p:ext uri="{BB962C8B-B14F-4D97-AF65-F5344CB8AC3E}">
        <p14:creationId xmlns:p14="http://schemas.microsoft.com/office/powerpoint/2010/main" val="372201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5" name="TextBox 14"/>
          <p:cNvSpPr txBox="1"/>
          <p:nvPr/>
        </p:nvSpPr>
        <p:spPr>
          <a:xfrm>
            <a:off x="4643424" y="934857"/>
            <a:ext cx="3530384" cy="707886"/>
          </a:xfrm>
          <a:prstGeom prst="rect">
            <a:avLst/>
          </a:prstGeom>
          <a:solidFill>
            <a:srgbClr val="FFFF00"/>
          </a:solidFill>
          <a:scene3d>
            <a:camera prst="orthographicFront"/>
            <a:lightRig rig="threePt" dir="t"/>
          </a:scene3d>
          <a:sp3d>
            <a:bevelT w="165100" prst="coolSlant"/>
          </a:sp3d>
        </p:spPr>
        <p:txBody>
          <a:bodyPr wrap="square" rtlCol="0">
            <a:spAutoFit/>
          </a:bodyPr>
          <a:lstStyle/>
          <a:p>
            <a:r>
              <a:rPr lang="vi-VN" sz="4000" b="1" dirty="0" smtClean="0">
                <a:solidFill>
                  <a:srgbClr val="0000FF"/>
                </a:solidFill>
                <a:latin typeface="HP001 4 hàng" pitchFamily="34" charset="0"/>
                <a:ea typeface="Chivo Light"/>
                <a:cs typeface="Chivo Light"/>
                <a:sym typeface="Chivo Light"/>
              </a:rPr>
              <a:t>Luyện đọc câu</a:t>
            </a:r>
            <a:endParaRPr lang="en-US" sz="4000" dirty="0">
              <a:solidFill>
                <a:srgbClr val="0000FF"/>
              </a:solidFill>
            </a:endParaRPr>
          </a:p>
        </p:txBody>
      </p:sp>
      <p:cxnSp>
        <p:nvCxnSpPr>
          <p:cNvPr id="10" name="Straight Connector 9"/>
          <p:cNvCxnSpPr/>
          <p:nvPr/>
        </p:nvCxnSpPr>
        <p:spPr>
          <a:xfrm flipH="1">
            <a:off x="10831983" y="1965808"/>
            <a:ext cx="181533" cy="6429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322735" y="2010114"/>
            <a:ext cx="181533" cy="6429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8207175" y="1981034"/>
            <a:ext cx="181533" cy="6429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405907" y="3341696"/>
            <a:ext cx="181533" cy="6429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7951934" y="3401101"/>
            <a:ext cx="181533" cy="6429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0895848" y="3372020"/>
            <a:ext cx="181533" cy="6429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0991929" y="3372021"/>
            <a:ext cx="181533" cy="6429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323395" y="2010113"/>
            <a:ext cx="10654938" cy="584775"/>
          </a:xfrm>
          <a:prstGeom prst="rect">
            <a:avLst/>
          </a:prstGeom>
        </p:spPr>
        <p:txBody>
          <a:bodyPr wrap="square">
            <a:spAutoFit/>
          </a:bodyPr>
          <a:lstStyle/>
          <a:p>
            <a:r>
              <a:rPr lang="vi-VN" sz="3200" b="1" dirty="0">
                <a:solidFill>
                  <a:schemeClr val="bg1"/>
                </a:solidFill>
              </a:rPr>
              <a:t>Sáng chủ nhật, </a:t>
            </a:r>
            <a:r>
              <a:rPr lang="vi-VN" sz="3200" b="1" dirty="0" smtClean="0">
                <a:solidFill>
                  <a:schemeClr val="bg1"/>
                </a:solidFill>
              </a:rPr>
              <a:t> bố </a:t>
            </a:r>
            <a:r>
              <a:rPr lang="vi-VN" sz="3200" b="1" dirty="0">
                <a:solidFill>
                  <a:schemeClr val="bg1"/>
                </a:solidFill>
              </a:rPr>
              <a:t>cho Nam và </a:t>
            </a:r>
            <a:r>
              <a:rPr lang="vi-VN" sz="3200" b="1" dirty="0" smtClean="0">
                <a:solidFill>
                  <a:schemeClr val="bg1"/>
                </a:solidFill>
              </a:rPr>
              <a:t>em  </a:t>
            </a:r>
            <a:r>
              <a:rPr lang="vi-VN" sz="3200" b="1" dirty="0">
                <a:solidFill>
                  <a:schemeClr val="bg1"/>
                </a:solidFill>
              </a:rPr>
              <a:t>đi công viên</a:t>
            </a:r>
            <a:r>
              <a:rPr lang="vi-VN" sz="3200" b="1" dirty="0" smtClean="0">
                <a:solidFill>
                  <a:schemeClr val="bg1"/>
                </a:solidFill>
                <a:latin typeface=".VnAvant" pitchFamily="34" charset="0"/>
              </a:rPr>
              <a:t>.</a:t>
            </a:r>
            <a:endParaRPr lang="en-US" sz="3200" dirty="0"/>
          </a:p>
        </p:txBody>
      </p:sp>
      <p:sp>
        <p:nvSpPr>
          <p:cNvPr id="4" name="Rectangle 3"/>
          <p:cNvSpPr/>
          <p:nvPr/>
        </p:nvSpPr>
        <p:spPr>
          <a:xfrm>
            <a:off x="1457296" y="3430183"/>
            <a:ext cx="9749785" cy="584775"/>
          </a:xfrm>
          <a:prstGeom prst="rect">
            <a:avLst/>
          </a:prstGeom>
        </p:spPr>
        <p:txBody>
          <a:bodyPr wrap="none">
            <a:spAutoFit/>
          </a:bodyPr>
          <a:lstStyle/>
          <a:p>
            <a:r>
              <a:rPr lang="vi-VN" sz="3200" b="1" dirty="0">
                <a:solidFill>
                  <a:schemeClr val="bg1"/>
                </a:solidFill>
              </a:rPr>
              <a:t>Nam cứ </a:t>
            </a:r>
            <a:r>
              <a:rPr lang="vi-VN" sz="3200" b="1" dirty="0" smtClean="0">
                <a:solidFill>
                  <a:schemeClr val="bg1"/>
                </a:solidFill>
              </a:rPr>
              <a:t>mả</a:t>
            </a:r>
            <a:r>
              <a:rPr lang="en-US" sz="3200" b="1" dirty="0" err="1" smtClean="0">
                <a:solidFill>
                  <a:schemeClr val="bg1"/>
                </a:solidFill>
              </a:rPr>
              <a:t>i</a:t>
            </a:r>
            <a:r>
              <a:rPr lang="vi-VN" sz="3200" b="1" dirty="0" smtClean="0">
                <a:solidFill>
                  <a:schemeClr val="bg1"/>
                </a:solidFill>
              </a:rPr>
              <a:t> </a:t>
            </a:r>
            <a:r>
              <a:rPr lang="vi-VN" sz="3200" b="1" dirty="0">
                <a:solidFill>
                  <a:schemeClr val="bg1"/>
                </a:solidFill>
              </a:rPr>
              <a:t>mê xem </a:t>
            </a:r>
            <a:r>
              <a:rPr lang="vi-VN" sz="3200" b="1" dirty="0" smtClean="0">
                <a:solidFill>
                  <a:schemeClr val="bg1"/>
                </a:solidFill>
              </a:rPr>
              <a:t>  hết </a:t>
            </a:r>
            <a:r>
              <a:rPr lang="vi-VN" sz="3200" b="1" dirty="0">
                <a:solidFill>
                  <a:schemeClr val="bg1"/>
                </a:solidFill>
              </a:rPr>
              <a:t>chỗ </a:t>
            </a:r>
            <a:r>
              <a:rPr lang="vi-VN" sz="3200" b="1" dirty="0" smtClean="0">
                <a:solidFill>
                  <a:schemeClr val="bg1"/>
                </a:solidFill>
              </a:rPr>
              <a:t>này đến </a:t>
            </a:r>
            <a:r>
              <a:rPr lang="vi-VN" sz="3200" b="1" dirty="0">
                <a:solidFill>
                  <a:schemeClr val="bg1"/>
                </a:solidFill>
              </a:rPr>
              <a:t>chỗ </a:t>
            </a:r>
            <a:r>
              <a:rPr lang="vi-VN" sz="3200" b="1" dirty="0" smtClean="0">
                <a:solidFill>
                  <a:schemeClr val="bg1"/>
                </a:solidFill>
              </a:rPr>
              <a:t>khác</a:t>
            </a:r>
            <a:r>
              <a:rPr lang="vi-VN" sz="3200" b="1" dirty="0" smtClean="0">
                <a:solidFill>
                  <a:schemeClr val="bg1"/>
                </a:solidFill>
                <a:latin typeface=".VnAvant" pitchFamily="34" charset="0"/>
              </a:rPr>
              <a:t>.</a:t>
            </a:r>
            <a:endParaRPr lang="en-US" sz="3200" dirty="0"/>
          </a:p>
        </p:txBody>
      </p:sp>
      <p:cxnSp>
        <p:nvCxnSpPr>
          <p:cNvPr id="16" name="Straight Connector 15"/>
          <p:cNvCxnSpPr/>
          <p:nvPr/>
        </p:nvCxnSpPr>
        <p:spPr>
          <a:xfrm flipH="1">
            <a:off x="10972048" y="1965808"/>
            <a:ext cx="181533" cy="6429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2"/>
          <a:stretch>
            <a:fillRect/>
          </a:stretch>
        </p:blipFill>
        <p:spPr>
          <a:xfrm>
            <a:off x="10606733" y="5220774"/>
            <a:ext cx="1371600" cy="1462414"/>
          </a:xfrm>
          <a:prstGeom prst="ellipse">
            <a:avLst/>
          </a:prstGeom>
        </p:spPr>
      </p:pic>
    </p:spTree>
    <p:extLst>
      <p:ext uri="{BB962C8B-B14F-4D97-AF65-F5344CB8AC3E}">
        <p14:creationId xmlns:p14="http://schemas.microsoft.com/office/powerpoint/2010/main" val="17933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6" presetClass="entr" presetSubtype="21"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circle(in)">
                                      <p:cBhvr>
                                        <p:cTn id="35" dur="20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arn(inVertical)">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barn(inVertical)">
                                      <p:cBhvr>
                                        <p:cTn id="50" dur="500"/>
                                        <p:tgtEl>
                                          <p:spTgt spid="21"/>
                                        </p:tgtEl>
                                      </p:cBhvr>
                                    </p:animEffect>
                                  </p:childTnLst>
                                </p:cTn>
                              </p:par>
                              <p:par>
                                <p:cTn id="51" presetID="16" presetClass="entr" presetSubtype="21"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barn(inVertical)">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heel(1)">
                                      <p:cBhvr>
                                        <p:cTn id="5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4" name="TextBox 3"/>
          <p:cNvSpPr txBox="1"/>
          <p:nvPr/>
        </p:nvSpPr>
        <p:spPr>
          <a:xfrm>
            <a:off x="3806670" y="0"/>
            <a:ext cx="4587369" cy="584775"/>
          </a:xfrm>
          <a:prstGeom prst="rect">
            <a:avLst/>
          </a:prstGeom>
          <a:noFill/>
        </p:spPr>
        <p:txBody>
          <a:bodyPr wrap="square" rtlCol="0">
            <a:spAutoFit/>
          </a:bodyPr>
          <a:lstStyle/>
          <a:p>
            <a:r>
              <a:rPr lang="vi-VN" sz="3200" b="1" dirty="0" smtClean="0">
                <a:solidFill>
                  <a:srgbClr val="FF3300"/>
                </a:solidFill>
                <a:latin typeface="+mj-lt"/>
              </a:rPr>
              <a:t>Nếu không may bị lạc</a:t>
            </a:r>
            <a:endParaRPr lang="en-US" sz="3200" dirty="0">
              <a:solidFill>
                <a:srgbClr val="FF3300"/>
              </a:solidFill>
              <a:latin typeface="+mj-lt"/>
            </a:endParaRPr>
          </a:p>
        </p:txBody>
      </p:sp>
      <p:sp>
        <p:nvSpPr>
          <p:cNvPr id="6" name="TextBox 5"/>
          <p:cNvSpPr txBox="1"/>
          <p:nvPr/>
        </p:nvSpPr>
        <p:spPr>
          <a:xfrm>
            <a:off x="212995" y="580894"/>
            <a:ext cx="11735531" cy="584775"/>
          </a:xfrm>
          <a:prstGeom prst="rect">
            <a:avLst/>
          </a:prstGeom>
          <a:noFill/>
        </p:spPr>
        <p:txBody>
          <a:bodyPr wrap="square" rtlCol="0">
            <a:spAutoFit/>
          </a:bodyPr>
          <a:lstStyle/>
          <a:p>
            <a:r>
              <a:rPr lang="vi-VN" sz="3200" b="1" dirty="0" smtClean="0">
                <a:solidFill>
                  <a:schemeClr val="bg1"/>
                </a:solidFill>
              </a:rPr>
              <a:t> </a:t>
            </a:r>
            <a:r>
              <a:rPr lang="vi-VN" sz="3200" b="1" dirty="0">
                <a:solidFill>
                  <a:schemeClr val="bg1"/>
                </a:solidFill>
              </a:rPr>
              <a:t> </a:t>
            </a:r>
            <a:r>
              <a:rPr lang="vi-VN" sz="3200" b="1" dirty="0" smtClean="0">
                <a:solidFill>
                  <a:schemeClr val="bg1"/>
                </a:solidFill>
                <a:latin typeface=".VnAvant" pitchFamily="34" charset="0"/>
              </a:rPr>
              <a:t>     </a:t>
            </a:r>
          </a:p>
        </p:txBody>
      </p:sp>
      <p:pic>
        <p:nvPicPr>
          <p:cNvPr id="7" name="Picture 6"/>
          <p:cNvPicPr>
            <a:picLocks noChangeAspect="1"/>
          </p:cNvPicPr>
          <p:nvPr/>
        </p:nvPicPr>
        <p:blipFill>
          <a:blip r:embed="rId2"/>
          <a:stretch>
            <a:fillRect/>
          </a:stretch>
        </p:blipFill>
        <p:spPr>
          <a:xfrm>
            <a:off x="5321192" y="5556695"/>
            <a:ext cx="1432305" cy="1264024"/>
          </a:xfrm>
          <a:prstGeom prst="ellipse">
            <a:avLst/>
          </a:prstGeom>
        </p:spPr>
      </p:pic>
      <p:sp>
        <p:nvSpPr>
          <p:cNvPr id="2" name="Rectangle 1"/>
          <p:cNvSpPr/>
          <p:nvPr/>
        </p:nvSpPr>
        <p:spPr>
          <a:xfrm>
            <a:off x="326570" y="602178"/>
            <a:ext cx="11621955" cy="5509200"/>
          </a:xfrm>
          <a:prstGeom prst="rect">
            <a:avLst/>
          </a:prstGeom>
        </p:spPr>
        <p:txBody>
          <a:bodyPr wrap="square">
            <a:spAutoFit/>
          </a:bodyPr>
          <a:lstStyle/>
          <a:p>
            <a:r>
              <a:rPr lang="vi-VN" sz="3200" b="1" dirty="0" smtClean="0">
                <a:solidFill>
                  <a:srgbClr val="FF3300"/>
                </a:solidFill>
              </a:rPr>
              <a:t>         </a:t>
            </a:r>
            <a:r>
              <a:rPr lang="vi-VN" sz="3200" b="1" dirty="0" smtClean="0">
                <a:solidFill>
                  <a:schemeClr val="bg1"/>
                </a:solidFill>
              </a:rPr>
              <a:t>Sáng chủ nhật, bố cho Nam và em đi công viên. Công viên đông như hội. Khi vào cổng, bố dặn: “Các con cẩn thận kẻo bị lạc. Nếu không may bị lạc, các con nhớ đi ra cổng này. Nhìn kìa, trên cổng có lá cờ rất to”.</a:t>
            </a:r>
          </a:p>
          <a:p>
            <a:r>
              <a:rPr lang="vi-VN" sz="3200" b="1" dirty="0">
                <a:solidFill>
                  <a:schemeClr val="bg1"/>
                </a:solidFill>
              </a:rPr>
              <a:t> </a:t>
            </a:r>
            <a:r>
              <a:rPr lang="vi-VN" sz="3200" b="1" dirty="0" smtClean="0">
                <a:solidFill>
                  <a:schemeClr val="bg1"/>
                </a:solidFill>
              </a:rPr>
              <a:t>         Công viên đẹp quá. Nam cứ mả mê xem hết chỗ này đến chỗ khác. Lúc ngoảnh lại thì không thấy bố và em đâu. Nam vừa chạy tìm vừa gọi “Bố ơi! B</a:t>
            </a:r>
            <a:r>
              <a:rPr lang="en-US" sz="3200" b="1" dirty="0" smtClean="0">
                <a:solidFill>
                  <a:schemeClr val="bg1"/>
                </a:solidFill>
              </a:rPr>
              <a:t>ố</a:t>
            </a:r>
            <a:r>
              <a:rPr lang="vi-VN" sz="3200" b="1" dirty="0" smtClean="0">
                <a:solidFill>
                  <a:schemeClr val="bg1"/>
                </a:solidFill>
              </a:rPr>
              <a:t> ơi!”. Hoảng hốt, Nam suýt khóc. Chợt Nam nhìn thấy tấm biển “Lối ra cổng”. Nhớ lời bố dặn, Nam đi theo hướng  tấm biển chỉ đường. “A, lá cờ kia rồi”. Nam mừng rỡ khi thấy bố và em đang chờ ở đó.</a:t>
            </a:r>
            <a:endParaRPr lang="en-US" sz="3200" dirty="0">
              <a:solidFill>
                <a:schemeClr val="bg1"/>
              </a:solidFill>
            </a:endParaRPr>
          </a:p>
        </p:txBody>
      </p:sp>
    </p:spTree>
    <p:extLst>
      <p:ext uri="{BB962C8B-B14F-4D97-AF65-F5344CB8AC3E}">
        <p14:creationId xmlns:p14="http://schemas.microsoft.com/office/powerpoint/2010/main" val="205373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2012</TotalTime>
  <Words>1289</Words>
  <Application>Microsoft Office PowerPoint</Application>
  <PresentationFormat>Widescreen</PresentationFormat>
  <Paragraphs>100</Paragraphs>
  <Slides>25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.VnAvant</vt:lpstr>
      <vt:lpstr>Arial</vt:lpstr>
      <vt:lpstr>AvantGarde-Demi</vt:lpstr>
      <vt:lpstr>Calibri</vt:lpstr>
      <vt:lpstr>Calibri Light</vt:lpstr>
      <vt:lpstr>Century Gothic</vt:lpstr>
      <vt:lpstr>Chivo Light</vt:lpstr>
      <vt:lpstr>HP001 4 hàng</vt:lpstr>
      <vt:lpstr>Times New Roman</vt:lpstr>
      <vt:lpstr>VNI-Avo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455</cp:revision>
  <dcterms:created xsi:type="dcterms:W3CDTF">2022-02-18T14:26:18Z</dcterms:created>
  <dcterms:modified xsi:type="dcterms:W3CDTF">2024-03-29T01:36:13Z</dcterms:modified>
</cp:coreProperties>
</file>