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79" r:id="rId3"/>
    <p:sldId id="260" r:id="rId4"/>
    <p:sldId id="263" r:id="rId5"/>
    <p:sldId id="256" r:id="rId6"/>
    <p:sldId id="262" r:id="rId7"/>
    <p:sldId id="284" r:id="rId8"/>
    <p:sldId id="286" r:id="rId9"/>
    <p:sldId id="257" r:id="rId10"/>
    <p:sldId id="287" r:id="rId11"/>
    <p:sldId id="258" r:id="rId12"/>
    <p:sldId id="288" r:id="rId13"/>
    <p:sldId id="275" r:id="rId14"/>
    <p:sldId id="264" r:id="rId15"/>
    <p:sldId id="285" r:id="rId16"/>
    <p:sldId id="265" r:id="rId17"/>
    <p:sldId id="266" r:id="rId18"/>
    <p:sldId id="295" r:id="rId19"/>
    <p:sldId id="290" r:id="rId20"/>
    <p:sldId id="289" r:id="rId21"/>
    <p:sldId id="296" r:id="rId22"/>
    <p:sldId id="292" r:id="rId23"/>
    <p:sldId id="274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8000"/>
    <a:srgbClr val="FF33CC"/>
    <a:srgbClr val="00FF00"/>
    <a:srgbClr val="FF9900"/>
    <a:srgbClr val="003300"/>
    <a:srgbClr val="FF6600"/>
    <a:srgbClr val="660033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C1F09-93BA-4F96-A220-E490B8EF9084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F5EFE-BA5F-4699-99C3-55473EEB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fld id="{92EC95EB-9BFD-4CC3-9487-C105FD877AE5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97849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6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6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5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3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4D969-D912-45F1-B26D-B250B0955FAD}" type="datetimeFigureOut">
              <a:rPr lang="en-US" smtClean="0"/>
              <a:t>29/3/2024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2AC8-869B-49C0-85E8-C72F240EC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5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03711"/>
            <a:ext cx="910431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4092002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0" y="4782821"/>
            <a:ext cx="2355851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êu đề 1"/>
          <p:cNvSpPr txBox="1">
            <a:spLocks/>
          </p:cNvSpPr>
          <p:nvPr/>
        </p:nvSpPr>
        <p:spPr>
          <a:xfrm>
            <a:off x="2589851" y="1821391"/>
            <a:ext cx="6934534" cy="2119631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600" b="1" kern="1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121149" y="2266950"/>
            <a:ext cx="3881440" cy="649288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6517" y="2343150"/>
            <a:ext cx="3657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1a1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47618" y="5964439"/>
            <a:ext cx="4157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15" y="3300923"/>
            <a:ext cx="165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47" y="4048866"/>
            <a:ext cx="1651000" cy="84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05" y="2702348"/>
            <a:ext cx="16510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398" y="2686475"/>
            <a:ext cx="165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97013"/>
            <a:ext cx="165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04913"/>
            <a:ext cx="1651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02" y="810500"/>
            <a:ext cx="16510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3" descr="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960" y="89694"/>
            <a:ext cx="638175" cy="439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4" descr="Copy of bocauij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12" y="2881206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4" descr="Copy of bocauij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385" y="541766"/>
            <a:ext cx="5889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4" descr="Copy of bocauij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68" y="34018"/>
            <a:ext cx="587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14" descr="Copy of bocauij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06" y="70820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9" descr="450603ss06xdzo9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3" y="0"/>
            <a:ext cx="7835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5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743" y="221065"/>
            <a:ext cx="2160425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742" y="2460367"/>
            <a:ext cx="11735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</a:rPr>
              <a:t> </a:t>
            </a:r>
            <a:r>
              <a:rPr lang="vi-VN" sz="3200" b="1" dirty="0">
                <a:solidFill>
                  <a:schemeClr val="bg1"/>
                </a:solidFill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     Vi trïng ë kh¾p n¬i. Nh­ưng chóng ta kh«ng nh×n thÊy ®­ưîc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b»ng m¾t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th­ưêng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. Khi tay tiÕp xóc víi ®å vËt, vi trïng dÝnh vµo tay. Tay cÇm thøc ¨n, vi trïng tõ tay theo thøc ¨n ®i vµo c¬ thÓ. Do ®ã chóng ta cã thÓ bÞ m¾c bÖnh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.</a:t>
            </a:r>
          </a:p>
          <a:p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      §Ó phßng bÖnh, chóng ta ph¶i röa tay tr­­ưíc khi ¨n. CÇn röa tay b»ng xµ phßng víi n­ưíc s¹ch.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9588" y="1318345"/>
            <a:ext cx="521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3300"/>
                </a:solidFill>
                <a:latin typeface=".VnAvant" pitchFamily="34" charset="0"/>
              </a:rPr>
              <a:t>Röa tay trưíc khi </a:t>
            </a:r>
            <a:r>
              <a:rPr lang="vi-VN" sz="4000" b="1" dirty="0">
                <a:solidFill>
                  <a:srgbClr val="FF3300"/>
                </a:solidFill>
                <a:latin typeface=".VnAvant" pitchFamily="34" charset="0"/>
              </a:rPr>
              <a:t>¨n </a:t>
            </a:r>
            <a:endParaRPr lang="en-US" sz="4000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295421" y="2326082"/>
            <a:ext cx="647114" cy="628134"/>
          </a:xfrm>
          <a:prstGeom prst="flowChartConnector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FF00"/>
                </a:solidFill>
              </a:rPr>
              <a:t>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60742" y="4859982"/>
            <a:ext cx="647114" cy="628134"/>
          </a:xfrm>
          <a:prstGeom prst="flowChartConnector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FF00"/>
                </a:solidFill>
              </a:rPr>
              <a:t>2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30763" y="128415"/>
            <a:ext cx="2895935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Từ ngữ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331" y="1822189"/>
            <a:ext cx="10972800" cy="646331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FF00"/>
                </a:solidFill>
                <a:latin typeface="HP001 4 hàng" pitchFamily="34" charset="0"/>
                <a:sym typeface="Chivo Light"/>
              </a:rPr>
              <a:t>vi trùng: 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  <a:sym typeface="Chivo Light"/>
              </a:rPr>
              <a:t>sinh vật rất nhỏ, có khả năng gây bệnh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331" y="2721418"/>
            <a:ext cx="10972800" cy="646331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FF00"/>
                </a:solidFill>
                <a:latin typeface="HP001 4 hàng" pitchFamily="34" charset="0"/>
                <a:sym typeface="Chivo Light"/>
              </a:rPr>
              <a:t>tiếp xúc: 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  <a:sym typeface="Chivo Light"/>
              </a:rPr>
              <a:t>chạm vào nhau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331" y="3666287"/>
            <a:ext cx="10972800" cy="646331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FF00"/>
                </a:solidFill>
                <a:latin typeface="HP001 4 hàng" pitchFamily="34" charset="0"/>
                <a:sym typeface="Chivo Light"/>
              </a:rPr>
              <a:t>mắc bệnh: 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  <a:sym typeface="Chivo Light"/>
              </a:rPr>
              <a:t>bị một bệnh nào đó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236" y="4519877"/>
            <a:ext cx="10972800" cy="646331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FF00"/>
                </a:solidFill>
                <a:latin typeface="HP001 4 hàng" pitchFamily="34" charset="0"/>
                <a:sym typeface="Chivo Light"/>
              </a:rPr>
              <a:t>phòng </a:t>
            </a:r>
            <a:r>
              <a:rPr lang="vi-VN" sz="3600" b="1" dirty="0">
                <a:solidFill>
                  <a:srgbClr val="00FF00"/>
                </a:solidFill>
                <a:latin typeface="HP001 4 hàng" pitchFamily="34" charset="0"/>
                <a:sym typeface="Chivo Light"/>
              </a:rPr>
              <a:t>bệnh: </a:t>
            </a:r>
            <a:r>
              <a:rPr lang="vi-VN" sz="3600" b="1" dirty="0">
                <a:solidFill>
                  <a:schemeClr val="bg1"/>
                </a:solidFill>
                <a:latin typeface="HP001 4 hàng" pitchFamily="34" charset="0"/>
                <a:sym typeface="Chivo Light"/>
              </a:rPr>
              <a:t>ngăn ngừa để không bị </a:t>
            </a:r>
            <a:r>
              <a:rPr lang="vi-VN" sz="3600" b="1" dirty="0" smtClean="0">
                <a:solidFill>
                  <a:schemeClr val="bg1"/>
                </a:solidFill>
                <a:latin typeface="HP001 4 hàng" pitchFamily="34" charset="0"/>
                <a:sym typeface="Chivo Light"/>
              </a:rPr>
              <a:t>bệnh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7" name="Picture 16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106" y="5275095"/>
            <a:ext cx="3398118" cy="14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743" y="221065"/>
            <a:ext cx="2160425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742" y="2460367"/>
            <a:ext cx="11735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</a:rPr>
              <a:t> </a:t>
            </a:r>
            <a:r>
              <a:rPr lang="vi-VN" sz="3200" b="1" dirty="0">
                <a:solidFill>
                  <a:schemeClr val="bg1"/>
                </a:solidFill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     Vi trïng ë kh¾p n¬i. Nh­ưng chóng ta kh«ng nh×n thÊy ®­ưîc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b»ng m¾t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th­ưêng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. Khi tay tiÕp xóc víi ®å vËt, vi trïng dÝnh vµo tay. Tay cÇm thøc ¨n, vi trïng tõ tay theo thøc ¨n ®i vµo c¬ thÓ. Do ®ã chóng ta cã thÓ bÞ m¾c bÖnh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.</a:t>
            </a:r>
          </a:p>
          <a:p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      §Ó phßng bÖnh, chóng ta ph¶i röa tay tr­­ưíc khi ¨n. CÇn röa tay b»ng xµ phßng víi n­ưíc s¹ch.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9588" y="1318345"/>
            <a:ext cx="521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3300"/>
                </a:solidFill>
                <a:latin typeface=".VnAvant" pitchFamily="34" charset="0"/>
              </a:rPr>
              <a:t>Röa tay trưíc khi </a:t>
            </a:r>
            <a:r>
              <a:rPr lang="vi-VN" sz="4000" b="1" dirty="0">
                <a:solidFill>
                  <a:srgbClr val="FF3300"/>
                </a:solidFill>
                <a:latin typeface=".VnAvant" pitchFamily="34" charset="0"/>
              </a:rPr>
              <a:t>¨n </a:t>
            </a:r>
            <a:endParaRPr lang="en-US" sz="4000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295421" y="2326082"/>
            <a:ext cx="647114" cy="628134"/>
          </a:xfrm>
          <a:prstGeom prst="flowChartConnector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FF00"/>
                </a:solidFill>
              </a:rPr>
              <a:t>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60742" y="4859982"/>
            <a:ext cx="647114" cy="628134"/>
          </a:xfrm>
          <a:prstGeom prst="flowChartConnector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FF00"/>
                </a:solidFill>
              </a:rPr>
              <a:t>2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396343" y="496390"/>
            <a:ext cx="6100354" cy="3853541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1219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3846" y="2063931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33CC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Tiết 2</a:t>
            </a:r>
            <a:endParaRPr lang="vi-VN" sz="6000" b="1" dirty="0">
              <a:solidFill>
                <a:srgbClr val="FF33CC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27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28"/>
          <p:cNvSpPr txBox="1">
            <a:spLocks noChangeArrowheads="1"/>
          </p:cNvSpPr>
          <p:nvPr/>
        </p:nvSpPr>
        <p:spPr bwMode="auto">
          <a:xfrm>
            <a:off x="3527475" y="111093"/>
            <a:ext cx="4325607" cy="641943"/>
          </a:xfrm>
          <a:prstGeom prst="rect">
            <a:avLst/>
          </a:prstGeom>
          <a:solidFill>
            <a:srgbClr val="0000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3. </a:t>
            </a:r>
            <a:r>
              <a:rPr lang="en-US" sz="4000" b="1" dirty="0" err="1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Trả</a:t>
            </a:r>
            <a:r>
              <a:rPr lang="en-US" sz="40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lời</a:t>
            </a:r>
            <a:r>
              <a:rPr lang="en-US" sz="40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câu</a:t>
            </a:r>
            <a:r>
              <a:rPr lang="en-US" sz="40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hỏi</a:t>
            </a:r>
            <a:endParaRPr lang="vi-VN" sz="4000" b="1" u="sng" dirty="0" smtClean="0">
              <a:solidFill>
                <a:srgbClr val="FFFF00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39123"/>
            <a:ext cx="1108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b="1" dirty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.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a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, </a:t>
            </a:r>
            <a:r>
              <a:rPr lang="vi-VN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Vi trùng đi vào cơ thể con người bằng cách nào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?</a:t>
            </a:r>
            <a:endParaRPr lang="vi-VN" sz="3600" b="1" u="sng" dirty="0">
              <a:solidFill>
                <a:schemeClr val="bg1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634" y="1956487"/>
            <a:ext cx="98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- </a:t>
            </a:r>
            <a:r>
              <a:rPr lang="vi-VN" sz="3600" b="1" dirty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Vi trùng đi vào cơ thể con người </a:t>
            </a:r>
            <a:r>
              <a:rPr lang="vi-VN" sz="36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qua thức ăn.</a:t>
            </a:r>
            <a:endParaRPr lang="vi-VN" sz="3600" b="1" u="sng" dirty="0">
              <a:solidFill>
                <a:srgbClr val="FFFF00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175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b="1" dirty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b, </a:t>
            </a:r>
            <a:r>
              <a:rPr lang="vi-VN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Để phòng bệnh chúng ta phải làm gì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?</a:t>
            </a:r>
            <a:endParaRPr lang="vi-VN" sz="3600" b="1" u="sng" dirty="0">
              <a:solidFill>
                <a:schemeClr val="bg1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052" y="3572245"/>
            <a:ext cx="11472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- </a:t>
            </a:r>
            <a:r>
              <a:rPr lang="vi-VN" sz="3600" b="1" dirty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Để phòng bệnh chúng ta phải </a:t>
            </a:r>
            <a:r>
              <a:rPr lang="vi-VN" sz="36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rửa tay đúng cách trước khi ăn.</a:t>
            </a:r>
            <a:endParaRPr lang="vi-VN" sz="3600" b="1" u="sng" dirty="0">
              <a:solidFill>
                <a:srgbClr val="FFFF00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80985"/>
            <a:ext cx="1108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b="1" dirty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c, </a:t>
            </a:r>
            <a:r>
              <a:rPr lang="vi-VN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Cần rửa tay như thế nào cho đúng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?</a:t>
            </a:r>
            <a:endParaRPr lang="vi-VN" sz="3600" b="1" u="sng" dirty="0">
              <a:solidFill>
                <a:schemeClr val="bg1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90" y="5635727"/>
            <a:ext cx="1108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b="1" dirty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.</a:t>
            </a:r>
            <a:r>
              <a:rPr lang="vi-VN" b="1" dirty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– </a:t>
            </a:r>
            <a:r>
              <a:rPr lang="vi-VN" sz="36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Cần rửa tay với xà phòng và nước sạch</a:t>
            </a:r>
            <a:r>
              <a:rPr lang="en-US" sz="36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.</a:t>
            </a:r>
            <a:endParaRPr lang="vi-VN" sz="3600" b="1" u="sng" dirty="0">
              <a:solidFill>
                <a:srgbClr val="FFFF00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22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1;p28"/>
          <p:cNvSpPr txBox="1">
            <a:spLocks noChangeArrowheads="1"/>
          </p:cNvSpPr>
          <p:nvPr/>
        </p:nvSpPr>
        <p:spPr bwMode="auto">
          <a:xfrm>
            <a:off x="487937" y="197214"/>
            <a:ext cx="11142617" cy="1105525"/>
          </a:xfrm>
          <a:prstGeom prst="rect">
            <a:avLst/>
          </a:prstGeom>
          <a:solidFill>
            <a:srgbClr val="0000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4. Viết vào vở câu trả lời cho câu hỏi b ở mục 3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10" y="1841866"/>
            <a:ext cx="10966270" cy="3278778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868" y="2372815"/>
            <a:ext cx="1005337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47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Để phòng bệnh, chúng ta phải rửa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4177" y="3342414"/>
            <a:ext cx="10053377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7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đúng cách trước khi ăn.</a:t>
            </a:r>
          </a:p>
        </p:txBody>
      </p:sp>
      <p:pic>
        <p:nvPicPr>
          <p:cNvPr id="11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6019801"/>
            <a:ext cx="11848012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8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6132342"/>
            <a:ext cx="12122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1896125"/>
            <a:ext cx="11563643" cy="378722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981" y="479858"/>
            <a:ext cx="1503795" cy="646331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1</a:t>
            </a:r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.</a:t>
            </a:r>
            <a:r>
              <a:rPr lang="vi-VN" sz="3600" b="1" dirty="0" smtClean="0">
                <a:solidFill>
                  <a:schemeClr val="bg1"/>
                </a:solidFill>
              </a:rPr>
              <a:t> Tô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317" y="2882875"/>
            <a:ext cx="17584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85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A</a:t>
            </a:r>
            <a:endParaRPr lang="vi-VN" sz="8500" b="1" u="sng" dirty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8271" y="2869811"/>
            <a:ext cx="17584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8500" b="1" dirty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A</a:t>
            </a:r>
            <a:endParaRPr lang="vi-VN" sz="8500" b="1" u="sng" dirty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359" y="5005063"/>
            <a:ext cx="1758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2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A</a:t>
            </a:r>
            <a:endParaRPr lang="vi-VN" sz="4200" b="1" u="sng" dirty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9601" y="2869810"/>
            <a:ext cx="17584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85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A</a:t>
            </a:r>
            <a:endParaRPr lang="vi-VN" sz="8500" b="1" u="sng" dirty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9117" y="5005063"/>
            <a:ext cx="1758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2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A</a:t>
            </a:r>
            <a:endParaRPr lang="vi-VN" sz="4200" b="1" u="sng" dirty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3104" y="5013770"/>
            <a:ext cx="1758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2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A</a:t>
            </a:r>
            <a:endParaRPr lang="vi-VN" sz="4200" b="1" u="sng" dirty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18051" y="5005063"/>
            <a:ext cx="1758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2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A</a:t>
            </a:r>
            <a:endParaRPr lang="vi-VN" sz="4200" b="1" u="sng" dirty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18051" y="2869809"/>
            <a:ext cx="175846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85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A</a:t>
            </a:r>
            <a:endParaRPr lang="vi-VN" sz="8500" b="1" u="sng" dirty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5206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2" y="1867989"/>
            <a:ext cx="11563643" cy="378722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3981" y="479858"/>
            <a:ext cx="3441222" cy="646331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2. Viết từ ngữ 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8" name="Picture 7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6019800"/>
            <a:ext cx="12122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4840" y="2359752"/>
            <a:ext cx="38769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vi trùng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45203" y="2359752"/>
            <a:ext cx="39001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4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vi trùng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38539" y="2359751"/>
            <a:ext cx="39778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4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vi trùng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7416" y="4102590"/>
            <a:ext cx="3291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phòng bệnh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79986" y="4106482"/>
            <a:ext cx="38318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 </a:t>
            </a:r>
            <a:r>
              <a:rPr lang="vi-VN" altLang="en-US" sz="4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phòng </a:t>
            </a: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bệnh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16303" y="4112914"/>
            <a:ext cx="39700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vi-VN" altLang="en-US" sz="4400" b="1" dirty="0">
                <a:solidFill>
                  <a:srgbClr val="0000FF"/>
                </a:solidFill>
                <a:latin typeface="HP001 4 hàng" panose="020B0603050302020204" pitchFamily="34" charset="0"/>
              </a:rPr>
              <a:t>phòng bệnh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396343" y="496390"/>
            <a:ext cx="6100354" cy="3853541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019801"/>
            <a:ext cx="899160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3846" y="2063931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33CC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Tiết 3</a:t>
            </a:r>
            <a:endParaRPr lang="vi-VN" sz="6000" b="1" dirty="0">
              <a:solidFill>
                <a:srgbClr val="FF33CC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72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/>
          <p:cNvSpPr/>
          <p:nvPr/>
        </p:nvSpPr>
        <p:spPr>
          <a:xfrm>
            <a:off x="2009758" y="1699736"/>
            <a:ext cx="8098971" cy="809897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3200" b="1" dirty="0" smtClean="0">
                <a:solidFill>
                  <a:schemeClr val="tx1"/>
                </a:solidFill>
                <a:latin typeface=".VnAvant" pitchFamily="34" charset="0"/>
              </a:rPr>
              <a:t>vi trïng        </a:t>
            </a:r>
            <a:r>
              <a:rPr lang="vi-VN" sz="3200" b="1" dirty="0" smtClean="0">
                <a:solidFill>
                  <a:srgbClr val="FF33CC"/>
                </a:solidFill>
                <a:latin typeface=".VnAvant" pitchFamily="34" charset="0"/>
              </a:rPr>
              <a:t>röa tay</a:t>
            </a:r>
            <a:r>
              <a:rPr lang="vi-VN" sz="3200" b="1" dirty="0" smtClean="0">
                <a:solidFill>
                  <a:schemeClr val="tx1"/>
                </a:solidFill>
                <a:latin typeface=".VnAvant" pitchFamily="34" charset="0"/>
              </a:rPr>
              <a:t>        </a:t>
            </a:r>
            <a:endParaRPr lang="vi-VN" sz="3200" b="1" dirty="0">
              <a:solidFill>
                <a:srgbClr val="00FF00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4" name="Google Shape;461;p28"/>
          <p:cNvSpPr txBox="1">
            <a:spLocks noChangeArrowheads="1"/>
          </p:cNvSpPr>
          <p:nvPr/>
        </p:nvSpPr>
        <p:spPr bwMode="auto">
          <a:xfrm>
            <a:off x="487937" y="197215"/>
            <a:ext cx="11142617" cy="1422580"/>
          </a:xfrm>
          <a:prstGeom prst="rect">
            <a:avLst/>
          </a:prstGeom>
          <a:solidFill>
            <a:srgbClr val="0000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5. Chọn từ ngữ để hoàn thiện câu và viết câu vào vở. 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endParaRPr lang="vi-VN" sz="4000" b="1" dirty="0" smtClean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endParaRPr lang="vi-VN" sz="4000" b="1" u="sng" dirty="0" smtClean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283404" y="2674792"/>
            <a:ext cx="7551677" cy="809897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3200" b="1" dirty="0" smtClean="0">
                <a:solidFill>
                  <a:schemeClr val="tx1"/>
                </a:solidFill>
                <a:latin typeface=".VnAvant" pitchFamily="34" charset="0"/>
              </a:rPr>
              <a:t>¡n chÝn, uèng s«i ®Ó . . .</a:t>
            </a:r>
            <a:endParaRPr lang="vi-VN" sz="3200" b="1" dirty="0">
              <a:solidFill>
                <a:schemeClr val="tx1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2229" y="3771334"/>
            <a:ext cx="9518209" cy="646331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4. Viết c©u ®· hoµn thiÖn ë môc 5 (T20) 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4539686"/>
            <a:ext cx="9614261" cy="1782864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09759" y="4985387"/>
            <a:ext cx="9106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Ăn chín, uống sôi để phòng bệnh.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3342" y="1736977"/>
            <a:ext cx="2626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FF00"/>
                </a:solidFill>
                <a:latin typeface=".VnAvant" pitchFamily="34" charset="0"/>
              </a:rPr>
              <a:t>phßng bÖnh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92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879 L -0.01016 0.153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  <p:bldP spid="8" grpId="0" animBg="1"/>
      <p:bldP spid="11" grpId="0" animBg="1"/>
      <p:bldP spid="14" grpId="0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396343" y="496390"/>
            <a:ext cx="6100354" cy="3853541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019801"/>
            <a:ext cx="899160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3846" y="2063931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33CC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Tiết </a:t>
            </a:r>
            <a:r>
              <a:rPr lang="en-US" sz="6000" b="1" dirty="0" smtClean="0">
                <a:solidFill>
                  <a:srgbClr val="FF33CC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1</a:t>
            </a:r>
            <a:endParaRPr lang="vi-VN" sz="6000" b="1" dirty="0">
              <a:solidFill>
                <a:srgbClr val="FF33CC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5495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1;p28"/>
          <p:cNvSpPr txBox="1">
            <a:spLocks noChangeArrowheads="1"/>
          </p:cNvSpPr>
          <p:nvPr/>
        </p:nvSpPr>
        <p:spPr bwMode="auto">
          <a:xfrm>
            <a:off x="514063" y="77915"/>
            <a:ext cx="11142617" cy="1422580"/>
          </a:xfrm>
          <a:prstGeom prst="rect">
            <a:avLst/>
          </a:prstGeom>
          <a:solidFill>
            <a:srgbClr val="0000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5. Quan sát tranh và dùng từ ngữ trong khung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để nói theo tranh. 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endParaRPr lang="vi-VN" sz="4000" b="1" dirty="0" smtClean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endParaRPr lang="vi-VN" sz="4000" b="1" u="sng" dirty="0" smtClean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256211" y="1604997"/>
            <a:ext cx="9679577" cy="720191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</a:rPr>
              <a:t>x</a:t>
            </a:r>
            <a:r>
              <a:rPr lang="vi-VN" sz="3600" b="1" dirty="0" smtClean="0">
                <a:solidFill>
                  <a:schemeClr val="tx1"/>
                </a:solidFill>
              </a:rPr>
              <a:t>à phòng      chà xát      rửa     lau khô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216" y="3045379"/>
            <a:ext cx="6335487" cy="363147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213463" y="2325188"/>
            <a:ext cx="1515291" cy="11887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5999" y="2325188"/>
            <a:ext cx="1780904" cy="11887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59977" y="2090923"/>
            <a:ext cx="2420983" cy="3095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046720" y="2194560"/>
            <a:ext cx="1554480" cy="3239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96343" y="496390"/>
            <a:ext cx="6100354" cy="3853541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846" y="2063931"/>
            <a:ext cx="326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33CC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Tiết </a:t>
            </a:r>
            <a:r>
              <a:rPr lang="vi-VN" sz="6000" b="1" dirty="0">
                <a:solidFill>
                  <a:srgbClr val="FF33CC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4</a:t>
            </a:r>
          </a:p>
        </p:txBody>
      </p:sp>
      <p:pic>
        <p:nvPicPr>
          <p:cNvPr id="4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1"/>
            <a:ext cx="11976847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1;p28"/>
          <p:cNvSpPr txBox="1">
            <a:spLocks noChangeArrowheads="1"/>
          </p:cNvSpPr>
          <p:nvPr/>
        </p:nvSpPr>
        <p:spPr bwMode="auto">
          <a:xfrm>
            <a:off x="514064" y="77915"/>
            <a:ext cx="3481162" cy="822417"/>
          </a:xfrm>
          <a:prstGeom prst="rect">
            <a:avLst/>
          </a:prstGeom>
          <a:solidFill>
            <a:srgbClr val="0000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7. Nghe – viết 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endParaRPr lang="vi-VN" sz="4000" b="1" dirty="0" smtClean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endParaRPr lang="vi-VN" sz="4000" b="1" u="sng" dirty="0" smtClean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" y="2128971"/>
            <a:ext cx="12122725" cy="358726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422" y="2571774"/>
            <a:ext cx="117183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  Để phòng bệnh, chúng ta phải rửa tay trước 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689318" y="3399320"/>
            <a:ext cx="128813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   khi ăn. Cần rửa tay bằng xà phòng với nước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64604" y="1205519"/>
            <a:ext cx="9518209" cy="646331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5. Viết c©u ®· hoµn thiÖn ë môc 5 (T20) 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867509" y="4226866"/>
            <a:ext cx="128813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en-US" sz="44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   sạch.</a:t>
            </a:r>
            <a:endParaRPr lang="en-US" altLang="en-US" sz="44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61;p28"/>
          <p:cNvSpPr txBox="1">
            <a:spLocks noChangeArrowheads="1"/>
          </p:cNvSpPr>
          <p:nvPr/>
        </p:nvSpPr>
        <p:spPr bwMode="auto">
          <a:xfrm>
            <a:off x="1258645" y="0"/>
            <a:ext cx="9335331" cy="822417"/>
          </a:xfrm>
          <a:prstGeom prst="rect">
            <a:avLst/>
          </a:prstGeom>
          <a:solidFill>
            <a:srgbClr val="0000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8. Chọn chữ phù hợp thay cho bông hoa. </a:t>
            </a: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endParaRPr lang="vi-VN" sz="4000" b="1" dirty="0" smtClean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endParaRPr lang="vi-VN" sz="4000" b="1" u="sng" dirty="0" smtClean="0">
              <a:solidFill>
                <a:srgbClr val="0000FF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6" y="1227908"/>
            <a:ext cx="10737668" cy="4062549"/>
          </a:xfrm>
          <a:prstGeom prst="rect">
            <a:avLst/>
          </a:prstGeom>
        </p:spPr>
      </p:pic>
      <p:sp>
        <p:nvSpPr>
          <p:cNvPr id="4" name="10-Point Star 3"/>
          <p:cNvSpPr/>
          <p:nvPr/>
        </p:nvSpPr>
        <p:spPr>
          <a:xfrm>
            <a:off x="4232366" y="1424393"/>
            <a:ext cx="731520" cy="77016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rgbClr val="CC0066"/>
                </a:solidFill>
              </a:rPr>
              <a:t>tr</a:t>
            </a:r>
            <a:endParaRPr lang="en-US" sz="4400" dirty="0">
              <a:solidFill>
                <a:srgbClr val="CC0066"/>
              </a:solidFill>
            </a:endParaRPr>
          </a:p>
        </p:txBody>
      </p:sp>
      <p:sp>
        <p:nvSpPr>
          <p:cNvPr id="15" name="10-Point Star 14"/>
          <p:cNvSpPr/>
          <p:nvPr/>
        </p:nvSpPr>
        <p:spPr>
          <a:xfrm>
            <a:off x="6387738" y="5748742"/>
            <a:ext cx="1018903" cy="77016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CC0066"/>
                </a:solidFill>
              </a:rPr>
              <a:t>ch</a:t>
            </a:r>
            <a:endParaRPr lang="en-US" sz="3600" dirty="0">
              <a:solidFill>
                <a:srgbClr val="CC0066"/>
              </a:solidFill>
            </a:endParaRPr>
          </a:p>
        </p:txBody>
      </p:sp>
      <p:sp>
        <p:nvSpPr>
          <p:cNvPr id="16" name="10-Point Star 15"/>
          <p:cNvSpPr/>
          <p:nvPr/>
        </p:nvSpPr>
        <p:spPr>
          <a:xfrm>
            <a:off x="8216538" y="5748742"/>
            <a:ext cx="731520" cy="77016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rgbClr val="CC0066"/>
                </a:solidFill>
              </a:rPr>
              <a:t>tr</a:t>
            </a:r>
            <a:endParaRPr lang="en-US" sz="4400" dirty="0">
              <a:solidFill>
                <a:srgbClr val="CC0066"/>
              </a:solidFill>
            </a:endParaRPr>
          </a:p>
        </p:txBody>
      </p:sp>
      <p:sp>
        <p:nvSpPr>
          <p:cNvPr id="17" name="10-Point Star 16"/>
          <p:cNvSpPr/>
          <p:nvPr/>
        </p:nvSpPr>
        <p:spPr>
          <a:xfrm>
            <a:off x="9117875" y="5748742"/>
            <a:ext cx="731520" cy="77016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rgbClr val="CC0066"/>
                </a:solidFill>
              </a:rPr>
              <a:t>tr</a:t>
            </a:r>
            <a:endParaRPr lang="en-US" sz="4400" dirty="0">
              <a:solidFill>
                <a:srgbClr val="CC0066"/>
              </a:solidFill>
            </a:endParaRPr>
          </a:p>
        </p:txBody>
      </p:sp>
      <p:sp>
        <p:nvSpPr>
          <p:cNvPr id="18" name="10-Point Star 17"/>
          <p:cNvSpPr/>
          <p:nvPr/>
        </p:nvSpPr>
        <p:spPr>
          <a:xfrm>
            <a:off x="10228216" y="5748742"/>
            <a:ext cx="731520" cy="77016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rgbClr val="CC0066"/>
                </a:solidFill>
              </a:rPr>
              <a:t>tr</a:t>
            </a:r>
            <a:endParaRPr lang="en-US" sz="4400" dirty="0">
              <a:solidFill>
                <a:srgbClr val="CC0066"/>
              </a:solidFill>
            </a:endParaRPr>
          </a:p>
        </p:txBody>
      </p:sp>
      <p:sp>
        <p:nvSpPr>
          <p:cNvPr id="19" name="10-Point Star 18"/>
          <p:cNvSpPr/>
          <p:nvPr/>
        </p:nvSpPr>
        <p:spPr>
          <a:xfrm>
            <a:off x="5891352" y="1424392"/>
            <a:ext cx="1005838" cy="77016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CC0066"/>
                </a:solidFill>
              </a:rPr>
              <a:t>ch</a:t>
            </a:r>
            <a:endParaRPr lang="en-US" sz="4000" dirty="0">
              <a:solidFill>
                <a:srgbClr val="CC0066"/>
              </a:solidFill>
            </a:endParaRPr>
          </a:p>
        </p:txBody>
      </p:sp>
      <p:sp>
        <p:nvSpPr>
          <p:cNvPr id="20" name="10-Point Star 19"/>
          <p:cNvSpPr/>
          <p:nvPr/>
        </p:nvSpPr>
        <p:spPr>
          <a:xfrm>
            <a:off x="8386355" y="5748742"/>
            <a:ext cx="731520" cy="770167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solidFill>
                  <a:srgbClr val="CC0066"/>
                </a:solidFill>
              </a:rPr>
              <a:t>tr</a:t>
            </a:r>
            <a:endParaRPr lang="en-US" sz="4400" dirty="0">
              <a:solidFill>
                <a:srgbClr val="CC0066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9666512" y="1528353"/>
            <a:ext cx="914401" cy="61395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CC0066"/>
                </a:solidFill>
              </a:rPr>
              <a:t>ch</a:t>
            </a:r>
            <a:endParaRPr lang="en-US" sz="32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  <p:bldP spid="19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0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6019800"/>
            <a:ext cx="12122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-67733"/>
            <a:ext cx="11974679" cy="559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8688" y="1149533"/>
            <a:ext cx="5995851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  <a:endParaRPr lang="en-US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0843" y="243170"/>
            <a:ext cx="1125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Quan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sát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tranh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85446" y="4855363"/>
            <a:ext cx="6664947" cy="1959511"/>
          </a:xfrm>
          <a:prstGeom prst="rect">
            <a:avLst/>
          </a:prstGeom>
          <a:solidFill>
            <a:srgbClr val="0000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3600" b="1" dirty="0">
                <a:solidFill>
                  <a:srgbClr val="FFC0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* </a:t>
            </a:r>
            <a:r>
              <a:rPr lang="vi-VN" sz="3600" b="1" dirty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rả</a:t>
            </a:r>
            <a:r>
              <a:rPr lang="en-US" sz="36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lời</a:t>
            </a:r>
            <a:r>
              <a:rPr lang="en-US" sz="3600" b="1" dirty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câu</a:t>
            </a:r>
            <a:r>
              <a:rPr lang="en-US" sz="3600" b="1" dirty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hỏi</a:t>
            </a:r>
            <a:r>
              <a:rPr lang="en-US" sz="3600" b="1" dirty="0" smtClean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: </a:t>
            </a:r>
            <a:endParaRPr lang="en-US" sz="3600" b="1" dirty="0">
              <a:solidFill>
                <a:srgbClr val="FFFF00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- </a:t>
            </a:r>
            <a:r>
              <a:rPr lang="vi-VN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Vì sao các bạn phải rửa tay</a:t>
            </a:r>
            <a:r>
              <a:rPr lang="en-US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?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- </a:t>
            </a:r>
            <a:r>
              <a:rPr lang="vi-VN" sz="36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Em thường rửa tay khi nào?</a:t>
            </a:r>
            <a:endParaRPr lang="en-US" sz="3600" b="1" dirty="0">
              <a:solidFill>
                <a:schemeClr val="bg1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pic>
        <p:nvPicPr>
          <p:cNvPr id="5" name="Picture 4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446" y="766390"/>
            <a:ext cx="6664947" cy="37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/>
          <p:cNvSpPr txBox="1">
            <a:spLocks noChangeArrowheads="1"/>
          </p:cNvSpPr>
          <p:nvPr/>
        </p:nvSpPr>
        <p:spPr bwMode="auto">
          <a:xfrm>
            <a:off x="2110954" y="460717"/>
            <a:ext cx="900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vi-VN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Thứ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ngày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11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tháng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năm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2024</a:t>
            </a:r>
            <a:r>
              <a:rPr lang="en-US" sz="6000" b="1" u="sng" dirty="0" smtClean="0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 </a:t>
            </a:r>
            <a:endParaRPr lang="en-US" sz="5400" b="1" dirty="0">
              <a:solidFill>
                <a:schemeClr val="bg1"/>
              </a:solidFill>
              <a:ea typeface="Chivo Light"/>
              <a:cs typeface="Chivo Light"/>
              <a:sym typeface="Chivo Light"/>
            </a:endParaRPr>
          </a:p>
        </p:txBody>
      </p:sp>
      <p:sp>
        <p:nvSpPr>
          <p:cNvPr id="10" name="Google Shape;461;p28"/>
          <p:cNvSpPr txBox="1">
            <a:spLocks noChangeArrowheads="1"/>
          </p:cNvSpPr>
          <p:nvPr/>
        </p:nvSpPr>
        <p:spPr bwMode="auto">
          <a:xfrm>
            <a:off x="3474583" y="1794460"/>
            <a:ext cx="4762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800"/>
              </a:spcBef>
              <a:buClr>
                <a:schemeClr val="accent1"/>
              </a:buClr>
              <a:buSzPts val="2600"/>
              <a:buFont typeface="Chivo Light"/>
              <a:buNone/>
            </a:pPr>
            <a:r>
              <a:rPr lang="en-US" sz="5400" b="1" u="sng" dirty="0" err="1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Tiếng</a:t>
            </a:r>
            <a:r>
              <a:rPr lang="en-US" sz="5400" b="1" u="sng" dirty="0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5400" b="1" u="sng" dirty="0" err="1">
                <a:solidFill>
                  <a:srgbClr val="FFFF00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Việt</a:t>
            </a:r>
            <a:endParaRPr lang="en-US" sz="5400" b="1" u="sng" dirty="0">
              <a:solidFill>
                <a:srgbClr val="FFFF00"/>
              </a:solidFill>
              <a:latin typeface="HP001 4 hàng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11" name="Google Shape;461;p28">
            <a:extLst/>
          </p:cNvPr>
          <p:cNvSpPr txBox="1"/>
          <p:nvPr/>
        </p:nvSpPr>
        <p:spPr>
          <a:xfrm>
            <a:off x="1058092" y="3144839"/>
            <a:ext cx="10489475" cy="160789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None/>
              <a:defRPr/>
            </a:pPr>
            <a:r>
              <a:rPr lang="vi-VN" sz="5400" b="1" kern="0" dirty="0" smtClean="0">
                <a:solidFill>
                  <a:srgbClr val="FFFF00"/>
                </a:solidFill>
                <a:latin typeface="HP001 4 hàng" panose="020B0603050302020204" pitchFamily="34" charset="0"/>
                <a:cs typeface="AvantGarde-Demi" charset="0"/>
              </a:rPr>
              <a:t>   </a:t>
            </a:r>
            <a:r>
              <a:rPr lang="en-US" sz="54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Bài</a:t>
            </a:r>
            <a:r>
              <a:rPr lang="en-US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</a:t>
            </a:r>
            <a:r>
              <a:rPr lang="vi-VN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1</a:t>
            </a:r>
            <a:r>
              <a:rPr lang="en-US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: </a:t>
            </a:r>
            <a:r>
              <a:rPr lang="vi-VN" sz="5400" b="1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Rửa tra trước khi ăn</a:t>
            </a:r>
            <a:endParaRPr lang="en-US" sz="5400" b="1" kern="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charset="0"/>
            </a:endParaRPr>
          </a:p>
          <a:p>
            <a:pPr marL="0" indent="0">
              <a:spcBef>
                <a:spcPts val="800"/>
              </a:spcBef>
              <a:buFont typeface="Chivo Light"/>
              <a:buNone/>
              <a:defRPr/>
            </a:pPr>
            <a:r>
              <a:rPr lang="en-US" sz="5400" b="1" u="sng" kern="0" dirty="0" smtClean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 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6019800"/>
            <a:ext cx="12122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743" y="221065"/>
            <a:ext cx="2160425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742" y="2460367"/>
            <a:ext cx="11735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</a:rPr>
              <a:t> </a:t>
            </a:r>
            <a:r>
              <a:rPr lang="vi-VN" sz="3200" b="1" dirty="0">
                <a:solidFill>
                  <a:schemeClr val="bg1"/>
                </a:solidFill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     </a:t>
            </a:r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 trïng ë kh¾p n¬i. Nh­ưng chóng ta kh«ng nh×n thÊy ®­ưîc </a:t>
            </a:r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b»ng m¾t </a:t>
            </a:r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thư­êng</a:t>
            </a:r>
            <a:r>
              <a:rPr lang="vi-VN" sz="3600" b="1" dirty="0">
                <a:solidFill>
                  <a:schemeClr val="bg1"/>
                </a:solidFill>
                <a:latin typeface=".VnAvant" pitchFamily="34" charset="0"/>
              </a:rPr>
              <a:t>. Khi tay tiÕp xóc víi ®å vËt, vi trïng dÝnh vµo tay. Tay cÇm thøc ¨n, vi trïng tõ tay theo thøc ¨n ®i vµo c¬ thÓ. Do ®ã chóng ta cã thÓ bÞ m¾c bÖnh</a:t>
            </a:r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.</a:t>
            </a:r>
          </a:p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       §Ó phßng bÖnh, chóng ta ph¶i röa tay tr­­ưíc khi ¨n. CÇn röa tay b»ng xµ phßng víi n­ưíc s¹ch.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9588" y="1318345"/>
            <a:ext cx="521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3300"/>
                </a:solidFill>
                <a:latin typeface=".VnAvant" pitchFamily="34" charset="0"/>
              </a:rPr>
              <a:t>Röa tay trưíc khi </a:t>
            </a:r>
            <a:r>
              <a:rPr lang="vi-VN" sz="4000" b="1" dirty="0">
                <a:solidFill>
                  <a:srgbClr val="FF3300"/>
                </a:solidFill>
                <a:latin typeface=".VnAvant" pitchFamily="34" charset="0"/>
              </a:rPr>
              <a:t>¨n </a:t>
            </a:r>
            <a:endParaRPr lang="en-US" sz="4000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974" y="2460367"/>
            <a:ext cx="2014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.VnAvant" pitchFamily="34" charset="0"/>
              </a:rPr>
              <a:t>Vi trïng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29995" y="3019037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.VnAvant" pitchFamily="34" charset="0"/>
              </a:rPr>
              <a:t>tiÕp xóc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7508" y="4657670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.VnAvant" pitchFamily="34" charset="0"/>
              </a:rPr>
              <a:t>m¾c bÖnh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2712" y="5194117"/>
            <a:ext cx="292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.VnAvant" pitchFamily="34" charset="0"/>
              </a:rPr>
              <a:t>phßng bÖnh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8754" y="798943"/>
            <a:ext cx="2895935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Từ ngữ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718" y="2504049"/>
            <a:ext cx="10475257" cy="646331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FF00"/>
                </a:solidFill>
                <a:latin typeface=".VnAvant" pitchFamily="34" charset="0"/>
              </a:rPr>
              <a:t>Vi </a:t>
            </a:r>
            <a:r>
              <a:rPr lang="vi-VN" sz="3600" b="1" dirty="0" smtClean="0">
                <a:solidFill>
                  <a:srgbClr val="00FF00"/>
                </a:solidFill>
                <a:latin typeface=".VnAvant" pitchFamily="34" charset="0"/>
              </a:rPr>
              <a:t>trïng, </a:t>
            </a:r>
            <a:r>
              <a:rPr lang="vi-VN" sz="3600" b="1" dirty="0">
                <a:solidFill>
                  <a:srgbClr val="00FF00"/>
                </a:solidFill>
                <a:latin typeface=".VnAvant" pitchFamily="34" charset="0"/>
              </a:rPr>
              <a:t>tiÕp </a:t>
            </a:r>
            <a:r>
              <a:rPr lang="vi-VN" sz="3600" b="1" dirty="0" smtClean="0">
                <a:solidFill>
                  <a:srgbClr val="00FF00"/>
                </a:solidFill>
                <a:latin typeface=".VnAvant" pitchFamily="34" charset="0"/>
              </a:rPr>
              <a:t>xóc, </a:t>
            </a:r>
            <a:r>
              <a:rPr lang="vi-VN" sz="3600" b="1" dirty="0">
                <a:solidFill>
                  <a:srgbClr val="00FF00"/>
                </a:solidFill>
                <a:latin typeface=".VnAvant" pitchFamily="34" charset="0"/>
              </a:rPr>
              <a:t>m¾c </a:t>
            </a:r>
            <a:r>
              <a:rPr lang="vi-VN" sz="3600" b="1" dirty="0" smtClean="0">
                <a:solidFill>
                  <a:srgbClr val="00FF00"/>
                </a:solidFill>
                <a:latin typeface=".VnAvant" pitchFamily="34" charset="0"/>
              </a:rPr>
              <a:t>bÖnh, </a:t>
            </a:r>
            <a:r>
              <a:rPr lang="vi-VN" sz="3600" b="1" dirty="0">
                <a:solidFill>
                  <a:srgbClr val="00FF00"/>
                </a:solidFill>
                <a:latin typeface=".VnAvant" pitchFamily="34" charset="0"/>
              </a:rPr>
              <a:t>phßng bÖnh</a:t>
            </a:r>
            <a:r>
              <a:rPr lang="vi-VN" sz="3600" b="1" dirty="0" smtClean="0">
                <a:solidFill>
                  <a:srgbClr val="00FF00"/>
                </a:solidFill>
                <a:latin typeface=".VnAvant" pitchFamily="34" charset="0"/>
              </a:rPr>
              <a:t> </a:t>
            </a:r>
            <a:endParaRPr lang="en-US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743" y="221065"/>
            <a:ext cx="2160425" cy="92333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742" y="2460367"/>
            <a:ext cx="11735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</a:rPr>
              <a:t> </a:t>
            </a:r>
            <a:r>
              <a:rPr lang="vi-VN" sz="3200" b="1" dirty="0">
                <a:solidFill>
                  <a:schemeClr val="bg1"/>
                </a:solidFill>
              </a:rPr>
              <a:t>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     Vi trïng ë kh¾p n¬i. Nh­ưng chóng ta kh«ng nh×n thÊy ®­ưîc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b»ng m¾t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thư­êng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. Khi tay tiÕp xóc víi ®å vËt, vi trïng dÝnh vµo tay. Tay cÇm thøc ¨n, vi trïng tõ tay theo thøc ¨n ®i vµo c¬ thÓ. Do ®ã chóng ta cã thÓ bÞ m¾c bÖnh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.</a:t>
            </a:r>
          </a:p>
          <a:p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      §Ó phßng bÖnh, chóng ta ph¶i röa tay tr­­ưíc khi ¨n. CÇn röa tay b»ng xµ phßng víi n­ưíc s¹ch.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9588" y="1318345"/>
            <a:ext cx="5212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3300"/>
                </a:solidFill>
                <a:latin typeface=".VnAvant" pitchFamily="34" charset="0"/>
              </a:rPr>
              <a:t>Röa tay trưíc khi </a:t>
            </a:r>
            <a:r>
              <a:rPr lang="vi-VN" sz="4000" b="1" dirty="0">
                <a:solidFill>
                  <a:srgbClr val="FF3300"/>
                </a:solidFill>
                <a:latin typeface=".VnAvant" pitchFamily="34" charset="0"/>
              </a:rPr>
              <a:t>¨n </a:t>
            </a:r>
            <a:endParaRPr lang="en-US" sz="4000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" y="6019800"/>
            <a:ext cx="121227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259" y="1921581"/>
            <a:ext cx="11806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     Tay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cÇm thøc ¨n,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 vi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trïng tõ tay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theo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thøc ¨n ®i vµo c¬ thÓ.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3424" y="934857"/>
            <a:ext cx="2502963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Luyện đọc</a:t>
            </a:r>
            <a:endParaRPr lang="en-US" sz="4000" dirty="0">
              <a:solidFill>
                <a:srgbClr val="0000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613481" y="2460190"/>
            <a:ext cx="181533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76831" y="2460190"/>
            <a:ext cx="181533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61891" y="1921581"/>
            <a:ext cx="181533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14674" y="1921580"/>
            <a:ext cx="181533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8354" y="3379917"/>
            <a:ext cx="11806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      §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Ó phßng bÖnh,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chóng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ta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 ph¶i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röa </a:t>
            </a:r>
            <a:r>
              <a:rPr lang="vi-VN" sz="3200" b="1" dirty="0" smtClean="0">
                <a:solidFill>
                  <a:schemeClr val="bg1"/>
                </a:solidFill>
                <a:latin typeface=".VnAvant" pitchFamily="34" charset="0"/>
              </a:rPr>
              <a:t>tay  </a:t>
            </a:r>
            <a:r>
              <a:rPr lang="vi-VN" sz="3200" b="1" dirty="0">
                <a:solidFill>
                  <a:schemeClr val="bg1"/>
                </a:solidFill>
                <a:latin typeface=".VnAvant" pitchFamily="34" charset="0"/>
              </a:rPr>
              <a:t>tr­­ưíc khi ¨n.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092094" y="3379917"/>
            <a:ext cx="181533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107932" y="3350835"/>
            <a:ext cx="181533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664094" y="3379917"/>
            <a:ext cx="181533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366742" y="3386803"/>
            <a:ext cx="181533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526689" y="3389097"/>
            <a:ext cx="181533" cy="6429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879</Words>
  <Application>Microsoft Office PowerPoint</Application>
  <PresentationFormat>Widescreen</PresentationFormat>
  <Paragraphs>100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.VnAvant</vt:lpstr>
      <vt:lpstr>Arial</vt:lpstr>
      <vt:lpstr>AvantGarde-Demi</vt:lpstr>
      <vt:lpstr>Calibri</vt:lpstr>
      <vt:lpstr>Calibri Light</vt:lpstr>
      <vt:lpstr>Century Gothic</vt:lpstr>
      <vt:lpstr>Chivo Light</vt:lpstr>
      <vt:lpstr>HP001 4 hàng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257</cp:revision>
  <dcterms:created xsi:type="dcterms:W3CDTF">2022-02-18T14:26:18Z</dcterms:created>
  <dcterms:modified xsi:type="dcterms:W3CDTF">2024-03-29T01:34:39Z</dcterms:modified>
</cp:coreProperties>
</file>