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78" r:id="rId2"/>
    <p:sldId id="279" r:id="rId3"/>
    <p:sldId id="260" r:id="rId4"/>
    <p:sldId id="263" r:id="rId5"/>
    <p:sldId id="256" r:id="rId6"/>
    <p:sldId id="262" r:id="rId7"/>
    <p:sldId id="284" r:id="rId8"/>
    <p:sldId id="257" r:id="rId9"/>
    <p:sldId id="286" r:id="rId10"/>
    <p:sldId id="287" r:id="rId11"/>
    <p:sldId id="258" r:id="rId12"/>
    <p:sldId id="302" r:id="rId13"/>
    <p:sldId id="275" r:id="rId14"/>
    <p:sldId id="264" r:id="rId15"/>
    <p:sldId id="303" r:id="rId16"/>
    <p:sldId id="285" r:id="rId17"/>
    <p:sldId id="265" r:id="rId18"/>
    <p:sldId id="266" r:id="rId19"/>
    <p:sldId id="301" r:id="rId20"/>
    <p:sldId id="295" r:id="rId21"/>
    <p:sldId id="290" r:id="rId22"/>
    <p:sldId id="306" r:id="rId23"/>
    <p:sldId id="289" r:id="rId24"/>
    <p:sldId id="296" r:id="rId25"/>
    <p:sldId id="292" r:id="rId26"/>
    <p:sldId id="274" r:id="rId27"/>
    <p:sldId id="297" r:id="rId28"/>
    <p:sldId id="299" r:id="rId29"/>
    <p:sldId id="300"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CC"/>
    <a:srgbClr val="660033"/>
    <a:srgbClr val="003300"/>
    <a:srgbClr val="FF9900"/>
    <a:srgbClr val="FF6600"/>
    <a:srgbClr val="00FF00"/>
    <a:srgbClr val="0000CC"/>
    <a:srgbClr val="FFFF99"/>
    <a:srgbClr val="2C9431"/>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3" d="100"/>
          <a:sy n="73" d="100"/>
        </p:scale>
        <p:origin x="618" y="78"/>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8DC1F09-93BA-4F96-A220-E490B8EF9084}" type="datetimeFigureOut">
              <a:rPr lang="en-US" smtClean="0"/>
              <a:t>29/3/2024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B5F5EFE-BA5F-4699-99C3-55473EEB0A08}" type="slidenum">
              <a:rPr lang="en-US" smtClean="0"/>
              <a:t>‹#›</a:t>
            </a:fld>
            <a:endParaRPr lang="en-US"/>
          </a:p>
        </p:txBody>
      </p:sp>
    </p:spTree>
    <p:extLst>
      <p:ext uri="{BB962C8B-B14F-4D97-AF65-F5344CB8AC3E}">
        <p14:creationId xmlns:p14="http://schemas.microsoft.com/office/powerpoint/2010/main" val="2839337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VNI-Avo" pitchFamily="2" charset="0"/>
              </a:defRPr>
            </a:lvl1pPr>
            <a:lvl2pPr marL="742950" indent="-285750" eaLnBrk="0" hangingPunct="0">
              <a:defRPr sz="2800">
                <a:solidFill>
                  <a:schemeClr val="tx1"/>
                </a:solidFill>
                <a:latin typeface="VNI-Avo" pitchFamily="2" charset="0"/>
              </a:defRPr>
            </a:lvl2pPr>
            <a:lvl3pPr marL="1143000" indent="-228600" eaLnBrk="0" hangingPunct="0">
              <a:defRPr sz="2800">
                <a:solidFill>
                  <a:schemeClr val="tx1"/>
                </a:solidFill>
                <a:latin typeface="VNI-Avo" pitchFamily="2" charset="0"/>
              </a:defRPr>
            </a:lvl3pPr>
            <a:lvl4pPr marL="1600200" indent="-228600" eaLnBrk="0" hangingPunct="0">
              <a:defRPr sz="2800">
                <a:solidFill>
                  <a:schemeClr val="tx1"/>
                </a:solidFill>
                <a:latin typeface="VNI-Avo" pitchFamily="2" charset="0"/>
              </a:defRPr>
            </a:lvl4pPr>
            <a:lvl5pPr marL="2057400" indent="-228600" eaLnBrk="0" hangingPunct="0">
              <a:defRPr sz="2800">
                <a:solidFill>
                  <a:schemeClr val="tx1"/>
                </a:solidFill>
                <a:latin typeface="VNI-Avo" pitchFamily="2" charset="0"/>
              </a:defRPr>
            </a:lvl5pPr>
            <a:lvl6pPr marL="2514600" indent="-228600" eaLnBrk="0" fontAlgn="base" hangingPunct="0">
              <a:spcBef>
                <a:spcPct val="0"/>
              </a:spcBef>
              <a:spcAft>
                <a:spcPct val="0"/>
              </a:spcAft>
              <a:defRPr sz="2800">
                <a:solidFill>
                  <a:schemeClr val="tx1"/>
                </a:solidFill>
                <a:latin typeface="VNI-Avo" pitchFamily="2" charset="0"/>
              </a:defRPr>
            </a:lvl6pPr>
            <a:lvl7pPr marL="2971800" indent="-228600" eaLnBrk="0" fontAlgn="base" hangingPunct="0">
              <a:spcBef>
                <a:spcPct val="0"/>
              </a:spcBef>
              <a:spcAft>
                <a:spcPct val="0"/>
              </a:spcAft>
              <a:defRPr sz="2800">
                <a:solidFill>
                  <a:schemeClr val="tx1"/>
                </a:solidFill>
                <a:latin typeface="VNI-Avo" pitchFamily="2" charset="0"/>
              </a:defRPr>
            </a:lvl7pPr>
            <a:lvl8pPr marL="3429000" indent="-228600" eaLnBrk="0" fontAlgn="base" hangingPunct="0">
              <a:spcBef>
                <a:spcPct val="0"/>
              </a:spcBef>
              <a:spcAft>
                <a:spcPct val="0"/>
              </a:spcAft>
              <a:defRPr sz="2800">
                <a:solidFill>
                  <a:schemeClr val="tx1"/>
                </a:solidFill>
                <a:latin typeface="VNI-Avo" pitchFamily="2" charset="0"/>
              </a:defRPr>
            </a:lvl8pPr>
            <a:lvl9pPr marL="3886200" indent="-228600" eaLnBrk="0" fontAlgn="base" hangingPunct="0">
              <a:spcBef>
                <a:spcPct val="0"/>
              </a:spcBef>
              <a:spcAft>
                <a:spcPct val="0"/>
              </a:spcAft>
              <a:defRPr sz="2800">
                <a:solidFill>
                  <a:schemeClr val="tx1"/>
                </a:solidFill>
                <a:latin typeface="VNI-Avo" pitchFamily="2" charset="0"/>
              </a:defRPr>
            </a:lvl9pPr>
          </a:lstStyle>
          <a:p>
            <a:fld id="{92EC95EB-9BFD-4CC3-9487-C105FD877AE5}" type="slidenum">
              <a:rPr lang="en-US" sz="1200" smtClean="0"/>
              <a:pPr/>
              <a:t>1</a:t>
            </a:fld>
            <a:endParaRPr lang="en-US" sz="1200" smtClean="0"/>
          </a:p>
        </p:txBody>
      </p:sp>
    </p:spTree>
    <p:extLst>
      <p:ext uri="{BB962C8B-B14F-4D97-AF65-F5344CB8AC3E}">
        <p14:creationId xmlns:p14="http://schemas.microsoft.com/office/powerpoint/2010/main" val="39784913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E34D969-D912-45F1-B26D-B250B0955FAD}" type="datetimeFigureOut">
              <a:rPr lang="en-US" smtClean="0"/>
              <a:t>29/3/2024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512AC8-869B-49C0-85E8-C72F240EC1C2}" type="slidenum">
              <a:rPr lang="en-US" smtClean="0"/>
              <a:t>‹#›</a:t>
            </a:fld>
            <a:endParaRPr lang="en-US"/>
          </a:p>
        </p:txBody>
      </p:sp>
    </p:spTree>
    <p:extLst>
      <p:ext uri="{BB962C8B-B14F-4D97-AF65-F5344CB8AC3E}">
        <p14:creationId xmlns:p14="http://schemas.microsoft.com/office/powerpoint/2010/main" val="9959626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E34D969-D912-45F1-B26D-B250B0955FAD}" type="datetimeFigureOut">
              <a:rPr lang="en-US" smtClean="0"/>
              <a:t>29/3/2024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512AC8-869B-49C0-85E8-C72F240EC1C2}" type="slidenum">
              <a:rPr lang="en-US" smtClean="0"/>
              <a:t>‹#›</a:t>
            </a:fld>
            <a:endParaRPr lang="en-US"/>
          </a:p>
        </p:txBody>
      </p:sp>
    </p:spTree>
    <p:extLst>
      <p:ext uri="{BB962C8B-B14F-4D97-AF65-F5344CB8AC3E}">
        <p14:creationId xmlns:p14="http://schemas.microsoft.com/office/powerpoint/2010/main" val="34799600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E34D969-D912-45F1-B26D-B250B0955FAD}" type="datetimeFigureOut">
              <a:rPr lang="en-US" smtClean="0"/>
              <a:t>29/3/2024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512AC8-869B-49C0-85E8-C72F240EC1C2}" type="slidenum">
              <a:rPr lang="en-US" smtClean="0"/>
              <a:t>‹#›</a:t>
            </a:fld>
            <a:endParaRPr lang="en-US"/>
          </a:p>
        </p:txBody>
      </p:sp>
    </p:spTree>
    <p:extLst>
      <p:ext uri="{BB962C8B-B14F-4D97-AF65-F5344CB8AC3E}">
        <p14:creationId xmlns:p14="http://schemas.microsoft.com/office/powerpoint/2010/main" val="37540368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E34D969-D912-45F1-B26D-B250B0955FAD}" type="datetimeFigureOut">
              <a:rPr lang="en-US" smtClean="0"/>
              <a:t>29/3/2024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512AC8-869B-49C0-85E8-C72F240EC1C2}" type="slidenum">
              <a:rPr lang="en-US" smtClean="0"/>
              <a:t>‹#›</a:t>
            </a:fld>
            <a:endParaRPr lang="en-US"/>
          </a:p>
        </p:txBody>
      </p:sp>
    </p:spTree>
    <p:extLst>
      <p:ext uri="{BB962C8B-B14F-4D97-AF65-F5344CB8AC3E}">
        <p14:creationId xmlns:p14="http://schemas.microsoft.com/office/powerpoint/2010/main" val="149548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E34D969-D912-45F1-B26D-B250B0955FAD}" type="datetimeFigureOut">
              <a:rPr lang="en-US" smtClean="0"/>
              <a:t>29/3/2024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512AC8-869B-49C0-85E8-C72F240EC1C2}" type="slidenum">
              <a:rPr lang="en-US" smtClean="0"/>
              <a:t>‹#›</a:t>
            </a:fld>
            <a:endParaRPr lang="en-US"/>
          </a:p>
        </p:txBody>
      </p:sp>
    </p:spTree>
    <p:extLst>
      <p:ext uri="{BB962C8B-B14F-4D97-AF65-F5344CB8AC3E}">
        <p14:creationId xmlns:p14="http://schemas.microsoft.com/office/powerpoint/2010/main" val="6320528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E34D969-D912-45F1-B26D-B250B0955FAD}" type="datetimeFigureOut">
              <a:rPr lang="en-US" smtClean="0"/>
              <a:t>29/3/2024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512AC8-869B-49C0-85E8-C72F240EC1C2}" type="slidenum">
              <a:rPr lang="en-US" smtClean="0"/>
              <a:t>‹#›</a:t>
            </a:fld>
            <a:endParaRPr lang="en-US"/>
          </a:p>
        </p:txBody>
      </p:sp>
    </p:spTree>
    <p:extLst>
      <p:ext uri="{BB962C8B-B14F-4D97-AF65-F5344CB8AC3E}">
        <p14:creationId xmlns:p14="http://schemas.microsoft.com/office/powerpoint/2010/main" val="3345584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E34D969-D912-45F1-B26D-B250B0955FAD}" type="datetimeFigureOut">
              <a:rPr lang="en-US" smtClean="0"/>
              <a:t>29/3/2024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C512AC8-869B-49C0-85E8-C72F240EC1C2}" type="slidenum">
              <a:rPr lang="en-US" smtClean="0"/>
              <a:t>‹#›</a:t>
            </a:fld>
            <a:endParaRPr lang="en-US"/>
          </a:p>
        </p:txBody>
      </p:sp>
    </p:spTree>
    <p:extLst>
      <p:ext uri="{BB962C8B-B14F-4D97-AF65-F5344CB8AC3E}">
        <p14:creationId xmlns:p14="http://schemas.microsoft.com/office/powerpoint/2010/main" val="13240335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E34D969-D912-45F1-B26D-B250B0955FAD}" type="datetimeFigureOut">
              <a:rPr lang="en-US" smtClean="0"/>
              <a:t>29/3/2024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C512AC8-869B-49C0-85E8-C72F240EC1C2}" type="slidenum">
              <a:rPr lang="en-US" smtClean="0"/>
              <a:t>‹#›</a:t>
            </a:fld>
            <a:endParaRPr lang="en-US"/>
          </a:p>
        </p:txBody>
      </p:sp>
    </p:spTree>
    <p:extLst>
      <p:ext uri="{BB962C8B-B14F-4D97-AF65-F5344CB8AC3E}">
        <p14:creationId xmlns:p14="http://schemas.microsoft.com/office/powerpoint/2010/main" val="17207757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34D969-D912-45F1-B26D-B250B0955FAD}" type="datetimeFigureOut">
              <a:rPr lang="en-US" smtClean="0"/>
              <a:t>29/3/2024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C512AC8-869B-49C0-85E8-C72F240EC1C2}" type="slidenum">
              <a:rPr lang="en-US" smtClean="0"/>
              <a:t>‹#›</a:t>
            </a:fld>
            <a:endParaRPr lang="en-US"/>
          </a:p>
        </p:txBody>
      </p:sp>
    </p:spTree>
    <p:extLst>
      <p:ext uri="{BB962C8B-B14F-4D97-AF65-F5344CB8AC3E}">
        <p14:creationId xmlns:p14="http://schemas.microsoft.com/office/powerpoint/2010/main" val="38443377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E34D969-D912-45F1-B26D-B250B0955FAD}" type="datetimeFigureOut">
              <a:rPr lang="en-US" smtClean="0"/>
              <a:t>29/3/2024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512AC8-869B-49C0-85E8-C72F240EC1C2}" type="slidenum">
              <a:rPr lang="en-US" smtClean="0"/>
              <a:t>‹#›</a:t>
            </a:fld>
            <a:endParaRPr lang="en-US"/>
          </a:p>
        </p:txBody>
      </p:sp>
    </p:spTree>
    <p:extLst>
      <p:ext uri="{BB962C8B-B14F-4D97-AF65-F5344CB8AC3E}">
        <p14:creationId xmlns:p14="http://schemas.microsoft.com/office/powerpoint/2010/main" val="16626410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E34D969-D912-45F1-B26D-B250B0955FAD}" type="datetimeFigureOut">
              <a:rPr lang="en-US" smtClean="0"/>
              <a:t>29/3/2024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512AC8-869B-49C0-85E8-C72F240EC1C2}" type="slidenum">
              <a:rPr lang="en-US" smtClean="0"/>
              <a:t>‹#›</a:t>
            </a:fld>
            <a:endParaRPr lang="en-US"/>
          </a:p>
        </p:txBody>
      </p:sp>
    </p:spTree>
    <p:extLst>
      <p:ext uri="{BB962C8B-B14F-4D97-AF65-F5344CB8AC3E}">
        <p14:creationId xmlns:p14="http://schemas.microsoft.com/office/powerpoint/2010/main" val="41179353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34D969-D912-45F1-B26D-B250B0955FAD}" type="datetimeFigureOut">
              <a:rPr lang="en-US" smtClean="0"/>
              <a:t>29/3/2024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512AC8-869B-49C0-85E8-C72F240EC1C2}" type="slidenum">
              <a:rPr lang="en-US" smtClean="0"/>
              <a:t>‹#›</a:t>
            </a:fld>
            <a:endParaRPr lang="en-US"/>
          </a:p>
        </p:txBody>
      </p:sp>
    </p:spTree>
    <p:extLst>
      <p:ext uri="{BB962C8B-B14F-4D97-AF65-F5344CB8AC3E}">
        <p14:creationId xmlns:p14="http://schemas.microsoft.com/office/powerpoint/2010/main" val="7145502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gif"/><Relationship Id="rId3" Type="http://schemas.openxmlformats.org/officeDocument/2006/relationships/image" Target="../media/image1.png"/><Relationship Id="rId7" Type="http://schemas.openxmlformats.org/officeDocument/2006/relationships/image" Target="../media/image5.gif"/><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gif"/><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gif"/></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image" Target="../media/image19.gif"/><Relationship Id="rId1" Type="http://schemas.openxmlformats.org/officeDocument/2006/relationships/slideLayout" Target="../slideLayouts/slideLayout7.xml"/><Relationship Id="rId6" Type="http://schemas.openxmlformats.org/officeDocument/2006/relationships/image" Target="../media/image23.wmf"/><Relationship Id="rId5" Type="http://schemas.openxmlformats.org/officeDocument/2006/relationships/image" Target="../media/image22.gif"/><Relationship Id="rId4" Type="http://schemas.openxmlformats.org/officeDocument/2006/relationships/image" Target="../media/image21.gif"/></Relationships>
</file>

<file path=ppt/slides/_rels/slide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3300"/>
        </a:solidFill>
        <a:effectLst/>
      </p:bgPr>
    </p:bg>
    <p:spTree>
      <p:nvGrpSpPr>
        <p:cNvPr id="1" name=""/>
        <p:cNvGrpSpPr/>
        <p:nvPr/>
      </p:nvGrpSpPr>
      <p:grpSpPr>
        <a:xfrm>
          <a:off x="0" y="0"/>
          <a:ext cx="0" cy="0"/>
          <a:chOff x="0" y="0"/>
          <a:chExt cx="0" cy="0"/>
        </a:xfrm>
      </p:grpSpPr>
      <p:pic>
        <p:nvPicPr>
          <p:cNvPr id="2" name="Picture 4" descr="E:\0000000我图PPT\03.20\亲子乐园\r6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1" y="303711"/>
            <a:ext cx="9104313" cy="330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7" name="Picture 2" descr="E:\0000000我图PPT\00001PNG素材\儿童卡通\4543.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54981" y="4073947"/>
            <a:ext cx="4616450" cy="288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9" descr="E:\0000000我图PPT\00001PNG素材\儿童卡通\tr.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6730" y="4782821"/>
            <a:ext cx="2355851" cy="158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êu đề 1"/>
          <p:cNvSpPr txBox="1">
            <a:spLocks/>
          </p:cNvSpPr>
          <p:nvPr/>
        </p:nvSpPr>
        <p:spPr>
          <a:xfrm>
            <a:off x="2589851" y="1821391"/>
            <a:ext cx="6934534" cy="2119631"/>
          </a:xfrm>
          <a:prstGeom prst="rect">
            <a:avLst/>
          </a:prstGeom>
        </p:spPr>
        <p:txBody>
          <a:bodyPr spcFirstLastPara="1">
            <a:prstTxWarp prst="textArchUp">
              <a:avLst/>
            </a:prstTxWarp>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r>
              <a:rPr lang="en-US" sz="3600" b="1" kern="10" dirty="0">
                <a:ln>
                  <a:solidFill>
                    <a:sysClr val="windowText" lastClr="000000"/>
                  </a:solidFill>
                </a:ln>
                <a:solidFill>
                  <a:srgbClr val="FFFF00"/>
                </a:solidFill>
                <a:effectLst>
                  <a:outerShdw blurRad="38100" dist="25400" dir="5400000" algn="ctr" rotWithShape="0">
                    <a:srgbClr val="6E747A">
                      <a:alpha val="43000"/>
                    </a:srgbClr>
                  </a:outerShdw>
                </a:effectLst>
                <a:latin typeface="Times New Roman" panose="02020603050405020304"/>
                <a:cs typeface="Times New Roman" panose="02020603050405020304"/>
                <a:sym typeface="+mn-ea"/>
              </a:rPr>
              <a:t/>
            </a:r>
            <a:br>
              <a:rPr lang="en-US" sz="3600" b="1" kern="10" dirty="0">
                <a:ln>
                  <a:solidFill>
                    <a:sysClr val="windowText" lastClr="000000"/>
                  </a:solidFill>
                </a:ln>
                <a:solidFill>
                  <a:srgbClr val="FFFF00"/>
                </a:solidFill>
                <a:effectLst>
                  <a:outerShdw blurRad="38100" dist="25400" dir="5400000" algn="ctr" rotWithShape="0">
                    <a:srgbClr val="6E747A">
                      <a:alpha val="43000"/>
                    </a:srgbClr>
                  </a:outerShdw>
                </a:effectLst>
                <a:latin typeface="Times New Roman" panose="02020603050405020304"/>
                <a:cs typeface="Times New Roman" panose="02020603050405020304"/>
                <a:sym typeface="+mn-ea"/>
              </a:rPr>
            </a:br>
            <a:r>
              <a:rPr lang="en-US" sz="3600" b="1" kern="10" dirty="0">
                <a:ln>
                  <a:solidFill>
                    <a:sysClr val="windowText" lastClr="000000"/>
                  </a:solidFill>
                </a:ln>
                <a:solidFill>
                  <a:srgbClr val="FFFF00"/>
                </a:solidFill>
                <a:effectLst>
                  <a:outerShdw blurRad="38100" dist="25400" dir="5400000" algn="ctr" rotWithShape="0">
                    <a:srgbClr val="6E747A">
                      <a:alpha val="43000"/>
                    </a:srgbClr>
                  </a:outerShdw>
                </a:effectLst>
                <a:latin typeface="Times New Roman" panose="02020603050405020304"/>
                <a:cs typeface="Times New Roman" panose="02020603050405020304"/>
                <a:sym typeface="+mn-ea"/>
              </a:rPr>
              <a:t/>
            </a:r>
            <a:br>
              <a:rPr lang="en-US" sz="3600" b="1" kern="10" dirty="0">
                <a:ln>
                  <a:solidFill>
                    <a:sysClr val="windowText" lastClr="000000"/>
                  </a:solidFill>
                </a:ln>
                <a:solidFill>
                  <a:srgbClr val="FFFF00"/>
                </a:solidFill>
                <a:effectLst>
                  <a:outerShdw blurRad="38100" dist="25400" dir="5400000" algn="ctr" rotWithShape="0">
                    <a:srgbClr val="6E747A">
                      <a:alpha val="43000"/>
                    </a:srgbClr>
                  </a:outerShdw>
                </a:effectLst>
                <a:latin typeface="Times New Roman" panose="02020603050405020304"/>
                <a:cs typeface="Times New Roman" panose="02020603050405020304"/>
                <a:sym typeface="+mn-ea"/>
              </a:rPr>
            </a:br>
            <a:r>
              <a:rPr lang="en-US" sz="3600" b="1" kern="10" dirty="0">
                <a:ln>
                  <a:solidFill>
                    <a:sysClr val="windowText" lastClr="000000"/>
                  </a:solidFill>
                </a:ln>
                <a:solidFill>
                  <a:srgbClr val="FFFF00"/>
                </a:solidFill>
                <a:effectLst>
                  <a:outerShdw blurRad="38100" dist="25400" dir="5400000" algn="ctr" rotWithShape="0">
                    <a:srgbClr val="6E747A">
                      <a:alpha val="43000"/>
                    </a:srgbClr>
                  </a:outerShdw>
                </a:effectLst>
                <a:latin typeface="Times New Roman" panose="02020603050405020304"/>
                <a:cs typeface="Times New Roman" panose="02020603050405020304"/>
                <a:sym typeface="+mn-ea"/>
              </a:rPr>
              <a:t/>
            </a:r>
            <a:br>
              <a:rPr lang="en-US" sz="3600" b="1" kern="10" dirty="0">
                <a:ln>
                  <a:solidFill>
                    <a:sysClr val="windowText" lastClr="000000"/>
                  </a:solidFill>
                </a:ln>
                <a:solidFill>
                  <a:srgbClr val="FFFF00"/>
                </a:solidFill>
                <a:effectLst>
                  <a:outerShdw blurRad="38100" dist="25400" dir="5400000" algn="ctr" rotWithShape="0">
                    <a:srgbClr val="6E747A">
                      <a:alpha val="43000"/>
                    </a:srgbClr>
                  </a:outerShdw>
                </a:effectLst>
                <a:latin typeface="Times New Roman" panose="02020603050405020304"/>
                <a:cs typeface="Times New Roman" panose="02020603050405020304"/>
                <a:sym typeface="+mn-ea"/>
              </a:rPr>
            </a:br>
            <a:r>
              <a:rPr lang="en-US" sz="3600" b="1" kern="10" dirty="0">
                <a:ln>
                  <a:solidFill>
                    <a:sysClr val="windowText" lastClr="000000"/>
                  </a:solidFill>
                </a:ln>
                <a:solidFill>
                  <a:srgbClr val="FFFF00"/>
                </a:solidFill>
                <a:effectLst>
                  <a:outerShdw blurRad="38100" dist="25400" dir="5400000" algn="ctr" rotWithShape="0">
                    <a:srgbClr val="6E747A">
                      <a:alpha val="43000"/>
                    </a:srgbClr>
                  </a:outerShdw>
                </a:effectLst>
                <a:latin typeface="Times New Roman" panose="02020603050405020304"/>
                <a:cs typeface="Times New Roman" panose="02020603050405020304"/>
                <a:sym typeface="+mn-ea"/>
              </a:rPr>
              <a:t/>
            </a:r>
            <a:br>
              <a:rPr lang="en-US" sz="3600" b="1" kern="10" dirty="0">
                <a:ln>
                  <a:solidFill>
                    <a:sysClr val="windowText" lastClr="000000"/>
                  </a:solidFill>
                </a:ln>
                <a:solidFill>
                  <a:srgbClr val="FFFF00"/>
                </a:solidFill>
                <a:effectLst>
                  <a:outerShdw blurRad="38100" dist="25400" dir="5400000" algn="ctr" rotWithShape="0">
                    <a:srgbClr val="6E747A">
                      <a:alpha val="43000"/>
                    </a:srgbClr>
                  </a:outerShdw>
                </a:effectLst>
                <a:latin typeface="Times New Roman" panose="02020603050405020304"/>
                <a:cs typeface="Times New Roman" panose="02020603050405020304"/>
                <a:sym typeface="+mn-ea"/>
              </a:rPr>
            </a:br>
            <a:r>
              <a:rPr lang="en-US" sz="3600" b="1" kern="10" dirty="0">
                <a:ln>
                  <a:solidFill>
                    <a:sysClr val="windowText" lastClr="000000"/>
                  </a:solidFill>
                </a:ln>
                <a:solidFill>
                  <a:srgbClr val="FFFF00"/>
                </a:solidFill>
                <a:effectLst>
                  <a:outerShdw blurRad="38100" dist="25400" dir="5400000" algn="ctr" rotWithShape="0">
                    <a:srgbClr val="6E747A">
                      <a:alpha val="43000"/>
                    </a:srgbClr>
                  </a:outerShdw>
                </a:effectLst>
                <a:latin typeface="Times New Roman" panose="02020603050405020304"/>
                <a:cs typeface="Times New Roman" panose="02020603050405020304"/>
                <a:sym typeface="+mn-ea"/>
              </a:rPr>
              <a:t>CHÀO MỪNG CÁC EM ĐẾN VỚI TIẾT</a:t>
            </a:r>
            <a:r>
              <a:rPr lang="en-US" sz="3600" b="1" kern="10" dirty="0">
                <a:ln>
                  <a:solidFill>
                    <a:sysClr val="windowText" lastClr="000000"/>
                  </a:solidFill>
                </a:ln>
                <a:solidFill>
                  <a:srgbClr val="FFFF00"/>
                </a:solidFill>
                <a:effectLst>
                  <a:outerShdw blurRad="38100" dist="25400" dir="5400000" algn="ctr" rotWithShape="0">
                    <a:srgbClr val="6E747A">
                      <a:alpha val="43000"/>
                    </a:srgbClr>
                  </a:outerShdw>
                </a:effectLst>
                <a:latin typeface="Times New Roman" panose="02020603050405020304"/>
                <a:cs typeface="Times New Roman" panose="02020603050405020304"/>
              </a:rPr>
              <a:t/>
            </a:r>
            <a:br>
              <a:rPr lang="en-US" sz="3600" b="1" kern="10" dirty="0">
                <a:ln>
                  <a:solidFill>
                    <a:sysClr val="windowText" lastClr="000000"/>
                  </a:solidFill>
                </a:ln>
                <a:solidFill>
                  <a:srgbClr val="FFFF00"/>
                </a:solidFill>
                <a:effectLst>
                  <a:outerShdw blurRad="38100" dist="25400" dir="5400000" algn="ctr" rotWithShape="0">
                    <a:srgbClr val="6E747A">
                      <a:alpha val="43000"/>
                    </a:srgbClr>
                  </a:outerShdw>
                </a:effectLst>
                <a:latin typeface="Times New Roman" panose="02020603050405020304"/>
                <a:cs typeface="Times New Roman" panose="02020603050405020304"/>
              </a:rPr>
            </a:br>
            <a:endParaRPr lang="en-US" altLang="vi-VN" sz="3600" b="1" kern="10" dirty="0">
              <a:ln>
                <a:solidFill>
                  <a:sysClr val="windowText" lastClr="000000"/>
                </a:solidFill>
              </a:ln>
              <a:solidFill>
                <a:srgbClr val="FFFF00"/>
              </a:solidFill>
              <a:effectLst>
                <a:outerShdw blurRad="38100" dist="25400" dir="5400000" algn="ctr" rotWithShape="0">
                  <a:srgbClr val="6E747A">
                    <a:alpha val="43000"/>
                  </a:srgbClr>
                </a:outerShdw>
              </a:effectLst>
              <a:latin typeface="Times New Roman" panose="02020603050405020304"/>
              <a:cs typeface="Times New Roman" panose="02020603050405020304"/>
            </a:endParaRPr>
          </a:p>
        </p:txBody>
      </p:sp>
      <p:sp>
        <p:nvSpPr>
          <p:cNvPr id="9" name="Flowchart: Terminator 8"/>
          <p:cNvSpPr/>
          <p:nvPr/>
        </p:nvSpPr>
        <p:spPr>
          <a:xfrm>
            <a:off x="4121149" y="2266950"/>
            <a:ext cx="3881440" cy="649288"/>
          </a:xfrm>
          <a:prstGeom prst="flowChartTerminator">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TextBox 9"/>
          <p:cNvSpPr txBox="1">
            <a:spLocks noChangeArrowheads="1"/>
          </p:cNvSpPr>
          <p:nvPr/>
        </p:nvSpPr>
        <p:spPr bwMode="auto">
          <a:xfrm>
            <a:off x="4216517" y="2343150"/>
            <a:ext cx="398695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a:solidFill>
                  <a:schemeClr val="tx1"/>
                </a:solidFill>
                <a:latin typeface="VNI-Avo" pitchFamily="2" charset="0"/>
              </a:defRPr>
            </a:lvl1pPr>
            <a:lvl2pPr marL="742950" indent="-285750" eaLnBrk="0" hangingPunct="0">
              <a:defRPr sz="2800">
                <a:solidFill>
                  <a:schemeClr val="tx1"/>
                </a:solidFill>
                <a:latin typeface="VNI-Avo" pitchFamily="2" charset="0"/>
              </a:defRPr>
            </a:lvl2pPr>
            <a:lvl3pPr marL="1143000" indent="-228600" eaLnBrk="0" hangingPunct="0">
              <a:defRPr sz="2800">
                <a:solidFill>
                  <a:schemeClr val="tx1"/>
                </a:solidFill>
                <a:latin typeface="VNI-Avo" pitchFamily="2" charset="0"/>
              </a:defRPr>
            </a:lvl3pPr>
            <a:lvl4pPr marL="1600200" indent="-228600" eaLnBrk="0" hangingPunct="0">
              <a:defRPr sz="2800">
                <a:solidFill>
                  <a:schemeClr val="tx1"/>
                </a:solidFill>
                <a:latin typeface="VNI-Avo" pitchFamily="2" charset="0"/>
              </a:defRPr>
            </a:lvl4pPr>
            <a:lvl5pPr marL="2057400" indent="-228600" eaLnBrk="0" hangingPunct="0">
              <a:defRPr sz="2800">
                <a:solidFill>
                  <a:schemeClr val="tx1"/>
                </a:solidFill>
                <a:latin typeface="VNI-Avo" pitchFamily="2" charset="0"/>
              </a:defRPr>
            </a:lvl5pPr>
            <a:lvl6pPr marL="2514600" indent="-228600" eaLnBrk="0" fontAlgn="base" hangingPunct="0">
              <a:spcBef>
                <a:spcPct val="0"/>
              </a:spcBef>
              <a:spcAft>
                <a:spcPct val="0"/>
              </a:spcAft>
              <a:defRPr sz="2800">
                <a:solidFill>
                  <a:schemeClr val="tx1"/>
                </a:solidFill>
                <a:latin typeface="VNI-Avo" pitchFamily="2" charset="0"/>
              </a:defRPr>
            </a:lvl6pPr>
            <a:lvl7pPr marL="2971800" indent="-228600" eaLnBrk="0" fontAlgn="base" hangingPunct="0">
              <a:spcBef>
                <a:spcPct val="0"/>
              </a:spcBef>
              <a:spcAft>
                <a:spcPct val="0"/>
              </a:spcAft>
              <a:defRPr sz="2800">
                <a:solidFill>
                  <a:schemeClr val="tx1"/>
                </a:solidFill>
                <a:latin typeface="VNI-Avo" pitchFamily="2" charset="0"/>
              </a:defRPr>
            </a:lvl7pPr>
            <a:lvl8pPr marL="3429000" indent="-228600" eaLnBrk="0" fontAlgn="base" hangingPunct="0">
              <a:spcBef>
                <a:spcPct val="0"/>
              </a:spcBef>
              <a:spcAft>
                <a:spcPct val="0"/>
              </a:spcAft>
              <a:defRPr sz="2800">
                <a:solidFill>
                  <a:schemeClr val="tx1"/>
                </a:solidFill>
                <a:latin typeface="VNI-Avo" pitchFamily="2" charset="0"/>
              </a:defRPr>
            </a:lvl8pPr>
            <a:lvl9pPr marL="3886200" indent="-228600" eaLnBrk="0" fontAlgn="base" hangingPunct="0">
              <a:spcBef>
                <a:spcPct val="0"/>
              </a:spcBef>
              <a:spcAft>
                <a:spcPct val="0"/>
              </a:spcAft>
              <a:defRPr sz="2800">
                <a:solidFill>
                  <a:schemeClr val="tx1"/>
                </a:solidFill>
                <a:latin typeface="VNI-Avo" pitchFamily="2" charset="0"/>
              </a:defRPr>
            </a:lvl9pPr>
          </a:lstStyle>
          <a:p>
            <a:pPr eaLnBrk="1" hangingPunct="1"/>
            <a:r>
              <a:rPr lang="en-US" b="1" dirty="0" smtClean="0">
                <a:solidFill>
                  <a:srgbClr val="FF0000"/>
                </a:solidFill>
                <a:latin typeface="Times New Roman" pitchFamily="18" charset="0"/>
                <a:cs typeface="Times New Roman" pitchFamily="18" charset="0"/>
              </a:rPr>
              <a:t>TIẾNG VIỆT </a:t>
            </a:r>
            <a:r>
              <a:rPr lang="en-US" b="1" dirty="0">
                <a:solidFill>
                  <a:srgbClr val="FF0000"/>
                </a:solidFill>
                <a:latin typeface="Times New Roman" pitchFamily="18" charset="0"/>
                <a:cs typeface="Times New Roman" pitchFamily="18" charset="0"/>
              </a:rPr>
              <a:t>LỚP </a:t>
            </a:r>
            <a:r>
              <a:rPr lang="en-US" b="1" dirty="0" smtClean="0">
                <a:solidFill>
                  <a:srgbClr val="FF0000"/>
                </a:solidFill>
                <a:latin typeface="Times New Roman" pitchFamily="18" charset="0"/>
                <a:cs typeface="Times New Roman" pitchFamily="18" charset="0"/>
              </a:rPr>
              <a:t>1</a:t>
            </a:r>
            <a:r>
              <a:rPr lang="vi-VN" b="1" dirty="0" smtClean="0">
                <a:solidFill>
                  <a:srgbClr val="FF0000"/>
                </a:solidFill>
                <a:latin typeface="Times New Roman" pitchFamily="18" charset="0"/>
                <a:cs typeface="Times New Roman" pitchFamily="18" charset="0"/>
              </a:rPr>
              <a:t>A1</a:t>
            </a:r>
            <a:endParaRPr lang="en-US" b="1" dirty="0">
              <a:solidFill>
                <a:srgbClr val="FF0000"/>
              </a:solidFill>
              <a:latin typeface="Times New Roman" pitchFamily="18" charset="0"/>
              <a:cs typeface="Times New Roman" pitchFamily="18" charset="0"/>
            </a:endParaRPr>
          </a:p>
        </p:txBody>
      </p:sp>
      <p:sp>
        <p:nvSpPr>
          <p:cNvPr id="11" name="TextBox 10"/>
          <p:cNvSpPr txBox="1">
            <a:spLocks noChangeArrowheads="1"/>
          </p:cNvSpPr>
          <p:nvPr/>
        </p:nvSpPr>
        <p:spPr bwMode="auto">
          <a:xfrm>
            <a:off x="3487784" y="5954714"/>
            <a:ext cx="451480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a:solidFill>
                  <a:schemeClr val="tx1"/>
                </a:solidFill>
                <a:latin typeface="VNI-Avo" pitchFamily="2" charset="0"/>
              </a:defRPr>
            </a:lvl1pPr>
            <a:lvl2pPr marL="742950" indent="-285750" eaLnBrk="0" hangingPunct="0">
              <a:defRPr sz="2800">
                <a:solidFill>
                  <a:schemeClr val="tx1"/>
                </a:solidFill>
                <a:latin typeface="VNI-Avo" pitchFamily="2" charset="0"/>
              </a:defRPr>
            </a:lvl2pPr>
            <a:lvl3pPr marL="1143000" indent="-228600" eaLnBrk="0" hangingPunct="0">
              <a:defRPr sz="2800">
                <a:solidFill>
                  <a:schemeClr val="tx1"/>
                </a:solidFill>
                <a:latin typeface="VNI-Avo" pitchFamily="2" charset="0"/>
              </a:defRPr>
            </a:lvl3pPr>
            <a:lvl4pPr marL="1600200" indent="-228600" eaLnBrk="0" hangingPunct="0">
              <a:defRPr sz="2800">
                <a:solidFill>
                  <a:schemeClr val="tx1"/>
                </a:solidFill>
                <a:latin typeface="VNI-Avo" pitchFamily="2" charset="0"/>
              </a:defRPr>
            </a:lvl4pPr>
            <a:lvl5pPr marL="2057400" indent="-228600" eaLnBrk="0" hangingPunct="0">
              <a:defRPr sz="2800">
                <a:solidFill>
                  <a:schemeClr val="tx1"/>
                </a:solidFill>
                <a:latin typeface="VNI-Avo" pitchFamily="2" charset="0"/>
              </a:defRPr>
            </a:lvl5pPr>
            <a:lvl6pPr marL="2514600" indent="-228600" eaLnBrk="0" fontAlgn="base" hangingPunct="0">
              <a:spcBef>
                <a:spcPct val="0"/>
              </a:spcBef>
              <a:spcAft>
                <a:spcPct val="0"/>
              </a:spcAft>
              <a:defRPr sz="2800">
                <a:solidFill>
                  <a:schemeClr val="tx1"/>
                </a:solidFill>
                <a:latin typeface="VNI-Avo" pitchFamily="2" charset="0"/>
              </a:defRPr>
            </a:lvl6pPr>
            <a:lvl7pPr marL="2971800" indent="-228600" eaLnBrk="0" fontAlgn="base" hangingPunct="0">
              <a:spcBef>
                <a:spcPct val="0"/>
              </a:spcBef>
              <a:spcAft>
                <a:spcPct val="0"/>
              </a:spcAft>
              <a:defRPr sz="2800">
                <a:solidFill>
                  <a:schemeClr val="tx1"/>
                </a:solidFill>
                <a:latin typeface="VNI-Avo" pitchFamily="2" charset="0"/>
              </a:defRPr>
            </a:lvl7pPr>
            <a:lvl8pPr marL="3429000" indent="-228600" eaLnBrk="0" fontAlgn="base" hangingPunct="0">
              <a:spcBef>
                <a:spcPct val="0"/>
              </a:spcBef>
              <a:spcAft>
                <a:spcPct val="0"/>
              </a:spcAft>
              <a:defRPr sz="2800">
                <a:solidFill>
                  <a:schemeClr val="tx1"/>
                </a:solidFill>
                <a:latin typeface="VNI-Avo" pitchFamily="2" charset="0"/>
              </a:defRPr>
            </a:lvl8pPr>
            <a:lvl9pPr marL="3886200" indent="-228600" eaLnBrk="0" fontAlgn="base" hangingPunct="0">
              <a:spcBef>
                <a:spcPct val="0"/>
              </a:spcBef>
              <a:spcAft>
                <a:spcPct val="0"/>
              </a:spcAft>
              <a:defRPr sz="2800">
                <a:solidFill>
                  <a:schemeClr val="tx1"/>
                </a:solidFill>
                <a:latin typeface="VNI-Avo" pitchFamily="2" charset="0"/>
              </a:defRPr>
            </a:lvl9pPr>
          </a:lstStyle>
          <a:p>
            <a:pPr eaLnBrk="1" hangingPunct="1"/>
            <a:r>
              <a:rPr lang="en-US" b="1" dirty="0" err="1">
                <a:solidFill>
                  <a:schemeClr val="bg1"/>
                </a:solidFill>
                <a:latin typeface="Times New Roman" pitchFamily="18" charset="0"/>
                <a:cs typeface="Times New Roman" pitchFamily="18" charset="0"/>
              </a:rPr>
              <a:t>Giáo</a:t>
            </a:r>
            <a:r>
              <a:rPr lang="en-US" b="1" dirty="0">
                <a:solidFill>
                  <a:schemeClr val="bg1"/>
                </a:solidFill>
                <a:latin typeface="Times New Roman" pitchFamily="18" charset="0"/>
                <a:cs typeface="Times New Roman" pitchFamily="18" charset="0"/>
              </a:rPr>
              <a:t> </a:t>
            </a:r>
            <a:r>
              <a:rPr lang="en-US" b="1" dirty="0" err="1">
                <a:solidFill>
                  <a:schemeClr val="bg1"/>
                </a:solidFill>
                <a:latin typeface="Times New Roman" pitchFamily="18" charset="0"/>
                <a:cs typeface="Times New Roman" pitchFamily="18" charset="0"/>
              </a:rPr>
              <a:t>viên</a:t>
            </a:r>
            <a:r>
              <a:rPr lang="en-US" b="1" dirty="0">
                <a:solidFill>
                  <a:schemeClr val="bg1"/>
                </a:solidFill>
                <a:latin typeface="Times New Roman" pitchFamily="18" charset="0"/>
                <a:cs typeface="Times New Roman" pitchFamily="18" charset="0"/>
              </a:rPr>
              <a:t>: </a:t>
            </a:r>
            <a:r>
              <a:rPr lang="vi-VN" b="1" dirty="0" smtClean="0">
                <a:solidFill>
                  <a:schemeClr val="bg1"/>
                </a:solidFill>
                <a:latin typeface="Times New Roman" pitchFamily="18" charset="0"/>
                <a:cs typeface="Times New Roman" pitchFamily="18" charset="0"/>
              </a:rPr>
              <a:t>Bùi Thị Nhân </a:t>
            </a:r>
            <a:endParaRPr lang="en-US" b="1" dirty="0">
              <a:solidFill>
                <a:schemeClr val="bg1"/>
              </a:solidFill>
              <a:latin typeface="Times New Roman" pitchFamily="18" charset="0"/>
              <a:cs typeface="Times New Roman" pitchFamily="18" charset="0"/>
            </a:endParaRPr>
          </a:p>
        </p:txBody>
      </p:sp>
      <p:pic>
        <p:nvPicPr>
          <p:cNvPr id="6153" name="Picture 8" descr="1466F10D5EAC4B0AA7D758AB687A66F8"/>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4616515" y="3300923"/>
            <a:ext cx="1651000" cy="209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4" name="Picture 8" descr="1466F10D5EAC4B0AA7D758AB687A66F8"/>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5560247" y="4048866"/>
            <a:ext cx="1651000" cy="847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5" name="Picture 8" descr="1466F10D5EAC4B0AA7D758AB687A66F8"/>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6830305" y="2702348"/>
            <a:ext cx="1651000" cy="177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6" name="Picture 8" descr="1466F10D5EAC4B0AA7D758AB687A66F8"/>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3327400" y="2266950"/>
            <a:ext cx="1651000" cy="273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7" name="Picture 8" descr="1466F10D5EAC4B0AA7D758AB687A66F8"/>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1676400" y="1497013"/>
            <a:ext cx="1651000" cy="273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8" name="Picture 8" descr="1466F10D5EAC4B0AA7D758AB687A66F8"/>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850900" y="1204913"/>
            <a:ext cx="1651000" cy="273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9" name="Picture 8" descr="1466F10D5EAC4B0AA7D758AB687A66F8"/>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8109902" y="810500"/>
            <a:ext cx="1651000" cy="273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0" name="Picture 13" descr="12"/>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11527831" y="147717"/>
            <a:ext cx="638175" cy="4390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1" name="Picture 14" descr="Copy of bocauij7"/>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10030312" y="2881206"/>
            <a:ext cx="152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2" name="Picture 14" descr="Copy of bocauij7"/>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9524385" y="541766"/>
            <a:ext cx="588963"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3" name="Picture 14" descr="Copy of bocauij7"/>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10068468" y="34018"/>
            <a:ext cx="58737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4" name="Picture 14" descr="Copy of bocauij7"/>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10063206" y="708205"/>
            <a:ext cx="152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5" name="Picture 9" descr="450603ss06xdzo9s"/>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99063" y="0"/>
            <a:ext cx="783588" cy="500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492511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3300"/>
        </a:solidFill>
        <a:effectLst/>
      </p:bgPr>
    </p:bg>
    <p:spTree>
      <p:nvGrpSpPr>
        <p:cNvPr id="1" name=""/>
        <p:cNvGrpSpPr/>
        <p:nvPr/>
      </p:nvGrpSpPr>
      <p:grpSpPr>
        <a:xfrm>
          <a:off x="0" y="0"/>
          <a:ext cx="0" cy="0"/>
          <a:chOff x="0" y="0"/>
          <a:chExt cx="0" cy="0"/>
        </a:xfrm>
      </p:grpSpPr>
      <p:sp>
        <p:nvSpPr>
          <p:cNvPr id="13" name="Flowchart: Connector 12"/>
          <p:cNvSpPr/>
          <p:nvPr/>
        </p:nvSpPr>
        <p:spPr>
          <a:xfrm>
            <a:off x="524435" y="705798"/>
            <a:ext cx="647114" cy="628134"/>
          </a:xfrm>
          <a:prstGeom prst="flowChartConnector">
            <a:avLst/>
          </a:prstGeom>
          <a:solidFill>
            <a:srgbClr val="0000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smtClean="0">
                <a:solidFill>
                  <a:srgbClr val="FFFF00"/>
                </a:solidFill>
              </a:rPr>
              <a:t>1</a:t>
            </a:r>
            <a:endParaRPr lang="en-US" sz="3200" b="1" dirty="0">
              <a:solidFill>
                <a:srgbClr val="FFFF00"/>
              </a:solidFill>
            </a:endParaRPr>
          </a:p>
        </p:txBody>
      </p:sp>
      <p:sp>
        <p:nvSpPr>
          <p:cNvPr id="17" name="Flowchart: Connector 16"/>
          <p:cNvSpPr/>
          <p:nvPr/>
        </p:nvSpPr>
        <p:spPr>
          <a:xfrm>
            <a:off x="490804" y="2586838"/>
            <a:ext cx="647114" cy="628134"/>
          </a:xfrm>
          <a:prstGeom prst="flowChartConnector">
            <a:avLst/>
          </a:prstGeom>
          <a:solidFill>
            <a:srgbClr val="0000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smtClean="0">
                <a:solidFill>
                  <a:srgbClr val="FFFF00"/>
                </a:solidFill>
              </a:rPr>
              <a:t>2</a:t>
            </a:r>
            <a:endParaRPr lang="en-US" sz="3200" b="1" dirty="0">
              <a:solidFill>
                <a:srgbClr val="FFFF00"/>
              </a:solidFill>
            </a:endParaRPr>
          </a:p>
        </p:txBody>
      </p:sp>
      <p:sp>
        <p:nvSpPr>
          <p:cNvPr id="12" name="Flowchart: Connector 11"/>
          <p:cNvSpPr/>
          <p:nvPr/>
        </p:nvSpPr>
        <p:spPr>
          <a:xfrm>
            <a:off x="490804" y="4239721"/>
            <a:ext cx="647114" cy="628134"/>
          </a:xfrm>
          <a:prstGeom prst="flowChartConnector">
            <a:avLst/>
          </a:prstGeom>
          <a:solidFill>
            <a:srgbClr val="0000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smtClean="0">
                <a:solidFill>
                  <a:srgbClr val="FFFF00"/>
                </a:solidFill>
              </a:rPr>
              <a:t>3</a:t>
            </a:r>
            <a:endParaRPr lang="en-US" sz="3200" b="1" dirty="0">
              <a:solidFill>
                <a:srgbClr val="FFFF00"/>
              </a:solidFill>
            </a:endParaRPr>
          </a:p>
        </p:txBody>
      </p:sp>
      <p:pic>
        <p:nvPicPr>
          <p:cNvPr id="3" name="Picture 2"/>
          <p:cNvPicPr>
            <a:picLocks noChangeAspect="1"/>
          </p:cNvPicPr>
          <p:nvPr/>
        </p:nvPicPr>
        <p:blipFill>
          <a:blip r:embed="rId2"/>
          <a:stretch>
            <a:fillRect/>
          </a:stretch>
        </p:blipFill>
        <p:spPr>
          <a:xfrm>
            <a:off x="10623176" y="5665768"/>
            <a:ext cx="1492623" cy="1157900"/>
          </a:xfrm>
          <a:prstGeom prst="ellipse">
            <a:avLst/>
          </a:prstGeom>
        </p:spPr>
      </p:pic>
      <p:sp>
        <p:nvSpPr>
          <p:cNvPr id="10" name="TextBox 9"/>
          <p:cNvSpPr txBox="1"/>
          <p:nvPr/>
        </p:nvSpPr>
        <p:spPr>
          <a:xfrm>
            <a:off x="4153990" y="222069"/>
            <a:ext cx="4425234" cy="584775"/>
          </a:xfrm>
          <a:prstGeom prst="rect">
            <a:avLst/>
          </a:prstGeom>
          <a:noFill/>
        </p:spPr>
        <p:txBody>
          <a:bodyPr wrap="square" rtlCol="0">
            <a:spAutoFit/>
          </a:bodyPr>
          <a:lstStyle/>
          <a:p>
            <a:r>
              <a:rPr lang="vi-VN" sz="3200" b="1" dirty="0" smtClean="0">
                <a:solidFill>
                  <a:srgbClr val="FF0000"/>
                </a:solidFill>
              </a:rPr>
              <a:t>Kiến và chim bồ câu</a:t>
            </a:r>
            <a:endParaRPr lang="en-US" sz="3200" b="1" dirty="0">
              <a:solidFill>
                <a:srgbClr val="FF0000"/>
              </a:solidFill>
            </a:endParaRPr>
          </a:p>
        </p:txBody>
      </p:sp>
      <p:sp>
        <p:nvSpPr>
          <p:cNvPr id="2" name="Rectangle 1"/>
          <p:cNvSpPr/>
          <p:nvPr/>
        </p:nvSpPr>
        <p:spPr>
          <a:xfrm>
            <a:off x="490804" y="705798"/>
            <a:ext cx="11329161" cy="1815882"/>
          </a:xfrm>
          <a:prstGeom prst="rect">
            <a:avLst/>
          </a:prstGeom>
        </p:spPr>
        <p:txBody>
          <a:bodyPr wrap="square">
            <a:spAutoFit/>
          </a:bodyPr>
          <a:lstStyle/>
          <a:p>
            <a:r>
              <a:rPr lang="vi-VN" sz="2000" dirty="0">
                <a:solidFill>
                  <a:srgbClr val="FF0000"/>
                </a:solidFill>
              </a:rPr>
              <a:t> </a:t>
            </a:r>
            <a:r>
              <a:rPr lang="vi-VN" sz="2000" dirty="0" smtClean="0">
                <a:solidFill>
                  <a:srgbClr val="FF0000"/>
                </a:solidFill>
              </a:rPr>
              <a:t>          </a:t>
            </a:r>
            <a:r>
              <a:rPr lang="vi-VN" sz="2800" dirty="0" smtClean="0">
                <a:solidFill>
                  <a:schemeClr val="bg1"/>
                </a:solidFill>
                <a:latin typeface="+mj-lt"/>
              </a:rPr>
              <a:t>Một </a:t>
            </a:r>
            <a:r>
              <a:rPr lang="vi-VN" sz="2800" dirty="0">
                <a:solidFill>
                  <a:schemeClr val="bg1"/>
                </a:solidFill>
                <a:latin typeface="+mj-lt"/>
              </a:rPr>
              <a:t>con kiến không may bị rơi xuống nước. Nó vùng vẫy và la lên: </a:t>
            </a:r>
          </a:p>
          <a:p>
            <a:r>
              <a:rPr lang="vi-VN" sz="2800" dirty="0">
                <a:solidFill>
                  <a:schemeClr val="bg1"/>
                </a:solidFill>
                <a:latin typeface="+mj-lt"/>
              </a:rPr>
              <a:t>         - Cứu tôi với, cứu tôi với!</a:t>
            </a:r>
          </a:p>
          <a:p>
            <a:r>
              <a:rPr lang="vi-VN" sz="2800" dirty="0">
                <a:solidFill>
                  <a:schemeClr val="bg1"/>
                </a:solidFill>
                <a:latin typeface="+mj-lt"/>
              </a:rPr>
              <a:t>         Nghe tiếng kêu cứu của kiến, bồ câu nhanh trí nhặt một chiếc lá thả xuống nước. Kiến bám vào chiếc lá và leo được lên bờ.</a:t>
            </a:r>
            <a:endParaRPr lang="en-US" sz="2800" dirty="0">
              <a:latin typeface="+mj-lt"/>
            </a:endParaRPr>
          </a:p>
        </p:txBody>
      </p:sp>
      <p:sp>
        <p:nvSpPr>
          <p:cNvPr id="7" name="Rectangle 6"/>
          <p:cNvSpPr/>
          <p:nvPr/>
        </p:nvSpPr>
        <p:spPr>
          <a:xfrm>
            <a:off x="524435" y="2684948"/>
            <a:ext cx="11295530" cy="1384995"/>
          </a:xfrm>
          <a:prstGeom prst="rect">
            <a:avLst/>
          </a:prstGeom>
        </p:spPr>
        <p:txBody>
          <a:bodyPr wrap="square">
            <a:spAutoFit/>
          </a:bodyPr>
          <a:lstStyle/>
          <a:p>
            <a:r>
              <a:rPr lang="vi-VN" sz="2800" dirty="0" smtClean="0">
                <a:solidFill>
                  <a:schemeClr val="bg1"/>
                </a:solidFill>
              </a:rPr>
              <a:t>        </a:t>
            </a:r>
            <a:r>
              <a:rPr lang="vi-VN" sz="2800" dirty="0" smtClean="0">
                <a:solidFill>
                  <a:srgbClr val="FFFF00"/>
                </a:solidFill>
                <a:latin typeface="+mj-lt"/>
              </a:rPr>
              <a:t>Một </a:t>
            </a:r>
            <a:r>
              <a:rPr lang="vi-VN" sz="2800" dirty="0">
                <a:solidFill>
                  <a:srgbClr val="FFFF00"/>
                </a:solidFill>
                <a:latin typeface="+mj-lt"/>
              </a:rPr>
              <a:t>hôm, kiến thấy người thợ săn đang ngắm bắn bồ câu. Ngay lập tức, nó bò đến, cắn vào chân anh ta. Người thợ săn giật mình. Bồ câu thấy động liền bay đi.</a:t>
            </a:r>
          </a:p>
        </p:txBody>
      </p:sp>
      <p:sp>
        <p:nvSpPr>
          <p:cNvPr id="8" name="Rectangle 7"/>
          <p:cNvSpPr/>
          <p:nvPr/>
        </p:nvSpPr>
        <p:spPr>
          <a:xfrm>
            <a:off x="524435" y="4224317"/>
            <a:ext cx="11295530" cy="2246769"/>
          </a:xfrm>
          <a:prstGeom prst="rect">
            <a:avLst/>
          </a:prstGeom>
        </p:spPr>
        <p:txBody>
          <a:bodyPr wrap="square">
            <a:spAutoFit/>
          </a:bodyPr>
          <a:lstStyle/>
          <a:p>
            <a:r>
              <a:rPr lang="vi-VN" dirty="0">
                <a:solidFill>
                  <a:schemeClr val="bg1"/>
                </a:solidFill>
              </a:rPr>
              <a:t> </a:t>
            </a:r>
            <a:r>
              <a:rPr lang="vi-VN" dirty="0" smtClean="0">
                <a:solidFill>
                  <a:schemeClr val="bg1"/>
                </a:solidFill>
              </a:rPr>
              <a:t>            </a:t>
            </a:r>
            <a:r>
              <a:rPr lang="vi-VN" sz="2800" dirty="0" smtClean="0">
                <a:solidFill>
                  <a:schemeClr val="bg1"/>
                </a:solidFill>
                <a:latin typeface="+mj-lt"/>
              </a:rPr>
              <a:t>Bồ </a:t>
            </a:r>
            <a:r>
              <a:rPr lang="vi-VN" sz="2800" dirty="0">
                <a:solidFill>
                  <a:schemeClr val="bg1"/>
                </a:solidFill>
                <a:latin typeface="+mj-lt"/>
              </a:rPr>
              <a:t>câu tìm đến chỗ kiến, cảm động nói:</a:t>
            </a:r>
          </a:p>
          <a:p>
            <a:r>
              <a:rPr lang="vi-VN" sz="2800" dirty="0">
                <a:solidFill>
                  <a:schemeClr val="bg1"/>
                </a:solidFill>
                <a:latin typeface="+mj-lt"/>
              </a:rPr>
              <a:t>         - Cảm ơn cậu đã cứu tớ.</a:t>
            </a:r>
          </a:p>
          <a:p>
            <a:r>
              <a:rPr lang="vi-VN" sz="2800" dirty="0">
                <a:solidFill>
                  <a:schemeClr val="bg1"/>
                </a:solidFill>
                <a:latin typeface="+mj-lt"/>
              </a:rPr>
              <a:t>         Kiến đáp:</a:t>
            </a:r>
          </a:p>
          <a:p>
            <a:r>
              <a:rPr lang="vi-VN" sz="2800" dirty="0">
                <a:solidFill>
                  <a:schemeClr val="bg1"/>
                </a:solidFill>
                <a:latin typeface="+mj-lt"/>
              </a:rPr>
              <a:t>         - Cậu cũng giúp tớ thoát chết mà.</a:t>
            </a:r>
          </a:p>
          <a:p>
            <a:r>
              <a:rPr lang="vi-VN" sz="2800" dirty="0">
                <a:solidFill>
                  <a:schemeClr val="bg1"/>
                </a:solidFill>
                <a:latin typeface="+mj-lt"/>
              </a:rPr>
              <a:t>         Cả hai đều rất vui vì đã giúp nhau.</a:t>
            </a:r>
            <a:endParaRPr lang="en-US" sz="2800" dirty="0">
              <a:latin typeface="+mj-lt"/>
            </a:endParaRPr>
          </a:p>
        </p:txBody>
      </p:sp>
    </p:spTree>
    <p:extLst>
      <p:ext uri="{BB962C8B-B14F-4D97-AF65-F5344CB8AC3E}">
        <p14:creationId xmlns:p14="http://schemas.microsoft.com/office/powerpoint/2010/main" val="2590413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barn(inVertical)">
                                      <p:cBhvr>
                                        <p:cTn id="14" dur="500"/>
                                        <p:tgtEl>
                                          <p:spTgt spid="13"/>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barn(inVertical)">
                                      <p:cBhvr>
                                        <p:cTn id="19" dur="500"/>
                                        <p:tgtEl>
                                          <p:spTgt spid="2"/>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barn(inVertical)">
                                      <p:cBhvr>
                                        <p:cTn id="24" dur="500"/>
                                        <p:tgtEl>
                                          <p:spTgt spid="17"/>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barn(inVertical)">
                                      <p:cBhvr>
                                        <p:cTn id="29" dur="5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barn(inVertical)">
                                      <p:cBhvr>
                                        <p:cTn id="34" dur="500"/>
                                        <p:tgtEl>
                                          <p:spTgt spid="12"/>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barn(inVertical)">
                                      <p:cBhvr>
                                        <p:cTn id="3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animBg="1"/>
      <p:bldP spid="12" grpId="0" animBg="1"/>
      <p:bldP spid="10" grpId="0"/>
      <p:bldP spid="2" grpId="0"/>
      <p:bldP spid="7"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3300"/>
        </a:solidFill>
        <a:effectLst/>
      </p:bgPr>
    </p:bg>
    <p:spTree>
      <p:nvGrpSpPr>
        <p:cNvPr id="1" name=""/>
        <p:cNvGrpSpPr/>
        <p:nvPr/>
      </p:nvGrpSpPr>
      <p:grpSpPr>
        <a:xfrm>
          <a:off x="0" y="0"/>
          <a:ext cx="0" cy="0"/>
          <a:chOff x="0" y="0"/>
          <a:chExt cx="0" cy="0"/>
        </a:xfrm>
      </p:grpSpPr>
      <p:sp>
        <p:nvSpPr>
          <p:cNvPr id="7" name="TextBox 6"/>
          <p:cNvSpPr txBox="1"/>
          <p:nvPr/>
        </p:nvSpPr>
        <p:spPr>
          <a:xfrm>
            <a:off x="3946666" y="337423"/>
            <a:ext cx="4165367" cy="707886"/>
          </a:xfrm>
          <a:prstGeom prst="rect">
            <a:avLst/>
          </a:prstGeom>
          <a:solidFill>
            <a:srgbClr val="FFFF00"/>
          </a:solidFill>
          <a:scene3d>
            <a:camera prst="orthographicFront"/>
            <a:lightRig rig="threePt" dir="t"/>
          </a:scene3d>
          <a:sp3d>
            <a:bevelT w="165100" prst="coolSlant"/>
          </a:sp3d>
        </p:spPr>
        <p:txBody>
          <a:bodyPr wrap="square" rtlCol="0">
            <a:spAutoFit/>
          </a:bodyPr>
          <a:lstStyle/>
          <a:p>
            <a:pPr algn="ctr"/>
            <a:r>
              <a:rPr lang="vi-VN" sz="4000" b="1" dirty="0" smtClean="0">
                <a:solidFill>
                  <a:srgbClr val="0000FF"/>
                </a:solidFill>
                <a:latin typeface="HP001 4 hàng" pitchFamily="34" charset="0"/>
                <a:ea typeface="Chivo Light"/>
                <a:cs typeface="Chivo Light"/>
                <a:sym typeface="Chivo Light"/>
              </a:rPr>
              <a:t>Giải nghĩa từ </a:t>
            </a:r>
            <a:endParaRPr lang="en-US" sz="4000" dirty="0">
              <a:solidFill>
                <a:srgbClr val="0000FF"/>
              </a:solidFill>
            </a:endParaRPr>
          </a:p>
        </p:txBody>
      </p:sp>
      <p:sp>
        <p:nvSpPr>
          <p:cNvPr id="4" name="TextBox 3"/>
          <p:cNvSpPr txBox="1"/>
          <p:nvPr/>
        </p:nvSpPr>
        <p:spPr>
          <a:xfrm>
            <a:off x="692330" y="1463137"/>
            <a:ext cx="10979717" cy="1200329"/>
          </a:xfrm>
          <a:prstGeom prst="rect">
            <a:avLst/>
          </a:prstGeom>
          <a:solidFill>
            <a:srgbClr val="660033"/>
          </a:solidFill>
        </p:spPr>
        <p:txBody>
          <a:bodyPr wrap="square" rtlCol="0">
            <a:spAutoFit/>
          </a:bodyPr>
          <a:lstStyle/>
          <a:p>
            <a:r>
              <a:rPr lang="vi-VN" sz="3600" b="1" dirty="0" smtClean="0">
                <a:solidFill>
                  <a:srgbClr val="00FF00"/>
                </a:solidFill>
                <a:latin typeface="HP001 4 hàng" pitchFamily="34" charset="0"/>
                <a:sym typeface="Chivo Light"/>
              </a:rPr>
              <a:t>vùng vẫy: </a:t>
            </a:r>
            <a:r>
              <a:rPr lang="vi-VN" sz="3600" b="1" dirty="0" smtClean="0">
                <a:solidFill>
                  <a:schemeClr val="bg1"/>
                </a:solidFill>
                <a:latin typeface="HP001 4 hàng" pitchFamily="34" charset="0"/>
                <a:sym typeface="Chivo Light"/>
              </a:rPr>
              <a:t>hoạt động liên tiếp để thoát khỏi một tình trạng nào đó.</a:t>
            </a:r>
            <a:endParaRPr lang="vi-VN" sz="3600" b="1" dirty="0">
              <a:solidFill>
                <a:schemeClr val="bg1"/>
              </a:solidFill>
              <a:latin typeface="HP001 4 hàng" pitchFamily="34" charset="0"/>
              <a:sym typeface="Chivo Light"/>
            </a:endParaRPr>
          </a:p>
        </p:txBody>
      </p:sp>
      <p:sp>
        <p:nvSpPr>
          <p:cNvPr id="6" name="TextBox 5"/>
          <p:cNvSpPr txBox="1"/>
          <p:nvPr/>
        </p:nvSpPr>
        <p:spPr>
          <a:xfrm>
            <a:off x="694566" y="3079003"/>
            <a:ext cx="10977481" cy="646331"/>
          </a:xfrm>
          <a:prstGeom prst="rect">
            <a:avLst/>
          </a:prstGeom>
          <a:solidFill>
            <a:srgbClr val="660033"/>
          </a:solidFill>
        </p:spPr>
        <p:txBody>
          <a:bodyPr wrap="square" rtlCol="0">
            <a:spAutoFit/>
          </a:bodyPr>
          <a:lstStyle/>
          <a:p>
            <a:r>
              <a:rPr lang="vi-VN" sz="3600" b="1" dirty="0" smtClean="0">
                <a:solidFill>
                  <a:srgbClr val="00FF00"/>
                </a:solidFill>
                <a:latin typeface="HP001 4 hàng" pitchFamily="34" charset="0"/>
                <a:sym typeface="Chivo Light"/>
              </a:rPr>
              <a:t>nhanh trí: </a:t>
            </a:r>
            <a:r>
              <a:rPr lang="vi-VN" sz="3600" b="1" dirty="0" smtClean="0">
                <a:solidFill>
                  <a:schemeClr val="bg1"/>
                </a:solidFill>
                <a:latin typeface="HP001 4 hàng" pitchFamily="34" charset="0"/>
                <a:sym typeface="Chivo Light"/>
              </a:rPr>
              <a:t>suy nghĩ nhanh, ứng phó nhanh</a:t>
            </a:r>
            <a:endParaRPr lang="vi-VN" sz="3600" b="1" dirty="0">
              <a:solidFill>
                <a:schemeClr val="bg1"/>
              </a:solidFill>
              <a:latin typeface="HP001 4 hàng" pitchFamily="34" charset="0"/>
              <a:sym typeface="Chivo Light"/>
            </a:endParaRPr>
          </a:p>
        </p:txBody>
      </p:sp>
      <p:sp>
        <p:nvSpPr>
          <p:cNvPr id="9" name="TextBox 8"/>
          <p:cNvSpPr txBox="1"/>
          <p:nvPr/>
        </p:nvSpPr>
        <p:spPr>
          <a:xfrm>
            <a:off x="762253" y="4140872"/>
            <a:ext cx="10909794" cy="1200329"/>
          </a:xfrm>
          <a:prstGeom prst="rect">
            <a:avLst/>
          </a:prstGeom>
          <a:solidFill>
            <a:srgbClr val="660033"/>
          </a:solidFill>
        </p:spPr>
        <p:txBody>
          <a:bodyPr wrap="square" rtlCol="0">
            <a:spAutoFit/>
          </a:bodyPr>
          <a:lstStyle/>
          <a:p>
            <a:r>
              <a:rPr lang="vi-VN" sz="3600" b="1" dirty="0" smtClean="0">
                <a:solidFill>
                  <a:srgbClr val="00FF00"/>
                </a:solidFill>
                <a:latin typeface="HP001 4 hàng" pitchFamily="34" charset="0"/>
                <a:sym typeface="Chivo Light"/>
              </a:rPr>
              <a:t>thợ săn: </a:t>
            </a:r>
            <a:r>
              <a:rPr lang="vi-VN" sz="3600" b="1" dirty="0" smtClean="0">
                <a:solidFill>
                  <a:schemeClr val="bg1"/>
                </a:solidFill>
                <a:latin typeface="HP001 4 hàng" pitchFamily="34" charset="0"/>
                <a:sym typeface="Chivo Light"/>
              </a:rPr>
              <a:t>người chuyên làm nghề săn bắn thú rừng và chim.</a:t>
            </a:r>
            <a:endParaRPr lang="vi-VN" sz="3600" b="1" dirty="0">
              <a:solidFill>
                <a:schemeClr val="bg1"/>
              </a:solidFill>
              <a:latin typeface="HP001 4 hàng" pitchFamily="34" charset="0"/>
              <a:sym typeface="Chivo Light"/>
            </a:endParaRPr>
          </a:p>
        </p:txBody>
      </p:sp>
      <p:pic>
        <p:nvPicPr>
          <p:cNvPr id="10" name="Picture 9"/>
          <p:cNvPicPr>
            <a:picLocks noChangeAspect="1"/>
          </p:cNvPicPr>
          <p:nvPr/>
        </p:nvPicPr>
        <p:blipFill>
          <a:blip r:embed="rId2"/>
          <a:stretch>
            <a:fillRect/>
          </a:stretch>
        </p:blipFill>
        <p:spPr>
          <a:xfrm>
            <a:off x="10990856" y="5493316"/>
            <a:ext cx="1057835" cy="1264024"/>
          </a:xfrm>
          <a:prstGeom prst="ellipse">
            <a:avLst/>
          </a:prstGeom>
        </p:spPr>
      </p:pic>
    </p:spTree>
    <p:extLst>
      <p:ext uri="{BB962C8B-B14F-4D97-AF65-F5344CB8AC3E}">
        <p14:creationId xmlns:p14="http://schemas.microsoft.com/office/powerpoint/2010/main" val="2408558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ircle(in)">
                                      <p:cBhvr>
                                        <p:cTn id="17" dur="2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circle(in)">
                                      <p:cBhvr>
                                        <p:cTn id="22" dur="20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heel(1)">
                                      <p:cBhvr>
                                        <p:cTn id="2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4" grpId="0" animBg="1"/>
      <p:bldP spid="6" grpId="0" animBg="1"/>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3300"/>
        </a:soli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11134164" y="5593976"/>
            <a:ext cx="1057835" cy="1264024"/>
          </a:xfrm>
          <a:prstGeom prst="ellipse">
            <a:avLst/>
          </a:prstGeom>
        </p:spPr>
      </p:pic>
      <p:sp>
        <p:nvSpPr>
          <p:cNvPr id="6" name="TextBox 5"/>
          <p:cNvSpPr txBox="1"/>
          <p:nvPr/>
        </p:nvSpPr>
        <p:spPr>
          <a:xfrm>
            <a:off x="4153990" y="222069"/>
            <a:ext cx="3840480" cy="584775"/>
          </a:xfrm>
          <a:prstGeom prst="rect">
            <a:avLst/>
          </a:prstGeom>
          <a:noFill/>
        </p:spPr>
        <p:txBody>
          <a:bodyPr wrap="square" rtlCol="0">
            <a:spAutoFit/>
          </a:bodyPr>
          <a:lstStyle/>
          <a:p>
            <a:r>
              <a:rPr lang="vi-VN" sz="3200" b="1" dirty="0" smtClean="0">
                <a:solidFill>
                  <a:srgbClr val="FF0000"/>
                </a:solidFill>
                <a:latin typeface="+mj-lt"/>
              </a:rPr>
              <a:t>Kiến và chim bồ câu</a:t>
            </a:r>
            <a:endParaRPr lang="en-US" sz="3200" b="1" dirty="0">
              <a:solidFill>
                <a:srgbClr val="FF0000"/>
              </a:solidFill>
              <a:latin typeface="+mj-lt"/>
            </a:endParaRPr>
          </a:p>
        </p:txBody>
      </p:sp>
      <p:sp>
        <p:nvSpPr>
          <p:cNvPr id="7" name="TextBox 6"/>
          <p:cNvSpPr txBox="1"/>
          <p:nvPr/>
        </p:nvSpPr>
        <p:spPr>
          <a:xfrm>
            <a:off x="189413" y="914400"/>
            <a:ext cx="11769634" cy="5324535"/>
          </a:xfrm>
          <a:prstGeom prst="rect">
            <a:avLst/>
          </a:prstGeom>
          <a:noFill/>
        </p:spPr>
        <p:txBody>
          <a:bodyPr wrap="square" rtlCol="0">
            <a:spAutoFit/>
          </a:bodyPr>
          <a:lstStyle/>
          <a:p>
            <a:r>
              <a:rPr lang="vi-VN" sz="3200" dirty="0" smtClean="0">
                <a:solidFill>
                  <a:srgbClr val="FF0000"/>
                </a:solidFill>
              </a:rPr>
              <a:t>       </a:t>
            </a:r>
            <a:r>
              <a:rPr lang="vi-VN" sz="2800" dirty="0" smtClean="0">
                <a:solidFill>
                  <a:schemeClr val="bg1"/>
                </a:solidFill>
                <a:latin typeface="+mj-lt"/>
              </a:rPr>
              <a:t>Một con kiến không may bị rơi xuống nước. Nó vùng vẫy và la lên: </a:t>
            </a:r>
          </a:p>
          <a:p>
            <a:r>
              <a:rPr lang="vi-VN" sz="2800" dirty="0" smtClean="0">
                <a:solidFill>
                  <a:schemeClr val="bg1"/>
                </a:solidFill>
                <a:latin typeface="+mj-lt"/>
              </a:rPr>
              <a:t>         - Cứu tôi với, cứu tôi với!</a:t>
            </a:r>
          </a:p>
          <a:p>
            <a:r>
              <a:rPr lang="vi-VN" sz="2800" dirty="0" smtClean="0">
                <a:solidFill>
                  <a:schemeClr val="bg1"/>
                </a:solidFill>
                <a:latin typeface="+mj-lt"/>
              </a:rPr>
              <a:t>         Nghe tiếng kêu cứu của kiến, bồ câu nhanh trí nhặt một chiếc lá thả xuống nước. Kiến bám vào chiếc lá và leo được lên bờ.</a:t>
            </a:r>
          </a:p>
          <a:p>
            <a:r>
              <a:rPr lang="vi-VN" sz="2800" dirty="0">
                <a:solidFill>
                  <a:schemeClr val="bg1"/>
                </a:solidFill>
                <a:latin typeface="+mj-lt"/>
              </a:rPr>
              <a:t> </a:t>
            </a:r>
            <a:r>
              <a:rPr lang="vi-VN" sz="2800" dirty="0" smtClean="0">
                <a:solidFill>
                  <a:schemeClr val="bg1"/>
                </a:solidFill>
                <a:latin typeface="+mj-lt"/>
              </a:rPr>
              <a:t>        Một hôm, kiến thấy người thợ săn đang ngắm bắn bồ câu. Ngay lập tức, nó bò đến, cắn vào chân anh ta. Người thợ săn giật mình. Bồ câu thấy động liền bay đi.</a:t>
            </a:r>
          </a:p>
          <a:p>
            <a:r>
              <a:rPr lang="vi-VN" sz="2800" dirty="0">
                <a:solidFill>
                  <a:schemeClr val="bg1"/>
                </a:solidFill>
                <a:latin typeface="+mj-lt"/>
              </a:rPr>
              <a:t> </a:t>
            </a:r>
            <a:r>
              <a:rPr lang="vi-VN" sz="2800" dirty="0" smtClean="0">
                <a:solidFill>
                  <a:schemeClr val="bg1"/>
                </a:solidFill>
                <a:latin typeface="+mj-lt"/>
              </a:rPr>
              <a:t>        Bồ câu tìm đến chỗ kiến, cảm động nói:</a:t>
            </a:r>
          </a:p>
          <a:p>
            <a:r>
              <a:rPr lang="vi-VN" sz="2800" dirty="0">
                <a:solidFill>
                  <a:schemeClr val="bg1"/>
                </a:solidFill>
                <a:latin typeface="+mj-lt"/>
              </a:rPr>
              <a:t> </a:t>
            </a:r>
            <a:r>
              <a:rPr lang="vi-VN" sz="2800" dirty="0" smtClean="0">
                <a:solidFill>
                  <a:schemeClr val="bg1"/>
                </a:solidFill>
                <a:latin typeface="+mj-lt"/>
              </a:rPr>
              <a:t>        - Cảm ơn cậu đã cứu tớ.</a:t>
            </a:r>
          </a:p>
          <a:p>
            <a:r>
              <a:rPr lang="vi-VN" sz="2800" dirty="0">
                <a:solidFill>
                  <a:schemeClr val="bg1"/>
                </a:solidFill>
                <a:latin typeface="+mj-lt"/>
              </a:rPr>
              <a:t> </a:t>
            </a:r>
            <a:r>
              <a:rPr lang="vi-VN" sz="2800" dirty="0" smtClean="0">
                <a:solidFill>
                  <a:schemeClr val="bg1"/>
                </a:solidFill>
                <a:latin typeface="+mj-lt"/>
              </a:rPr>
              <a:t>        Kiến đáp:</a:t>
            </a:r>
          </a:p>
          <a:p>
            <a:r>
              <a:rPr lang="vi-VN" sz="2800" dirty="0">
                <a:solidFill>
                  <a:schemeClr val="bg1"/>
                </a:solidFill>
                <a:latin typeface="+mj-lt"/>
              </a:rPr>
              <a:t> </a:t>
            </a:r>
            <a:r>
              <a:rPr lang="vi-VN" sz="2800" dirty="0" smtClean="0">
                <a:solidFill>
                  <a:schemeClr val="bg1"/>
                </a:solidFill>
                <a:latin typeface="+mj-lt"/>
              </a:rPr>
              <a:t>        - Cậu cũng giúp tớ thoát chết mà.</a:t>
            </a:r>
          </a:p>
          <a:p>
            <a:r>
              <a:rPr lang="vi-VN" sz="2800" dirty="0">
                <a:solidFill>
                  <a:schemeClr val="bg1"/>
                </a:solidFill>
                <a:latin typeface="+mj-lt"/>
              </a:rPr>
              <a:t> </a:t>
            </a:r>
            <a:r>
              <a:rPr lang="vi-VN" sz="2800" dirty="0" smtClean="0">
                <a:solidFill>
                  <a:schemeClr val="bg1"/>
                </a:solidFill>
                <a:latin typeface="+mj-lt"/>
              </a:rPr>
              <a:t>        Cả hai đều rất vui vì đã giúp nhau.</a:t>
            </a:r>
          </a:p>
        </p:txBody>
      </p:sp>
    </p:spTree>
    <p:extLst>
      <p:ext uri="{BB962C8B-B14F-4D97-AF65-F5344CB8AC3E}">
        <p14:creationId xmlns:p14="http://schemas.microsoft.com/office/powerpoint/2010/main" val="331694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arn(inVertical)">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heel(1)">
                                      <p:cBhvr>
                                        <p:cTn id="19"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3300"/>
        </a:solidFill>
        <a:effectLst/>
      </p:bgPr>
    </p:bg>
    <p:spTree>
      <p:nvGrpSpPr>
        <p:cNvPr id="1" name=""/>
        <p:cNvGrpSpPr/>
        <p:nvPr/>
      </p:nvGrpSpPr>
      <p:grpSpPr>
        <a:xfrm>
          <a:off x="0" y="0"/>
          <a:ext cx="0" cy="0"/>
          <a:chOff x="0" y="0"/>
          <a:chExt cx="0" cy="0"/>
        </a:xfrm>
      </p:grpSpPr>
      <p:sp>
        <p:nvSpPr>
          <p:cNvPr id="4" name="Cloud Callout 3"/>
          <p:cNvSpPr/>
          <p:nvPr/>
        </p:nvSpPr>
        <p:spPr>
          <a:xfrm>
            <a:off x="3396343" y="496390"/>
            <a:ext cx="6100354" cy="3853541"/>
          </a:xfrm>
          <a:prstGeom prst="cloudCallou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00"/>
              </a:solidFill>
            </a:endParaRPr>
          </a:p>
        </p:txBody>
      </p:sp>
      <p:pic>
        <p:nvPicPr>
          <p:cNvPr id="6" name="Picture 4" descr="D:\Ảnh động làm giáo án\hinh-anh-dong-powerpoint-27.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019801"/>
            <a:ext cx="12192000" cy="75247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643846" y="2063931"/>
            <a:ext cx="3265714" cy="1015663"/>
          </a:xfrm>
          <a:prstGeom prst="rect">
            <a:avLst/>
          </a:prstGeom>
          <a:noFill/>
        </p:spPr>
        <p:txBody>
          <a:bodyPr wrap="square" rtlCol="0">
            <a:spAutoFit/>
          </a:bodyPr>
          <a:lstStyle/>
          <a:p>
            <a:pPr algn="ctr"/>
            <a:r>
              <a:rPr lang="vi-VN" sz="6000" b="1" dirty="0" smtClean="0">
                <a:solidFill>
                  <a:srgbClr val="FF33CC"/>
                </a:solidFill>
                <a:latin typeface="HP001 4 hàng" pitchFamily="34" charset="0"/>
                <a:ea typeface="Chivo Light"/>
                <a:cs typeface="Chivo Light"/>
                <a:sym typeface="Chivo Light"/>
              </a:rPr>
              <a:t>Tiết 2</a:t>
            </a:r>
            <a:endParaRPr lang="vi-VN" sz="6000" b="1" dirty="0">
              <a:solidFill>
                <a:srgbClr val="FF33CC"/>
              </a:solidFill>
              <a:latin typeface="HP001 4 hàng" pitchFamily="34" charset="0"/>
              <a:ea typeface="Chivo Light"/>
              <a:cs typeface="Chivo Light"/>
              <a:sym typeface="Chivo Light"/>
            </a:endParaRPr>
          </a:p>
        </p:txBody>
      </p:sp>
    </p:spTree>
    <p:extLst>
      <p:ext uri="{BB962C8B-B14F-4D97-AF65-F5344CB8AC3E}">
        <p14:creationId xmlns:p14="http://schemas.microsoft.com/office/powerpoint/2010/main" val="170277323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03300"/>
        </a:solidFill>
        <a:effectLst/>
      </p:bgPr>
    </p:bg>
    <p:spTree>
      <p:nvGrpSpPr>
        <p:cNvPr id="1" name=""/>
        <p:cNvGrpSpPr/>
        <p:nvPr/>
      </p:nvGrpSpPr>
      <p:grpSpPr>
        <a:xfrm>
          <a:off x="0" y="0"/>
          <a:ext cx="0" cy="0"/>
          <a:chOff x="0" y="0"/>
          <a:chExt cx="0" cy="0"/>
        </a:xfrm>
      </p:grpSpPr>
      <p:sp>
        <p:nvSpPr>
          <p:cNvPr id="2" name="Google Shape;461;p28"/>
          <p:cNvSpPr txBox="1">
            <a:spLocks noChangeArrowheads="1"/>
          </p:cNvSpPr>
          <p:nvPr/>
        </p:nvSpPr>
        <p:spPr bwMode="auto">
          <a:xfrm>
            <a:off x="3675393" y="22417"/>
            <a:ext cx="4325607" cy="641943"/>
          </a:xfrm>
          <a:prstGeom prst="rect">
            <a:avLst/>
          </a:prstGeom>
          <a:solidFill>
            <a:srgbClr val="000099"/>
          </a:solidFill>
          <a:ln>
            <a:noFill/>
          </a:ln>
          <a:scene3d>
            <a:camera prst="orthographicFront"/>
            <a:lightRig rig="threePt" dir="t"/>
          </a:scene3d>
          <a:sp3d>
            <a:bevelT/>
          </a:sp3d>
          <a:extLst/>
        </p:spPr>
        <p:txBody>
          <a:bodyPr lIns="121900" tIns="121900" rIns="121900" bIns="121900"/>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a:spcBef>
                <a:spcPts val="800"/>
              </a:spcBef>
              <a:buClr>
                <a:schemeClr val="accent1"/>
              </a:buClr>
              <a:buSzPts val="2600"/>
              <a:buFont typeface="Chivo Light"/>
              <a:buNone/>
            </a:pPr>
            <a:r>
              <a:rPr lang="vi-VN" sz="4000" b="1" dirty="0" smtClean="0">
                <a:solidFill>
                  <a:srgbClr val="FFFF00"/>
                </a:solidFill>
                <a:latin typeface="HP001 4 hàng" pitchFamily="34" charset="0"/>
                <a:ea typeface="Chivo Light"/>
                <a:cs typeface="Chivo Light"/>
                <a:sym typeface="Chivo Light"/>
              </a:rPr>
              <a:t>3. </a:t>
            </a:r>
            <a:r>
              <a:rPr lang="en-US" sz="4000" b="1" dirty="0" err="1" smtClean="0">
                <a:solidFill>
                  <a:srgbClr val="FFFF00"/>
                </a:solidFill>
                <a:latin typeface="HP001 4 hàng" pitchFamily="34" charset="0"/>
                <a:ea typeface="Chivo Light"/>
                <a:cs typeface="Chivo Light"/>
                <a:sym typeface="Chivo Light"/>
              </a:rPr>
              <a:t>Trả</a:t>
            </a:r>
            <a:r>
              <a:rPr lang="en-US" sz="4000" b="1" dirty="0" smtClean="0">
                <a:solidFill>
                  <a:srgbClr val="FFFF00"/>
                </a:solidFill>
                <a:latin typeface="HP001 4 hàng" pitchFamily="34" charset="0"/>
                <a:ea typeface="Chivo Light"/>
                <a:cs typeface="Chivo Light"/>
                <a:sym typeface="Chivo Light"/>
              </a:rPr>
              <a:t> </a:t>
            </a:r>
            <a:r>
              <a:rPr lang="en-US" sz="4000" b="1" dirty="0" err="1" smtClean="0">
                <a:solidFill>
                  <a:srgbClr val="FFFF00"/>
                </a:solidFill>
                <a:latin typeface="HP001 4 hàng" pitchFamily="34" charset="0"/>
                <a:ea typeface="Chivo Light"/>
                <a:cs typeface="Chivo Light"/>
                <a:sym typeface="Chivo Light"/>
              </a:rPr>
              <a:t>lời</a:t>
            </a:r>
            <a:r>
              <a:rPr lang="en-US" sz="4000" b="1" dirty="0" smtClean="0">
                <a:solidFill>
                  <a:srgbClr val="FFFF00"/>
                </a:solidFill>
                <a:latin typeface="HP001 4 hàng" pitchFamily="34" charset="0"/>
                <a:ea typeface="Chivo Light"/>
                <a:cs typeface="Chivo Light"/>
                <a:sym typeface="Chivo Light"/>
              </a:rPr>
              <a:t> </a:t>
            </a:r>
            <a:r>
              <a:rPr lang="en-US" sz="4000" b="1" dirty="0" err="1" smtClean="0">
                <a:solidFill>
                  <a:srgbClr val="FFFF00"/>
                </a:solidFill>
                <a:latin typeface="HP001 4 hàng" pitchFamily="34" charset="0"/>
                <a:ea typeface="Chivo Light"/>
                <a:cs typeface="Chivo Light"/>
                <a:sym typeface="Chivo Light"/>
              </a:rPr>
              <a:t>câu</a:t>
            </a:r>
            <a:r>
              <a:rPr lang="en-US" sz="4000" b="1" dirty="0" smtClean="0">
                <a:solidFill>
                  <a:srgbClr val="FFFF00"/>
                </a:solidFill>
                <a:latin typeface="HP001 4 hàng" pitchFamily="34" charset="0"/>
                <a:ea typeface="Chivo Light"/>
                <a:cs typeface="Chivo Light"/>
                <a:sym typeface="Chivo Light"/>
              </a:rPr>
              <a:t> </a:t>
            </a:r>
            <a:r>
              <a:rPr lang="en-US" sz="4000" b="1" dirty="0" err="1" smtClean="0">
                <a:solidFill>
                  <a:srgbClr val="FFFF00"/>
                </a:solidFill>
                <a:latin typeface="HP001 4 hàng" pitchFamily="34" charset="0"/>
                <a:ea typeface="Chivo Light"/>
                <a:cs typeface="Chivo Light"/>
                <a:sym typeface="Chivo Light"/>
              </a:rPr>
              <a:t>hỏi</a:t>
            </a:r>
            <a:endParaRPr lang="vi-VN" sz="4000" b="1" u="sng" dirty="0" smtClean="0">
              <a:solidFill>
                <a:srgbClr val="FFFF00"/>
              </a:solidFill>
              <a:latin typeface="HP001 4 hàng" pitchFamily="34" charset="0"/>
              <a:ea typeface="Chivo Light"/>
              <a:cs typeface="Chivo Light"/>
              <a:sym typeface="Chivo Light"/>
            </a:endParaRPr>
          </a:p>
        </p:txBody>
      </p:sp>
      <p:sp>
        <p:nvSpPr>
          <p:cNvPr id="3" name="TextBox 2"/>
          <p:cNvSpPr txBox="1"/>
          <p:nvPr/>
        </p:nvSpPr>
        <p:spPr>
          <a:xfrm>
            <a:off x="394446" y="803629"/>
            <a:ext cx="11080376" cy="646331"/>
          </a:xfrm>
          <a:prstGeom prst="rect">
            <a:avLst/>
          </a:prstGeom>
          <a:noFill/>
        </p:spPr>
        <p:txBody>
          <a:bodyPr wrap="square" rtlCol="0">
            <a:spAutoFit/>
          </a:bodyPr>
          <a:lstStyle/>
          <a:p>
            <a:pPr>
              <a:spcBef>
                <a:spcPts val="800"/>
              </a:spcBef>
              <a:buClr>
                <a:schemeClr val="accent1"/>
              </a:buClr>
              <a:buSzPts val="2600"/>
            </a:pPr>
            <a:r>
              <a:rPr lang="vi-VN" b="1" dirty="0">
                <a:solidFill>
                  <a:srgbClr val="0000FF"/>
                </a:solidFill>
                <a:latin typeface="HP001 4 hàng" pitchFamily="34" charset="0"/>
                <a:ea typeface="Chivo Light"/>
                <a:cs typeface="Chivo Light"/>
                <a:sym typeface="Chivo Light"/>
              </a:rPr>
              <a:t>. </a:t>
            </a:r>
            <a:r>
              <a:rPr lang="en-US" sz="3600" b="1" dirty="0">
                <a:solidFill>
                  <a:schemeClr val="bg1"/>
                </a:solidFill>
                <a:latin typeface="HP001 4 hàng" pitchFamily="34" charset="0"/>
                <a:ea typeface="Chivo Light"/>
                <a:cs typeface="Chivo Light"/>
                <a:sym typeface="Chivo Light"/>
              </a:rPr>
              <a:t>a</a:t>
            </a:r>
            <a:r>
              <a:rPr lang="en-US" sz="3600" b="1" dirty="0" smtClean="0">
                <a:solidFill>
                  <a:schemeClr val="bg1"/>
                </a:solidFill>
                <a:latin typeface="HP001 4 hàng" pitchFamily="34" charset="0"/>
                <a:ea typeface="Chivo Light"/>
                <a:cs typeface="Chivo Light"/>
                <a:sym typeface="Chivo Light"/>
              </a:rPr>
              <a:t>, </a:t>
            </a:r>
            <a:r>
              <a:rPr lang="vi-VN" sz="3600" b="1" dirty="0">
                <a:solidFill>
                  <a:schemeClr val="bg1"/>
                </a:solidFill>
                <a:latin typeface="HP001 4 hàng" pitchFamily="34" charset="0"/>
                <a:ea typeface="Chivo Light"/>
                <a:cs typeface="Chivo Light"/>
                <a:sym typeface="Chivo Light"/>
              </a:rPr>
              <a:t>Bồ câu đã làm gì để cứu kiến</a:t>
            </a:r>
            <a:r>
              <a:rPr lang="en-US" sz="3600" b="1" dirty="0" smtClean="0">
                <a:solidFill>
                  <a:schemeClr val="bg1"/>
                </a:solidFill>
                <a:latin typeface="HP001 4 hàng" pitchFamily="34" charset="0"/>
                <a:ea typeface="Chivo Light"/>
                <a:cs typeface="Chivo Light"/>
                <a:sym typeface="Chivo Light"/>
              </a:rPr>
              <a:t>?</a:t>
            </a:r>
            <a:endParaRPr lang="vi-VN" sz="3600" b="1" u="sng" dirty="0">
              <a:solidFill>
                <a:schemeClr val="bg1"/>
              </a:solidFill>
              <a:latin typeface="HP001 4 hàng" pitchFamily="34" charset="0"/>
              <a:ea typeface="Chivo Light"/>
              <a:cs typeface="Chivo Light"/>
              <a:sym typeface="Chivo Light"/>
            </a:endParaRPr>
          </a:p>
        </p:txBody>
      </p:sp>
      <p:sp>
        <p:nvSpPr>
          <p:cNvPr id="4" name="TextBox 3"/>
          <p:cNvSpPr txBox="1"/>
          <p:nvPr/>
        </p:nvSpPr>
        <p:spPr>
          <a:xfrm>
            <a:off x="619649" y="1604024"/>
            <a:ext cx="11347147" cy="646331"/>
          </a:xfrm>
          <a:prstGeom prst="rect">
            <a:avLst/>
          </a:prstGeom>
          <a:noFill/>
        </p:spPr>
        <p:txBody>
          <a:bodyPr wrap="square" rtlCol="0">
            <a:spAutoFit/>
          </a:bodyPr>
          <a:lstStyle/>
          <a:p>
            <a:pPr>
              <a:spcBef>
                <a:spcPts val="800"/>
              </a:spcBef>
              <a:buClr>
                <a:schemeClr val="accent1"/>
              </a:buClr>
              <a:buSzPts val="2600"/>
              <a:buFont typeface="Chivo Light"/>
              <a:buNone/>
            </a:pPr>
            <a:r>
              <a:rPr lang="en-US" sz="3600" b="1" dirty="0" smtClean="0">
                <a:solidFill>
                  <a:srgbClr val="FFFF00"/>
                </a:solidFill>
                <a:latin typeface="HP001 4 hàng" pitchFamily="34" charset="0"/>
                <a:ea typeface="Chivo Light"/>
                <a:cs typeface="Chivo Light"/>
                <a:sym typeface="Chivo Light"/>
              </a:rPr>
              <a:t>- </a:t>
            </a:r>
            <a:r>
              <a:rPr lang="vi-VN" sz="3600" b="1" dirty="0" smtClean="0">
                <a:solidFill>
                  <a:srgbClr val="FFFF00"/>
                </a:solidFill>
                <a:latin typeface="HP001 4 hàng" pitchFamily="34" charset="0"/>
                <a:ea typeface="Chivo Light"/>
                <a:cs typeface="Chivo Light"/>
                <a:sym typeface="Chivo Light"/>
              </a:rPr>
              <a:t>Bồ câu nhanh trí nhặt một chiếc lá thả xuống nước.</a:t>
            </a:r>
            <a:endParaRPr lang="vi-VN" sz="3600" b="1" u="sng" dirty="0">
              <a:solidFill>
                <a:srgbClr val="FFFF00"/>
              </a:solidFill>
              <a:latin typeface="HP001 4 hàng" pitchFamily="34" charset="0"/>
              <a:ea typeface="Chivo Light"/>
              <a:cs typeface="Chivo Light"/>
              <a:sym typeface="Chivo Light"/>
            </a:endParaRPr>
          </a:p>
        </p:txBody>
      </p:sp>
      <p:sp>
        <p:nvSpPr>
          <p:cNvPr id="5" name="TextBox 4"/>
          <p:cNvSpPr txBox="1"/>
          <p:nvPr/>
        </p:nvSpPr>
        <p:spPr>
          <a:xfrm>
            <a:off x="394446" y="2515013"/>
            <a:ext cx="12192000" cy="646331"/>
          </a:xfrm>
          <a:prstGeom prst="rect">
            <a:avLst/>
          </a:prstGeom>
          <a:noFill/>
        </p:spPr>
        <p:txBody>
          <a:bodyPr wrap="square" rtlCol="0">
            <a:spAutoFit/>
          </a:bodyPr>
          <a:lstStyle/>
          <a:p>
            <a:pPr>
              <a:spcBef>
                <a:spcPts val="800"/>
              </a:spcBef>
              <a:buClr>
                <a:schemeClr val="accent1"/>
              </a:buClr>
              <a:buSzPts val="2600"/>
            </a:pPr>
            <a:r>
              <a:rPr lang="vi-VN" b="1" dirty="0">
                <a:solidFill>
                  <a:srgbClr val="0000FF"/>
                </a:solidFill>
                <a:latin typeface="HP001 4 hàng" pitchFamily="34" charset="0"/>
                <a:ea typeface="Chivo Light"/>
                <a:cs typeface="Chivo Light"/>
                <a:sym typeface="Chivo Light"/>
              </a:rPr>
              <a:t>. </a:t>
            </a:r>
            <a:r>
              <a:rPr lang="en-US" sz="3600" b="1" dirty="0" smtClean="0">
                <a:solidFill>
                  <a:schemeClr val="bg1"/>
                </a:solidFill>
                <a:latin typeface="HP001 4 hàng" pitchFamily="34" charset="0"/>
                <a:ea typeface="Chivo Light"/>
                <a:cs typeface="Chivo Light"/>
                <a:sym typeface="Chivo Light"/>
              </a:rPr>
              <a:t>b, </a:t>
            </a:r>
            <a:r>
              <a:rPr lang="vi-VN" sz="3600" b="1" dirty="0">
                <a:solidFill>
                  <a:schemeClr val="bg1"/>
                </a:solidFill>
                <a:latin typeface="HP001 4 hàng" pitchFamily="34" charset="0"/>
                <a:ea typeface="Chivo Light"/>
                <a:cs typeface="Chivo Light"/>
                <a:sym typeface="Chivo Light"/>
              </a:rPr>
              <a:t>Kiến đã làm gì để cứu bồ </a:t>
            </a:r>
            <a:r>
              <a:rPr lang="vi-VN" sz="3600" b="1" dirty="0" smtClean="0">
                <a:solidFill>
                  <a:schemeClr val="bg1"/>
                </a:solidFill>
                <a:latin typeface="HP001 4 hàng" pitchFamily="34" charset="0"/>
                <a:ea typeface="Chivo Light"/>
                <a:cs typeface="Chivo Light"/>
                <a:sym typeface="Chivo Light"/>
              </a:rPr>
              <a:t>câu?</a:t>
            </a:r>
            <a:endParaRPr lang="vi-VN" sz="3600" b="1" u="sng" dirty="0">
              <a:solidFill>
                <a:schemeClr val="bg1"/>
              </a:solidFill>
              <a:latin typeface="HP001 4 hàng" pitchFamily="34" charset="0"/>
              <a:ea typeface="Chivo Light"/>
              <a:cs typeface="Chivo Light"/>
              <a:sym typeface="Chivo Light"/>
            </a:endParaRPr>
          </a:p>
        </p:txBody>
      </p:sp>
      <p:sp>
        <p:nvSpPr>
          <p:cNvPr id="7" name="TextBox 6"/>
          <p:cNvSpPr txBox="1"/>
          <p:nvPr/>
        </p:nvSpPr>
        <p:spPr>
          <a:xfrm>
            <a:off x="394446" y="4281798"/>
            <a:ext cx="9784978" cy="646331"/>
          </a:xfrm>
          <a:prstGeom prst="rect">
            <a:avLst/>
          </a:prstGeom>
          <a:noFill/>
        </p:spPr>
        <p:txBody>
          <a:bodyPr wrap="square" rtlCol="0">
            <a:spAutoFit/>
          </a:bodyPr>
          <a:lstStyle/>
          <a:p>
            <a:pPr>
              <a:spcBef>
                <a:spcPts val="800"/>
              </a:spcBef>
              <a:buClr>
                <a:schemeClr val="accent1"/>
              </a:buClr>
              <a:buSzPts val="2600"/>
              <a:buFont typeface="Chivo Light"/>
              <a:buNone/>
            </a:pPr>
            <a:r>
              <a:rPr lang="vi-VN" b="1" dirty="0">
                <a:solidFill>
                  <a:srgbClr val="0000FF"/>
                </a:solidFill>
                <a:latin typeface="HP001 4 hàng" pitchFamily="34" charset="0"/>
                <a:ea typeface="Chivo Light"/>
                <a:cs typeface="Chivo Light"/>
                <a:sym typeface="Chivo Light"/>
              </a:rPr>
              <a:t>. </a:t>
            </a:r>
            <a:r>
              <a:rPr lang="en-US" sz="3600" b="1" dirty="0" smtClean="0">
                <a:solidFill>
                  <a:schemeClr val="bg1"/>
                </a:solidFill>
                <a:latin typeface="HP001 4 hàng" pitchFamily="34" charset="0"/>
                <a:ea typeface="Chivo Light"/>
                <a:cs typeface="Chivo Light"/>
                <a:sym typeface="Chivo Light"/>
              </a:rPr>
              <a:t>c, </a:t>
            </a:r>
            <a:r>
              <a:rPr lang="vi-VN" sz="3600" b="1" dirty="0">
                <a:solidFill>
                  <a:schemeClr val="bg1"/>
                </a:solidFill>
                <a:latin typeface="HP001 4 hàng" pitchFamily="34" charset="0"/>
                <a:ea typeface="Chivo Light"/>
                <a:cs typeface="Chivo Light"/>
                <a:sym typeface="Chivo Light"/>
              </a:rPr>
              <a:t>Em học được điều gì từ câu chuyện này?</a:t>
            </a:r>
            <a:endParaRPr lang="vi-VN" sz="3600" b="1" u="sng" dirty="0">
              <a:solidFill>
                <a:schemeClr val="bg1"/>
              </a:solidFill>
              <a:latin typeface="HP001 4 hàng" pitchFamily="34" charset="0"/>
              <a:ea typeface="Chivo Light"/>
              <a:cs typeface="Chivo Light"/>
              <a:sym typeface="Chivo Light"/>
            </a:endParaRPr>
          </a:p>
        </p:txBody>
      </p:sp>
      <p:sp>
        <p:nvSpPr>
          <p:cNvPr id="8" name="TextBox 7"/>
          <p:cNvSpPr txBox="1"/>
          <p:nvPr/>
        </p:nvSpPr>
        <p:spPr>
          <a:xfrm>
            <a:off x="542364" y="4928129"/>
            <a:ext cx="12044082" cy="1200329"/>
          </a:xfrm>
          <a:prstGeom prst="rect">
            <a:avLst/>
          </a:prstGeom>
          <a:noFill/>
        </p:spPr>
        <p:txBody>
          <a:bodyPr wrap="square" rtlCol="0">
            <a:spAutoFit/>
          </a:bodyPr>
          <a:lstStyle/>
          <a:p>
            <a:pPr>
              <a:spcBef>
                <a:spcPts val="800"/>
              </a:spcBef>
              <a:buClr>
                <a:schemeClr val="accent1"/>
              </a:buClr>
              <a:buSzPts val="2600"/>
              <a:buFont typeface="Chivo Light"/>
              <a:buNone/>
            </a:pPr>
            <a:r>
              <a:rPr lang="vi-VN" b="1" dirty="0" smtClean="0">
                <a:solidFill>
                  <a:srgbClr val="FFFF00"/>
                </a:solidFill>
                <a:latin typeface="HP001 4 hàng" pitchFamily="34" charset="0"/>
                <a:ea typeface="Chivo Light"/>
                <a:cs typeface="Chivo Light"/>
                <a:sym typeface="Chivo Light"/>
              </a:rPr>
              <a:t> </a:t>
            </a:r>
            <a:r>
              <a:rPr lang="en-US" sz="3600" b="1" dirty="0" smtClean="0">
                <a:solidFill>
                  <a:srgbClr val="FFFF00"/>
                </a:solidFill>
                <a:latin typeface="HP001 4 hàng" pitchFamily="34" charset="0"/>
                <a:ea typeface="Chivo Light"/>
                <a:cs typeface="Chivo Light"/>
                <a:sym typeface="Chivo Light"/>
              </a:rPr>
              <a:t>– </a:t>
            </a:r>
            <a:r>
              <a:rPr lang="vi-VN" sz="3600" b="1" dirty="0" smtClean="0">
                <a:solidFill>
                  <a:srgbClr val="FFFF00"/>
                </a:solidFill>
                <a:latin typeface="HP001 4 hàng" pitchFamily="34" charset="0"/>
                <a:ea typeface="Chivo Light"/>
                <a:cs typeface="Chivo Light"/>
                <a:sym typeface="Chivo Light"/>
              </a:rPr>
              <a:t>Trong cuộc sống cần giúp đỡ nhau, nhất là khi người khác gặp hoạn nạn.</a:t>
            </a:r>
            <a:endParaRPr lang="vi-VN" sz="3600" b="1" u="sng" dirty="0">
              <a:solidFill>
                <a:srgbClr val="FFFF00"/>
              </a:solidFill>
              <a:latin typeface="HP001 4 hàng" pitchFamily="34" charset="0"/>
              <a:ea typeface="Chivo Light"/>
              <a:cs typeface="Chivo Light"/>
              <a:sym typeface="Chivo Light"/>
            </a:endParaRPr>
          </a:p>
        </p:txBody>
      </p:sp>
      <p:sp>
        <p:nvSpPr>
          <p:cNvPr id="9" name="Rectangle 8"/>
          <p:cNvSpPr/>
          <p:nvPr/>
        </p:nvSpPr>
        <p:spPr>
          <a:xfrm>
            <a:off x="619649" y="3394704"/>
            <a:ext cx="8795998" cy="646331"/>
          </a:xfrm>
          <a:prstGeom prst="rect">
            <a:avLst/>
          </a:prstGeom>
        </p:spPr>
        <p:txBody>
          <a:bodyPr wrap="none">
            <a:spAutoFit/>
          </a:bodyPr>
          <a:lstStyle/>
          <a:p>
            <a:pPr>
              <a:spcBef>
                <a:spcPts val="800"/>
              </a:spcBef>
              <a:buClr>
                <a:schemeClr val="accent1"/>
              </a:buClr>
              <a:buSzPts val="2600"/>
              <a:buFont typeface="Chivo Light"/>
              <a:buNone/>
            </a:pPr>
            <a:r>
              <a:rPr lang="en-US" sz="3600" b="1" dirty="0">
                <a:solidFill>
                  <a:srgbClr val="FFFF00"/>
                </a:solidFill>
                <a:latin typeface="HP001 4 hàng" pitchFamily="34" charset="0"/>
                <a:ea typeface="Chivo Light"/>
                <a:cs typeface="Chivo Light"/>
                <a:sym typeface="Chivo Light"/>
              </a:rPr>
              <a:t>- </a:t>
            </a:r>
            <a:r>
              <a:rPr lang="vi-VN" sz="3600" b="1" dirty="0">
                <a:solidFill>
                  <a:srgbClr val="FFFF00"/>
                </a:solidFill>
                <a:latin typeface="HP001 4 hàng" pitchFamily="34" charset="0"/>
                <a:ea typeface="Chivo Light"/>
                <a:cs typeface="Chivo Light"/>
                <a:sym typeface="Chivo Light"/>
              </a:rPr>
              <a:t>Kiến bò đến cắn vào chân người thợ săn.</a:t>
            </a:r>
            <a:endParaRPr lang="vi-VN" sz="3600" b="1" u="sng" dirty="0">
              <a:solidFill>
                <a:srgbClr val="FFFF00"/>
              </a:solidFill>
              <a:latin typeface="HP001 4 hàng" pitchFamily="34" charset="0"/>
              <a:ea typeface="Chivo Light"/>
              <a:cs typeface="Chivo Light"/>
              <a:sym typeface="Chivo Light"/>
            </a:endParaRPr>
          </a:p>
        </p:txBody>
      </p:sp>
    </p:spTree>
    <p:extLst>
      <p:ext uri="{BB962C8B-B14F-4D97-AF65-F5344CB8AC3E}">
        <p14:creationId xmlns:p14="http://schemas.microsoft.com/office/powerpoint/2010/main" val="3762275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1"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arn(inVertical)">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arn(inVertical)">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barn(inVertical)">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wipe(down)">
                                      <p:cBhvr>
                                        <p:cTn id="3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3" grpId="0"/>
      <p:bldP spid="4" grpId="0"/>
      <p:bldP spid="5" grpId="0"/>
      <p:bldP spid="7" grpId="0"/>
      <p:bldP spid="8" grpId="0"/>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03300"/>
        </a:solidFill>
        <a:effectLst/>
      </p:bgPr>
    </p:bg>
    <p:spTree>
      <p:nvGrpSpPr>
        <p:cNvPr id="1" name=""/>
        <p:cNvGrpSpPr/>
        <p:nvPr/>
      </p:nvGrpSpPr>
      <p:grpSpPr>
        <a:xfrm>
          <a:off x="0" y="0"/>
          <a:ext cx="0" cy="0"/>
          <a:chOff x="0" y="0"/>
          <a:chExt cx="0" cy="0"/>
        </a:xfrm>
      </p:grpSpPr>
      <p:sp>
        <p:nvSpPr>
          <p:cNvPr id="2" name="Google Shape;461;p28"/>
          <p:cNvSpPr txBox="1">
            <a:spLocks noChangeArrowheads="1"/>
          </p:cNvSpPr>
          <p:nvPr/>
        </p:nvSpPr>
        <p:spPr bwMode="auto">
          <a:xfrm>
            <a:off x="1512793" y="178328"/>
            <a:ext cx="8848165" cy="641943"/>
          </a:xfrm>
          <a:prstGeom prst="rect">
            <a:avLst/>
          </a:prstGeom>
          <a:solidFill>
            <a:srgbClr val="7030A0"/>
          </a:solidFill>
          <a:ln>
            <a:noFill/>
          </a:ln>
          <a:scene3d>
            <a:camera prst="orthographicFront"/>
            <a:lightRig rig="threePt" dir="t"/>
          </a:scene3d>
          <a:sp3d>
            <a:bevelT/>
          </a:sp3d>
          <a:extLst/>
        </p:spPr>
        <p:txBody>
          <a:bodyPr lIns="121900" tIns="121900" rIns="121900" bIns="121900"/>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a:spcBef>
                <a:spcPts val="800"/>
              </a:spcBef>
              <a:buClr>
                <a:schemeClr val="accent1"/>
              </a:buClr>
              <a:buSzPts val="2600"/>
              <a:buFont typeface="Chivo Light"/>
              <a:buNone/>
            </a:pPr>
            <a:r>
              <a:rPr lang="vi-VN" sz="4000" b="1" dirty="0" smtClean="0">
                <a:solidFill>
                  <a:srgbClr val="FFFF00"/>
                </a:solidFill>
                <a:latin typeface="HP001 4 hàng" pitchFamily="34" charset="0"/>
                <a:ea typeface="Chivo Light"/>
                <a:cs typeface="Chivo Light"/>
                <a:sym typeface="Chivo Light"/>
              </a:rPr>
              <a:t> </a:t>
            </a:r>
            <a:r>
              <a:rPr lang="vi-VN" sz="4000" b="1" dirty="0" smtClean="0">
                <a:solidFill>
                  <a:schemeClr val="accent4">
                    <a:lumMod val="60000"/>
                    <a:lumOff val="40000"/>
                  </a:schemeClr>
                </a:solidFill>
                <a:latin typeface="HP001 4 hàng" pitchFamily="34" charset="0"/>
                <a:ea typeface="Chivo Light"/>
                <a:cs typeface="Chivo Light"/>
                <a:sym typeface="Chivo Light"/>
              </a:rPr>
              <a:t>Thảo luận nhóm: </a:t>
            </a:r>
            <a:r>
              <a:rPr lang="en-US" sz="4000" b="1" dirty="0" err="1" smtClean="0">
                <a:solidFill>
                  <a:schemeClr val="accent4">
                    <a:lumMod val="60000"/>
                    <a:lumOff val="40000"/>
                  </a:schemeClr>
                </a:solidFill>
                <a:latin typeface="HP001 4 hàng" pitchFamily="34" charset="0"/>
                <a:ea typeface="Chivo Light"/>
                <a:cs typeface="Chivo Light"/>
                <a:sym typeface="Chivo Light"/>
              </a:rPr>
              <a:t>Trả</a:t>
            </a:r>
            <a:r>
              <a:rPr lang="en-US" sz="4000" b="1" dirty="0" smtClean="0">
                <a:solidFill>
                  <a:schemeClr val="accent4">
                    <a:lumMod val="60000"/>
                    <a:lumOff val="40000"/>
                  </a:schemeClr>
                </a:solidFill>
                <a:latin typeface="HP001 4 hàng" pitchFamily="34" charset="0"/>
                <a:ea typeface="Chivo Light"/>
                <a:cs typeface="Chivo Light"/>
                <a:sym typeface="Chivo Light"/>
              </a:rPr>
              <a:t> </a:t>
            </a:r>
            <a:r>
              <a:rPr lang="en-US" sz="4000" b="1" dirty="0" err="1" smtClean="0">
                <a:solidFill>
                  <a:schemeClr val="accent4">
                    <a:lumMod val="60000"/>
                    <a:lumOff val="40000"/>
                  </a:schemeClr>
                </a:solidFill>
                <a:latin typeface="HP001 4 hàng" pitchFamily="34" charset="0"/>
                <a:ea typeface="Chivo Light"/>
                <a:cs typeface="Chivo Light"/>
                <a:sym typeface="Chivo Light"/>
              </a:rPr>
              <a:t>lời</a:t>
            </a:r>
            <a:r>
              <a:rPr lang="en-US" sz="4000" b="1" dirty="0" smtClean="0">
                <a:solidFill>
                  <a:schemeClr val="accent4">
                    <a:lumMod val="60000"/>
                    <a:lumOff val="40000"/>
                  </a:schemeClr>
                </a:solidFill>
                <a:latin typeface="HP001 4 hàng" pitchFamily="34" charset="0"/>
                <a:ea typeface="Chivo Light"/>
                <a:cs typeface="Chivo Light"/>
                <a:sym typeface="Chivo Light"/>
              </a:rPr>
              <a:t> </a:t>
            </a:r>
            <a:r>
              <a:rPr lang="vi-VN" sz="4000" b="1" dirty="0" smtClean="0">
                <a:solidFill>
                  <a:schemeClr val="accent4">
                    <a:lumMod val="60000"/>
                    <a:lumOff val="40000"/>
                  </a:schemeClr>
                </a:solidFill>
                <a:latin typeface="HP001 4 hàng" pitchFamily="34" charset="0"/>
                <a:ea typeface="Chivo Light"/>
                <a:cs typeface="Chivo Light"/>
                <a:sym typeface="Chivo Light"/>
              </a:rPr>
              <a:t>các </a:t>
            </a:r>
            <a:r>
              <a:rPr lang="en-US" sz="4000" b="1" dirty="0" err="1" smtClean="0">
                <a:solidFill>
                  <a:schemeClr val="accent4">
                    <a:lumMod val="60000"/>
                    <a:lumOff val="40000"/>
                  </a:schemeClr>
                </a:solidFill>
                <a:latin typeface="HP001 4 hàng" pitchFamily="34" charset="0"/>
                <a:ea typeface="Chivo Light"/>
                <a:cs typeface="Chivo Light"/>
                <a:sym typeface="Chivo Light"/>
              </a:rPr>
              <a:t>câu</a:t>
            </a:r>
            <a:r>
              <a:rPr lang="en-US" sz="4000" b="1" dirty="0" smtClean="0">
                <a:solidFill>
                  <a:schemeClr val="accent4">
                    <a:lumMod val="60000"/>
                    <a:lumOff val="40000"/>
                  </a:schemeClr>
                </a:solidFill>
                <a:latin typeface="HP001 4 hàng" pitchFamily="34" charset="0"/>
                <a:ea typeface="Chivo Light"/>
                <a:cs typeface="Chivo Light"/>
                <a:sym typeface="Chivo Light"/>
              </a:rPr>
              <a:t> </a:t>
            </a:r>
            <a:r>
              <a:rPr lang="en-US" sz="4000" b="1" dirty="0" err="1" smtClean="0">
                <a:solidFill>
                  <a:schemeClr val="accent4">
                    <a:lumMod val="60000"/>
                    <a:lumOff val="40000"/>
                  </a:schemeClr>
                </a:solidFill>
                <a:latin typeface="HP001 4 hàng" pitchFamily="34" charset="0"/>
                <a:ea typeface="Chivo Light"/>
                <a:cs typeface="Chivo Light"/>
                <a:sym typeface="Chivo Light"/>
              </a:rPr>
              <a:t>hỏi</a:t>
            </a:r>
            <a:endParaRPr lang="vi-VN" sz="4000" b="1" u="sng" dirty="0" smtClean="0">
              <a:solidFill>
                <a:schemeClr val="accent4">
                  <a:lumMod val="60000"/>
                  <a:lumOff val="40000"/>
                </a:schemeClr>
              </a:solidFill>
              <a:latin typeface="HP001 4 hàng" pitchFamily="34" charset="0"/>
              <a:ea typeface="Chivo Light"/>
              <a:cs typeface="Chivo Light"/>
              <a:sym typeface="Chivo Light"/>
            </a:endParaRPr>
          </a:p>
        </p:txBody>
      </p:sp>
      <p:sp>
        <p:nvSpPr>
          <p:cNvPr id="3" name="TextBox 2"/>
          <p:cNvSpPr txBox="1"/>
          <p:nvPr/>
        </p:nvSpPr>
        <p:spPr>
          <a:xfrm>
            <a:off x="414967" y="1497978"/>
            <a:ext cx="8173639" cy="646331"/>
          </a:xfrm>
          <a:prstGeom prst="rect">
            <a:avLst/>
          </a:prstGeom>
          <a:noFill/>
        </p:spPr>
        <p:txBody>
          <a:bodyPr wrap="square" rtlCol="0">
            <a:spAutoFit/>
          </a:bodyPr>
          <a:lstStyle/>
          <a:p>
            <a:pPr>
              <a:spcBef>
                <a:spcPts val="800"/>
              </a:spcBef>
              <a:buClr>
                <a:schemeClr val="accent1"/>
              </a:buClr>
              <a:buSzPts val="2600"/>
              <a:buFont typeface="Chivo Light"/>
              <a:buNone/>
            </a:pPr>
            <a:r>
              <a:rPr lang="vi-VN" b="1" dirty="0">
                <a:solidFill>
                  <a:srgbClr val="0000FF"/>
                </a:solidFill>
                <a:latin typeface="HP001 4 hàng" pitchFamily="34" charset="0"/>
                <a:ea typeface="Chivo Light"/>
                <a:cs typeface="Chivo Light"/>
                <a:sym typeface="Chivo Light"/>
              </a:rPr>
              <a:t>. </a:t>
            </a:r>
            <a:r>
              <a:rPr lang="en-US" sz="3600" b="1" dirty="0">
                <a:solidFill>
                  <a:schemeClr val="bg1"/>
                </a:solidFill>
                <a:latin typeface="HP001 4 hàng" pitchFamily="34" charset="0"/>
                <a:ea typeface="Chivo Light"/>
                <a:cs typeface="Chivo Light"/>
                <a:sym typeface="Chivo Light"/>
              </a:rPr>
              <a:t>a</a:t>
            </a:r>
            <a:r>
              <a:rPr lang="en-US" sz="3600" b="1" dirty="0" smtClean="0">
                <a:solidFill>
                  <a:schemeClr val="bg1"/>
                </a:solidFill>
                <a:latin typeface="HP001 4 hàng" pitchFamily="34" charset="0"/>
                <a:ea typeface="Chivo Light"/>
                <a:cs typeface="Chivo Light"/>
                <a:sym typeface="Chivo Light"/>
              </a:rPr>
              <a:t>, </a:t>
            </a:r>
            <a:r>
              <a:rPr lang="vi-VN" sz="3600" b="1" dirty="0" smtClean="0">
                <a:solidFill>
                  <a:schemeClr val="bg1"/>
                </a:solidFill>
                <a:latin typeface="HP001 4 hàng" pitchFamily="34" charset="0"/>
                <a:ea typeface="Chivo Light"/>
                <a:cs typeface="Chivo Light"/>
                <a:sym typeface="Chivo Light"/>
              </a:rPr>
              <a:t>Bồ câu đã làm gì để cứu kiến</a:t>
            </a:r>
            <a:r>
              <a:rPr lang="en-US" sz="3600" b="1" dirty="0" smtClean="0">
                <a:solidFill>
                  <a:schemeClr val="bg1"/>
                </a:solidFill>
                <a:latin typeface="HP001 4 hàng" pitchFamily="34" charset="0"/>
                <a:ea typeface="Chivo Light"/>
                <a:cs typeface="Chivo Light"/>
                <a:sym typeface="Chivo Light"/>
              </a:rPr>
              <a:t>?</a:t>
            </a:r>
            <a:endParaRPr lang="vi-VN" sz="3600" b="1" u="sng" dirty="0">
              <a:solidFill>
                <a:schemeClr val="bg1"/>
              </a:solidFill>
              <a:latin typeface="HP001 4 hàng" pitchFamily="34" charset="0"/>
              <a:ea typeface="Chivo Light"/>
              <a:cs typeface="Chivo Light"/>
              <a:sym typeface="Chivo Light"/>
            </a:endParaRPr>
          </a:p>
        </p:txBody>
      </p:sp>
      <p:sp>
        <p:nvSpPr>
          <p:cNvPr id="4" name="TextBox 3"/>
          <p:cNvSpPr txBox="1"/>
          <p:nvPr/>
        </p:nvSpPr>
        <p:spPr>
          <a:xfrm>
            <a:off x="414967" y="2533069"/>
            <a:ext cx="8486986" cy="646331"/>
          </a:xfrm>
          <a:prstGeom prst="rect">
            <a:avLst/>
          </a:prstGeom>
          <a:noFill/>
        </p:spPr>
        <p:txBody>
          <a:bodyPr wrap="square" rtlCol="0">
            <a:spAutoFit/>
          </a:bodyPr>
          <a:lstStyle/>
          <a:p>
            <a:pPr>
              <a:spcBef>
                <a:spcPts val="800"/>
              </a:spcBef>
              <a:buClr>
                <a:schemeClr val="accent1"/>
              </a:buClr>
              <a:buSzPts val="2600"/>
              <a:buFont typeface="Chivo Light"/>
              <a:buNone/>
            </a:pPr>
            <a:r>
              <a:rPr lang="vi-VN" b="1" dirty="0">
                <a:solidFill>
                  <a:srgbClr val="0000FF"/>
                </a:solidFill>
                <a:latin typeface="HP001 4 hàng" pitchFamily="34" charset="0"/>
                <a:ea typeface="Chivo Light"/>
                <a:cs typeface="Chivo Light"/>
                <a:sym typeface="Chivo Light"/>
              </a:rPr>
              <a:t>. </a:t>
            </a:r>
            <a:r>
              <a:rPr lang="en-US" sz="3600" b="1" dirty="0" smtClean="0">
                <a:solidFill>
                  <a:schemeClr val="bg1"/>
                </a:solidFill>
                <a:latin typeface="HP001 4 hàng" pitchFamily="34" charset="0"/>
                <a:ea typeface="Chivo Light"/>
                <a:cs typeface="Chivo Light"/>
                <a:sym typeface="Chivo Light"/>
              </a:rPr>
              <a:t>b, </a:t>
            </a:r>
            <a:r>
              <a:rPr lang="vi-VN" sz="3600" b="1" dirty="0" smtClean="0">
                <a:solidFill>
                  <a:schemeClr val="bg1"/>
                </a:solidFill>
                <a:latin typeface="HP001 4 hàng" pitchFamily="34" charset="0"/>
                <a:ea typeface="Chivo Light"/>
                <a:cs typeface="Chivo Light"/>
                <a:sym typeface="Chivo Light"/>
              </a:rPr>
              <a:t>Kiến đã làm gì để cứu bồ câu?</a:t>
            </a:r>
            <a:endParaRPr lang="vi-VN" sz="3600" b="1" u="sng" dirty="0">
              <a:solidFill>
                <a:schemeClr val="bg1"/>
              </a:solidFill>
              <a:latin typeface="HP001 4 hàng" pitchFamily="34" charset="0"/>
              <a:ea typeface="Chivo Light"/>
              <a:cs typeface="Chivo Light"/>
              <a:sym typeface="Chivo Light"/>
            </a:endParaRPr>
          </a:p>
        </p:txBody>
      </p:sp>
      <p:sp>
        <p:nvSpPr>
          <p:cNvPr id="5" name="TextBox 4"/>
          <p:cNvSpPr txBox="1"/>
          <p:nvPr/>
        </p:nvSpPr>
        <p:spPr>
          <a:xfrm>
            <a:off x="414967" y="3605131"/>
            <a:ext cx="8863504" cy="646331"/>
          </a:xfrm>
          <a:prstGeom prst="rect">
            <a:avLst/>
          </a:prstGeom>
          <a:noFill/>
        </p:spPr>
        <p:txBody>
          <a:bodyPr wrap="square" rtlCol="0">
            <a:spAutoFit/>
          </a:bodyPr>
          <a:lstStyle/>
          <a:p>
            <a:pPr>
              <a:spcBef>
                <a:spcPts val="800"/>
              </a:spcBef>
              <a:buClr>
                <a:schemeClr val="accent1"/>
              </a:buClr>
              <a:buSzPts val="2600"/>
              <a:buFont typeface="Chivo Light"/>
              <a:buNone/>
            </a:pPr>
            <a:r>
              <a:rPr lang="vi-VN" b="1" dirty="0">
                <a:solidFill>
                  <a:srgbClr val="0000FF"/>
                </a:solidFill>
                <a:latin typeface="HP001 4 hàng" pitchFamily="34" charset="0"/>
                <a:ea typeface="Chivo Light"/>
                <a:cs typeface="Chivo Light"/>
                <a:sym typeface="Chivo Light"/>
              </a:rPr>
              <a:t>. </a:t>
            </a:r>
            <a:r>
              <a:rPr lang="en-US" sz="3600" b="1" dirty="0" smtClean="0">
                <a:solidFill>
                  <a:schemeClr val="bg1"/>
                </a:solidFill>
                <a:latin typeface="HP001 4 hàng" pitchFamily="34" charset="0"/>
                <a:ea typeface="Chivo Light"/>
                <a:cs typeface="Chivo Light"/>
                <a:sym typeface="Chivo Light"/>
              </a:rPr>
              <a:t>c, </a:t>
            </a:r>
            <a:r>
              <a:rPr lang="vi-VN" sz="3600" b="1" dirty="0" smtClean="0">
                <a:solidFill>
                  <a:schemeClr val="bg1"/>
                </a:solidFill>
                <a:latin typeface="HP001 4 hàng" pitchFamily="34" charset="0"/>
                <a:ea typeface="Chivo Light"/>
                <a:cs typeface="Chivo Light"/>
                <a:sym typeface="Chivo Light"/>
              </a:rPr>
              <a:t>Em học được điều gì từ câu chuyện này?</a:t>
            </a:r>
            <a:endParaRPr lang="vi-VN" sz="3600" b="1" u="sng" dirty="0">
              <a:solidFill>
                <a:schemeClr val="bg1"/>
              </a:solidFill>
              <a:latin typeface="HP001 4 hàng" pitchFamily="34" charset="0"/>
              <a:ea typeface="Chivo Light"/>
              <a:cs typeface="Chivo Light"/>
              <a:sym typeface="Chivo Light"/>
            </a:endParaRPr>
          </a:p>
        </p:txBody>
      </p:sp>
      <p:pic>
        <p:nvPicPr>
          <p:cNvPr id="6" name="Picture 5"/>
          <p:cNvPicPr>
            <a:picLocks noChangeAspect="1"/>
          </p:cNvPicPr>
          <p:nvPr/>
        </p:nvPicPr>
        <p:blipFill>
          <a:blip r:embed="rId2"/>
          <a:stretch>
            <a:fillRect/>
          </a:stretch>
        </p:blipFill>
        <p:spPr>
          <a:xfrm>
            <a:off x="4814143" y="5325035"/>
            <a:ext cx="2282024" cy="1496587"/>
          </a:xfrm>
          <a:prstGeom prst="flowChartConnector">
            <a:avLst/>
          </a:prstGeom>
          <a:scene3d>
            <a:camera prst="orthographicFront"/>
            <a:lightRig rig="threePt" dir="t"/>
          </a:scene3d>
          <a:sp3d>
            <a:bevelT/>
          </a:sp3d>
        </p:spPr>
      </p:pic>
    </p:spTree>
    <p:extLst>
      <p:ext uri="{BB962C8B-B14F-4D97-AF65-F5344CB8AC3E}">
        <p14:creationId xmlns:p14="http://schemas.microsoft.com/office/powerpoint/2010/main" val="1878653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1"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arn(inVertical)">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heel(1)">
                                      <p:cBhvr>
                                        <p:cTn id="2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3" grpId="0"/>
      <p:bldP spid="4" grpId="0"/>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03300"/>
        </a:solidFill>
        <a:effectLst/>
      </p:bgPr>
    </p:bg>
    <p:spTree>
      <p:nvGrpSpPr>
        <p:cNvPr id="1" name=""/>
        <p:cNvGrpSpPr/>
        <p:nvPr/>
      </p:nvGrpSpPr>
      <p:grpSpPr>
        <a:xfrm>
          <a:off x="0" y="0"/>
          <a:ext cx="0" cy="0"/>
          <a:chOff x="0" y="0"/>
          <a:chExt cx="0" cy="0"/>
        </a:xfrm>
      </p:grpSpPr>
      <p:sp>
        <p:nvSpPr>
          <p:cNvPr id="4" name="Google Shape;461;p28"/>
          <p:cNvSpPr txBox="1">
            <a:spLocks noChangeArrowheads="1"/>
          </p:cNvSpPr>
          <p:nvPr/>
        </p:nvSpPr>
        <p:spPr bwMode="auto">
          <a:xfrm>
            <a:off x="487937" y="197214"/>
            <a:ext cx="11142617" cy="712495"/>
          </a:xfrm>
          <a:prstGeom prst="rect">
            <a:avLst/>
          </a:prstGeom>
          <a:solidFill>
            <a:srgbClr val="000099"/>
          </a:solidFill>
          <a:ln>
            <a:noFill/>
          </a:ln>
          <a:scene3d>
            <a:camera prst="orthographicFront"/>
            <a:lightRig rig="threePt" dir="t"/>
          </a:scene3d>
          <a:sp3d>
            <a:bevelT/>
          </a:sp3d>
          <a:extLst/>
        </p:spPr>
        <p:txBody>
          <a:bodyPr lIns="121900" tIns="121900" rIns="121900" bIns="121900"/>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a:spcBef>
                <a:spcPts val="800"/>
              </a:spcBef>
              <a:buClr>
                <a:schemeClr val="accent1"/>
              </a:buClr>
              <a:buSzPts val="2600"/>
              <a:buFont typeface="Chivo Light"/>
              <a:buNone/>
            </a:pPr>
            <a:r>
              <a:rPr lang="vi-VN" sz="4000" b="1" dirty="0" smtClean="0">
                <a:solidFill>
                  <a:srgbClr val="FFFF00"/>
                </a:solidFill>
                <a:latin typeface="HP001 4 hàng" pitchFamily="34" charset="0"/>
                <a:ea typeface="Chivo Light"/>
                <a:cs typeface="Chivo Light"/>
                <a:sym typeface="Chivo Light"/>
              </a:rPr>
              <a:t>4. Viết vào vở câu trả lời cho câu hỏi b ở mục 3 </a:t>
            </a:r>
          </a:p>
        </p:txBody>
      </p:sp>
      <p:pic>
        <p:nvPicPr>
          <p:cNvPr id="7" name="Picture 6"/>
          <p:cNvPicPr>
            <a:picLocks noChangeAspect="1"/>
          </p:cNvPicPr>
          <p:nvPr/>
        </p:nvPicPr>
        <p:blipFill>
          <a:blip r:embed="rId2"/>
          <a:stretch>
            <a:fillRect/>
          </a:stretch>
        </p:blipFill>
        <p:spPr>
          <a:xfrm>
            <a:off x="10840809" y="5503769"/>
            <a:ext cx="1285875" cy="1354231"/>
          </a:xfrm>
          <a:prstGeom prst="ellipse">
            <a:avLst/>
          </a:prstGeom>
        </p:spPr>
      </p:pic>
      <p:sp>
        <p:nvSpPr>
          <p:cNvPr id="2" name="TextBox 1"/>
          <p:cNvSpPr txBox="1"/>
          <p:nvPr/>
        </p:nvSpPr>
        <p:spPr>
          <a:xfrm>
            <a:off x="340568" y="1569711"/>
            <a:ext cx="9368209" cy="369332"/>
          </a:xfrm>
          <a:prstGeom prst="rect">
            <a:avLst/>
          </a:prstGeom>
          <a:noFill/>
        </p:spPr>
        <p:txBody>
          <a:bodyPr wrap="square" rtlCol="0">
            <a:spAutoFit/>
          </a:bodyPr>
          <a:lstStyle/>
          <a:p>
            <a:r>
              <a:rPr lang="vi-VN" dirty="0" smtClean="0"/>
              <a:t> </a:t>
            </a:r>
            <a:endParaRPr lang="en-US" dirty="0"/>
          </a:p>
        </p:txBody>
      </p:sp>
      <p:sp>
        <p:nvSpPr>
          <p:cNvPr id="3" name="Rectangle 2"/>
          <p:cNvSpPr/>
          <p:nvPr/>
        </p:nvSpPr>
        <p:spPr>
          <a:xfrm>
            <a:off x="2186109" y="1169602"/>
            <a:ext cx="8185800" cy="584775"/>
          </a:xfrm>
          <a:prstGeom prst="rect">
            <a:avLst/>
          </a:prstGeom>
        </p:spPr>
        <p:txBody>
          <a:bodyPr wrap="square">
            <a:spAutoFit/>
          </a:bodyPr>
          <a:lstStyle/>
          <a:p>
            <a:r>
              <a:rPr lang="vi-VN" sz="3200" b="1" dirty="0" smtClean="0">
                <a:solidFill>
                  <a:schemeClr val="bg1"/>
                </a:solidFill>
                <a:latin typeface="+mj-lt"/>
              </a:rPr>
              <a:t>Kiến bò đến chỗ người thợ săn và  ( ... )</a:t>
            </a:r>
            <a:endParaRPr lang="en-US" sz="3200" dirty="0">
              <a:latin typeface="+mj-lt"/>
            </a:endParaRPr>
          </a:p>
        </p:txBody>
      </p:sp>
    </p:spTree>
    <p:extLst>
      <p:ext uri="{BB962C8B-B14F-4D97-AF65-F5344CB8AC3E}">
        <p14:creationId xmlns:p14="http://schemas.microsoft.com/office/powerpoint/2010/main" val="1713485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1"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heel(1)">
                                      <p:cBhvr>
                                        <p:cTn id="19"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03300"/>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295422" y="1488492"/>
            <a:ext cx="11563643" cy="3787225"/>
          </a:xfrm>
          <a:prstGeom prst="rect">
            <a:avLst/>
          </a:prstGeom>
        </p:spPr>
      </p:pic>
      <p:sp>
        <p:nvSpPr>
          <p:cNvPr id="6" name="TextBox 5"/>
          <p:cNvSpPr txBox="1">
            <a:spLocks noChangeArrowheads="1"/>
          </p:cNvSpPr>
          <p:nvPr/>
        </p:nvSpPr>
        <p:spPr bwMode="auto">
          <a:xfrm>
            <a:off x="4429248" y="335466"/>
            <a:ext cx="2969525" cy="646331"/>
          </a:xfrm>
          <a:prstGeom prst="rect">
            <a:avLst/>
          </a:prstGeom>
          <a:solidFill>
            <a:srgbClr val="FF9900"/>
          </a:solidFill>
          <a:ln>
            <a:noFill/>
          </a:ln>
          <a:extLst/>
        </p:spPr>
        <p:txBody>
          <a:bodyPr wrap="squar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r>
              <a:rPr lang="vi-VN" sz="3600" b="1" dirty="0">
                <a:solidFill>
                  <a:schemeClr val="bg1"/>
                </a:solidFill>
                <a:latin typeface=".VnAvant" pitchFamily="34" charset="0"/>
              </a:rPr>
              <a:t>1</a:t>
            </a:r>
            <a:r>
              <a:rPr lang="vi-VN" sz="3600" b="1" dirty="0" smtClean="0">
                <a:solidFill>
                  <a:schemeClr val="bg1"/>
                </a:solidFill>
                <a:latin typeface=".VnAvant" pitchFamily="34" charset="0"/>
              </a:rPr>
              <a:t>.</a:t>
            </a:r>
            <a:r>
              <a:rPr lang="vi-VN" sz="3600" b="1" dirty="0" smtClean="0">
                <a:solidFill>
                  <a:schemeClr val="bg1"/>
                </a:solidFill>
              </a:rPr>
              <a:t> Tô  (T26)</a:t>
            </a:r>
            <a:endParaRPr lang="en-US" sz="3600" b="1" dirty="0">
              <a:solidFill>
                <a:schemeClr val="bg1"/>
              </a:solidFill>
              <a:latin typeface=".VnAvant" pitchFamily="34" charset="0"/>
            </a:endParaRPr>
          </a:p>
        </p:txBody>
      </p:sp>
      <p:sp>
        <p:nvSpPr>
          <p:cNvPr id="7" name="TextBox 6"/>
          <p:cNvSpPr txBox="1"/>
          <p:nvPr/>
        </p:nvSpPr>
        <p:spPr>
          <a:xfrm>
            <a:off x="309722" y="2461795"/>
            <a:ext cx="1758462" cy="1400383"/>
          </a:xfrm>
          <a:prstGeom prst="rect">
            <a:avLst/>
          </a:prstGeom>
          <a:noFill/>
        </p:spPr>
        <p:txBody>
          <a:bodyPr wrap="square" rtlCol="0">
            <a:spAutoFit/>
          </a:bodyPr>
          <a:lstStyle/>
          <a:p>
            <a:pPr>
              <a:spcBef>
                <a:spcPts val="800"/>
              </a:spcBef>
              <a:buClr>
                <a:schemeClr val="accent1"/>
              </a:buClr>
              <a:buSzPts val="2600"/>
              <a:buFont typeface="Chivo Light"/>
              <a:buNone/>
            </a:pPr>
            <a:r>
              <a:rPr lang="vi-VN" sz="8500" b="1" dirty="0" smtClean="0">
                <a:solidFill>
                  <a:srgbClr val="0000FF"/>
                </a:solidFill>
                <a:latin typeface="HP001 4 hàng" pitchFamily="34" charset="0"/>
                <a:ea typeface="Chivo Light"/>
                <a:cs typeface="Chivo Light"/>
                <a:sym typeface="Chivo Light"/>
              </a:rPr>
              <a:t>O</a:t>
            </a:r>
            <a:endParaRPr lang="vi-VN" sz="8500" b="1" u="sng" dirty="0">
              <a:solidFill>
                <a:srgbClr val="0000FF"/>
              </a:solidFill>
              <a:latin typeface="HP001 4 hàng" pitchFamily="34" charset="0"/>
              <a:ea typeface="Chivo Light"/>
              <a:cs typeface="Chivo Light"/>
              <a:sym typeface="Chivo Light"/>
            </a:endParaRPr>
          </a:p>
        </p:txBody>
      </p:sp>
      <p:sp>
        <p:nvSpPr>
          <p:cNvPr id="8" name="TextBox 7"/>
          <p:cNvSpPr txBox="1"/>
          <p:nvPr/>
        </p:nvSpPr>
        <p:spPr>
          <a:xfrm>
            <a:off x="3832676" y="2448731"/>
            <a:ext cx="1758462" cy="1400383"/>
          </a:xfrm>
          <a:prstGeom prst="rect">
            <a:avLst/>
          </a:prstGeom>
          <a:noFill/>
        </p:spPr>
        <p:txBody>
          <a:bodyPr wrap="square" rtlCol="0">
            <a:spAutoFit/>
          </a:bodyPr>
          <a:lstStyle/>
          <a:p>
            <a:pPr>
              <a:spcBef>
                <a:spcPts val="800"/>
              </a:spcBef>
              <a:buClr>
                <a:schemeClr val="accent1"/>
              </a:buClr>
              <a:buSzPts val="2600"/>
              <a:buFont typeface="Chivo Light"/>
              <a:buNone/>
            </a:pPr>
            <a:r>
              <a:rPr lang="vi-VN" sz="8500" b="1" dirty="0" smtClean="0">
                <a:solidFill>
                  <a:srgbClr val="0000FF"/>
                </a:solidFill>
                <a:latin typeface="HP001 4 hàng" pitchFamily="34" charset="0"/>
                <a:ea typeface="Chivo Light"/>
                <a:cs typeface="Chivo Light"/>
                <a:sym typeface="Chivo Light"/>
              </a:rPr>
              <a:t>O</a:t>
            </a:r>
            <a:endParaRPr lang="vi-VN" sz="8500" b="1" u="sng" dirty="0">
              <a:solidFill>
                <a:srgbClr val="0000FF"/>
              </a:solidFill>
              <a:latin typeface="HP001 4 hàng" pitchFamily="34" charset="0"/>
              <a:ea typeface="Chivo Light"/>
              <a:cs typeface="Chivo Light"/>
              <a:sym typeface="Chivo Light"/>
            </a:endParaRPr>
          </a:p>
        </p:txBody>
      </p:sp>
      <p:sp>
        <p:nvSpPr>
          <p:cNvPr id="10" name="TextBox 9"/>
          <p:cNvSpPr txBox="1"/>
          <p:nvPr/>
        </p:nvSpPr>
        <p:spPr>
          <a:xfrm>
            <a:off x="282360" y="4610877"/>
            <a:ext cx="461738" cy="738664"/>
          </a:xfrm>
          <a:prstGeom prst="rect">
            <a:avLst/>
          </a:prstGeom>
          <a:noFill/>
        </p:spPr>
        <p:txBody>
          <a:bodyPr wrap="square" rtlCol="0">
            <a:spAutoFit/>
          </a:bodyPr>
          <a:lstStyle/>
          <a:p>
            <a:pPr>
              <a:spcBef>
                <a:spcPts val="800"/>
              </a:spcBef>
              <a:buClr>
                <a:schemeClr val="accent1"/>
              </a:buClr>
              <a:buSzPts val="2600"/>
              <a:buFont typeface="Chivo Light"/>
              <a:buNone/>
            </a:pPr>
            <a:r>
              <a:rPr lang="vi-VN" sz="4200" b="1" dirty="0" smtClean="0">
                <a:solidFill>
                  <a:srgbClr val="0000FF"/>
                </a:solidFill>
                <a:latin typeface="HP001 4 hàng" pitchFamily="34" charset="0"/>
                <a:ea typeface="Chivo Light"/>
                <a:cs typeface="Chivo Light"/>
                <a:sym typeface="Chivo Light"/>
              </a:rPr>
              <a:t>O</a:t>
            </a:r>
            <a:endParaRPr lang="vi-VN" sz="4200" b="1" u="sng" dirty="0">
              <a:solidFill>
                <a:srgbClr val="0000FF"/>
              </a:solidFill>
              <a:latin typeface="HP001 4 hàng" pitchFamily="34" charset="0"/>
              <a:ea typeface="Chivo Light"/>
              <a:cs typeface="Chivo Light"/>
              <a:sym typeface="Chivo Light"/>
            </a:endParaRPr>
          </a:p>
        </p:txBody>
      </p:sp>
      <p:sp>
        <p:nvSpPr>
          <p:cNvPr id="9" name="TextBox 8"/>
          <p:cNvSpPr txBox="1"/>
          <p:nvPr/>
        </p:nvSpPr>
        <p:spPr>
          <a:xfrm>
            <a:off x="7339877" y="2448730"/>
            <a:ext cx="1758462" cy="1400383"/>
          </a:xfrm>
          <a:prstGeom prst="rect">
            <a:avLst/>
          </a:prstGeom>
          <a:noFill/>
        </p:spPr>
        <p:txBody>
          <a:bodyPr wrap="square" rtlCol="0">
            <a:spAutoFit/>
          </a:bodyPr>
          <a:lstStyle/>
          <a:p>
            <a:pPr>
              <a:spcBef>
                <a:spcPts val="800"/>
              </a:spcBef>
              <a:buClr>
                <a:schemeClr val="accent1"/>
              </a:buClr>
              <a:buSzPts val="2600"/>
              <a:buFont typeface="Chivo Light"/>
              <a:buNone/>
            </a:pPr>
            <a:r>
              <a:rPr lang="vi-VN" sz="8500" b="1" dirty="0">
                <a:solidFill>
                  <a:srgbClr val="0000FF"/>
                </a:solidFill>
                <a:latin typeface="HP001 4 hàng" pitchFamily="34" charset="0"/>
                <a:ea typeface="Chivo Light"/>
                <a:cs typeface="Chivo Light"/>
                <a:sym typeface="Chivo Light"/>
              </a:rPr>
              <a:t>Ô</a:t>
            </a:r>
          </a:p>
        </p:txBody>
      </p:sp>
      <p:sp>
        <p:nvSpPr>
          <p:cNvPr id="11" name="TextBox 10"/>
          <p:cNvSpPr txBox="1"/>
          <p:nvPr/>
        </p:nvSpPr>
        <p:spPr>
          <a:xfrm>
            <a:off x="7299117" y="4610877"/>
            <a:ext cx="1041014" cy="738664"/>
          </a:xfrm>
          <a:prstGeom prst="rect">
            <a:avLst/>
          </a:prstGeom>
          <a:noFill/>
        </p:spPr>
        <p:txBody>
          <a:bodyPr wrap="square" rtlCol="0">
            <a:spAutoFit/>
          </a:bodyPr>
          <a:lstStyle/>
          <a:p>
            <a:pPr>
              <a:spcBef>
                <a:spcPts val="800"/>
              </a:spcBef>
              <a:buClr>
                <a:schemeClr val="accent1"/>
              </a:buClr>
              <a:buSzPts val="2600"/>
              <a:buFont typeface="Chivo Light"/>
              <a:buNone/>
            </a:pPr>
            <a:r>
              <a:rPr lang="vi-VN" sz="4200" b="1" dirty="0">
                <a:solidFill>
                  <a:srgbClr val="0000FF"/>
                </a:solidFill>
                <a:latin typeface="HP001 4 hàng" pitchFamily="34" charset="0"/>
                <a:ea typeface="Chivo Light"/>
                <a:cs typeface="Chivo Light"/>
                <a:sym typeface="Chivo Light"/>
              </a:rPr>
              <a:t>Ô</a:t>
            </a:r>
            <a:endParaRPr lang="vi-VN" sz="4200" b="1" u="sng" dirty="0">
              <a:solidFill>
                <a:srgbClr val="0000FF"/>
              </a:solidFill>
              <a:latin typeface="HP001 4 hàng" pitchFamily="34" charset="0"/>
              <a:ea typeface="Chivo Light"/>
              <a:cs typeface="Chivo Light"/>
              <a:sym typeface="Chivo Light"/>
            </a:endParaRPr>
          </a:p>
        </p:txBody>
      </p:sp>
      <p:sp>
        <p:nvSpPr>
          <p:cNvPr id="19" name="TextBox 18"/>
          <p:cNvSpPr txBox="1"/>
          <p:nvPr/>
        </p:nvSpPr>
        <p:spPr>
          <a:xfrm>
            <a:off x="3833104" y="4619584"/>
            <a:ext cx="1041014" cy="738664"/>
          </a:xfrm>
          <a:prstGeom prst="rect">
            <a:avLst/>
          </a:prstGeom>
          <a:noFill/>
        </p:spPr>
        <p:txBody>
          <a:bodyPr wrap="square" rtlCol="0">
            <a:spAutoFit/>
          </a:bodyPr>
          <a:lstStyle/>
          <a:p>
            <a:pPr>
              <a:spcBef>
                <a:spcPts val="800"/>
              </a:spcBef>
              <a:buClr>
                <a:schemeClr val="accent1"/>
              </a:buClr>
              <a:buSzPts val="2600"/>
              <a:buFont typeface="Chivo Light"/>
              <a:buNone/>
            </a:pPr>
            <a:r>
              <a:rPr lang="vi-VN" sz="4200" b="1" dirty="0" smtClean="0">
                <a:solidFill>
                  <a:srgbClr val="0000FF"/>
                </a:solidFill>
                <a:latin typeface="HP001 4 hàng" pitchFamily="34" charset="0"/>
                <a:ea typeface="Chivo Light"/>
                <a:cs typeface="Chivo Light"/>
                <a:sym typeface="Chivo Light"/>
              </a:rPr>
              <a:t>O</a:t>
            </a:r>
            <a:endParaRPr lang="vi-VN" sz="4200" b="1" u="sng" dirty="0">
              <a:solidFill>
                <a:srgbClr val="0000FF"/>
              </a:solidFill>
              <a:latin typeface="HP001 4 hàng" pitchFamily="34" charset="0"/>
              <a:ea typeface="Chivo Light"/>
              <a:cs typeface="Chivo Light"/>
              <a:sym typeface="Chivo Light"/>
            </a:endParaRPr>
          </a:p>
        </p:txBody>
      </p:sp>
      <p:sp>
        <p:nvSpPr>
          <p:cNvPr id="20" name="TextBox 19"/>
          <p:cNvSpPr txBox="1"/>
          <p:nvPr/>
        </p:nvSpPr>
        <p:spPr>
          <a:xfrm>
            <a:off x="10818051" y="4610877"/>
            <a:ext cx="1041014" cy="738664"/>
          </a:xfrm>
          <a:prstGeom prst="rect">
            <a:avLst/>
          </a:prstGeom>
          <a:noFill/>
        </p:spPr>
        <p:txBody>
          <a:bodyPr wrap="square" rtlCol="0">
            <a:spAutoFit/>
          </a:bodyPr>
          <a:lstStyle/>
          <a:p>
            <a:pPr>
              <a:spcBef>
                <a:spcPts val="800"/>
              </a:spcBef>
              <a:buClr>
                <a:schemeClr val="accent1"/>
              </a:buClr>
              <a:buSzPts val="2600"/>
              <a:buFont typeface="Chivo Light"/>
              <a:buNone/>
            </a:pPr>
            <a:r>
              <a:rPr lang="vi-VN" sz="4200" b="1" dirty="0">
                <a:solidFill>
                  <a:srgbClr val="0000FF"/>
                </a:solidFill>
                <a:latin typeface="HP001 4 hàng" pitchFamily="34" charset="0"/>
                <a:ea typeface="Chivo Light"/>
                <a:cs typeface="Chivo Light"/>
                <a:sym typeface="Chivo Light"/>
              </a:rPr>
              <a:t>Ô</a:t>
            </a:r>
            <a:endParaRPr lang="vi-VN" sz="4200" b="1" u="sng" dirty="0">
              <a:solidFill>
                <a:srgbClr val="0000FF"/>
              </a:solidFill>
              <a:latin typeface="HP001 4 hàng" pitchFamily="34" charset="0"/>
              <a:ea typeface="Chivo Light"/>
              <a:cs typeface="Chivo Light"/>
              <a:sym typeface="Chivo Light"/>
            </a:endParaRPr>
          </a:p>
        </p:txBody>
      </p:sp>
      <p:sp>
        <p:nvSpPr>
          <p:cNvPr id="13" name="TextBox 12"/>
          <p:cNvSpPr txBox="1"/>
          <p:nvPr/>
        </p:nvSpPr>
        <p:spPr>
          <a:xfrm>
            <a:off x="10818051" y="2448729"/>
            <a:ext cx="1758462" cy="1400383"/>
          </a:xfrm>
          <a:prstGeom prst="rect">
            <a:avLst/>
          </a:prstGeom>
          <a:noFill/>
        </p:spPr>
        <p:txBody>
          <a:bodyPr wrap="square" rtlCol="0">
            <a:spAutoFit/>
          </a:bodyPr>
          <a:lstStyle/>
          <a:p>
            <a:pPr>
              <a:spcBef>
                <a:spcPts val="800"/>
              </a:spcBef>
              <a:buClr>
                <a:schemeClr val="accent1"/>
              </a:buClr>
              <a:buSzPts val="2600"/>
              <a:buFont typeface="Chivo Light"/>
              <a:buNone/>
            </a:pPr>
            <a:r>
              <a:rPr lang="vi-VN" sz="8500" b="1" dirty="0">
                <a:solidFill>
                  <a:srgbClr val="0000FF"/>
                </a:solidFill>
                <a:latin typeface="HP001 4 hàng" pitchFamily="34" charset="0"/>
                <a:ea typeface="Chivo Light"/>
                <a:cs typeface="Chivo Light"/>
                <a:sym typeface="Chivo Light"/>
              </a:rPr>
              <a:t>Ô</a:t>
            </a:r>
            <a:endParaRPr lang="vi-VN" sz="8500" b="1" u="sng" dirty="0">
              <a:solidFill>
                <a:srgbClr val="0000FF"/>
              </a:solidFill>
              <a:latin typeface="HP001 4 hàng" pitchFamily="34" charset="0"/>
              <a:ea typeface="Chivo Light"/>
              <a:cs typeface="Chivo Light"/>
              <a:sym typeface="Chivo Light"/>
            </a:endParaRPr>
          </a:p>
        </p:txBody>
      </p:sp>
      <p:pic>
        <p:nvPicPr>
          <p:cNvPr id="14" name="Picture 13"/>
          <p:cNvPicPr>
            <a:picLocks noChangeAspect="1"/>
          </p:cNvPicPr>
          <p:nvPr/>
        </p:nvPicPr>
        <p:blipFill>
          <a:blip r:embed="rId3"/>
          <a:stretch>
            <a:fillRect/>
          </a:stretch>
        </p:blipFill>
        <p:spPr>
          <a:xfrm>
            <a:off x="10874846" y="5380787"/>
            <a:ext cx="1285875" cy="1329295"/>
          </a:xfrm>
          <a:prstGeom prst="ellipse">
            <a:avLst/>
          </a:prstGeom>
        </p:spPr>
      </p:pic>
    </p:spTree>
    <p:extLst>
      <p:ext uri="{BB962C8B-B14F-4D97-AF65-F5344CB8AC3E}">
        <p14:creationId xmlns:p14="http://schemas.microsoft.com/office/powerpoint/2010/main" val="520642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1000"/>
                                        <p:tgtEl>
                                          <p:spTgt spid="8"/>
                                        </p:tgtEl>
                                      </p:cBhvr>
                                    </p:animEffect>
                                    <p:anim calcmode="lin" valueType="num">
                                      <p:cBhvr>
                                        <p:cTn id="27" dur="1000" fill="hold"/>
                                        <p:tgtEl>
                                          <p:spTgt spid="8"/>
                                        </p:tgtEl>
                                        <p:attrNameLst>
                                          <p:attrName>ppt_x</p:attrName>
                                        </p:attrNameLst>
                                      </p:cBhvr>
                                      <p:tavLst>
                                        <p:tav tm="0">
                                          <p:val>
                                            <p:strVal val="#ppt_x"/>
                                          </p:val>
                                        </p:tav>
                                        <p:tav tm="100000">
                                          <p:val>
                                            <p:strVal val="#ppt_x"/>
                                          </p:val>
                                        </p:tav>
                                      </p:tavLst>
                                    </p:anim>
                                    <p:anim calcmode="lin" valueType="num">
                                      <p:cBhvr>
                                        <p:cTn id="28" dur="1000" fill="hold"/>
                                        <p:tgtEl>
                                          <p:spTgt spid="8"/>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fade">
                                      <p:cBhvr>
                                        <p:cTn id="36" dur="1000"/>
                                        <p:tgtEl>
                                          <p:spTgt spid="13"/>
                                        </p:tgtEl>
                                      </p:cBhvr>
                                    </p:animEffect>
                                    <p:anim calcmode="lin" valueType="num">
                                      <p:cBhvr>
                                        <p:cTn id="37" dur="1000" fill="hold"/>
                                        <p:tgtEl>
                                          <p:spTgt spid="13"/>
                                        </p:tgtEl>
                                        <p:attrNameLst>
                                          <p:attrName>ppt_x</p:attrName>
                                        </p:attrNameLst>
                                      </p:cBhvr>
                                      <p:tavLst>
                                        <p:tav tm="0">
                                          <p:val>
                                            <p:strVal val="#ppt_x"/>
                                          </p:val>
                                        </p:tav>
                                        <p:tav tm="100000">
                                          <p:val>
                                            <p:strVal val="#ppt_x"/>
                                          </p:val>
                                        </p:tav>
                                      </p:tavLst>
                                    </p:anim>
                                    <p:anim calcmode="lin" valueType="num">
                                      <p:cBhvr>
                                        <p:cTn id="38"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fade">
                                      <p:cBhvr>
                                        <p:cTn id="43" dur="1000"/>
                                        <p:tgtEl>
                                          <p:spTgt spid="10"/>
                                        </p:tgtEl>
                                      </p:cBhvr>
                                    </p:animEffect>
                                    <p:anim calcmode="lin" valueType="num">
                                      <p:cBhvr>
                                        <p:cTn id="44" dur="1000" fill="hold"/>
                                        <p:tgtEl>
                                          <p:spTgt spid="10"/>
                                        </p:tgtEl>
                                        <p:attrNameLst>
                                          <p:attrName>ppt_x</p:attrName>
                                        </p:attrNameLst>
                                      </p:cBhvr>
                                      <p:tavLst>
                                        <p:tav tm="0">
                                          <p:val>
                                            <p:strVal val="#ppt_x"/>
                                          </p:val>
                                        </p:tav>
                                        <p:tav tm="100000">
                                          <p:val>
                                            <p:strVal val="#ppt_x"/>
                                          </p:val>
                                        </p:tav>
                                      </p:tavLst>
                                    </p:anim>
                                    <p:anim calcmode="lin" valueType="num">
                                      <p:cBhvr>
                                        <p:cTn id="45" dur="1000" fill="hold"/>
                                        <p:tgtEl>
                                          <p:spTgt spid="10"/>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1000" fill="hold"/>
                                        <p:tgtEl>
                                          <p:spTgt spid="1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11"/>
                                        </p:tgtEl>
                                        <p:attrNameLst>
                                          <p:attrName>style.visibility</p:attrName>
                                        </p:attrNameLst>
                                      </p:cBhvr>
                                      <p:to>
                                        <p:strVal val="visible"/>
                                      </p:to>
                                    </p:set>
                                    <p:animEffect transition="in" filter="fade">
                                      <p:cBhvr>
                                        <p:cTn id="53" dur="1000"/>
                                        <p:tgtEl>
                                          <p:spTgt spid="11"/>
                                        </p:tgtEl>
                                      </p:cBhvr>
                                    </p:animEffect>
                                    <p:anim calcmode="lin" valueType="num">
                                      <p:cBhvr>
                                        <p:cTn id="54" dur="1000" fill="hold"/>
                                        <p:tgtEl>
                                          <p:spTgt spid="11"/>
                                        </p:tgtEl>
                                        <p:attrNameLst>
                                          <p:attrName>ppt_x</p:attrName>
                                        </p:attrNameLst>
                                      </p:cBhvr>
                                      <p:tavLst>
                                        <p:tav tm="0">
                                          <p:val>
                                            <p:strVal val="#ppt_x"/>
                                          </p:val>
                                        </p:tav>
                                        <p:tav tm="100000">
                                          <p:val>
                                            <p:strVal val="#ppt_x"/>
                                          </p:val>
                                        </p:tav>
                                      </p:tavLst>
                                    </p:anim>
                                    <p:anim calcmode="lin" valueType="num">
                                      <p:cBhvr>
                                        <p:cTn id="55" dur="1000" fill="hold"/>
                                        <p:tgtEl>
                                          <p:spTgt spid="11"/>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20"/>
                                        </p:tgtEl>
                                        <p:attrNameLst>
                                          <p:attrName>style.visibility</p:attrName>
                                        </p:attrNameLst>
                                      </p:cBhvr>
                                      <p:to>
                                        <p:strVal val="visible"/>
                                      </p:to>
                                    </p:set>
                                    <p:animEffect transition="in" filter="fade">
                                      <p:cBhvr>
                                        <p:cTn id="58" dur="1000"/>
                                        <p:tgtEl>
                                          <p:spTgt spid="20"/>
                                        </p:tgtEl>
                                      </p:cBhvr>
                                    </p:animEffect>
                                    <p:anim calcmode="lin" valueType="num">
                                      <p:cBhvr>
                                        <p:cTn id="59" dur="1000" fill="hold"/>
                                        <p:tgtEl>
                                          <p:spTgt spid="20"/>
                                        </p:tgtEl>
                                        <p:attrNameLst>
                                          <p:attrName>ppt_x</p:attrName>
                                        </p:attrNameLst>
                                      </p:cBhvr>
                                      <p:tavLst>
                                        <p:tav tm="0">
                                          <p:val>
                                            <p:strVal val="#ppt_x"/>
                                          </p:val>
                                        </p:tav>
                                        <p:tav tm="100000">
                                          <p:val>
                                            <p:strVal val="#ppt_x"/>
                                          </p:val>
                                        </p:tav>
                                      </p:tavLst>
                                    </p:anim>
                                    <p:anim calcmode="lin" valueType="num">
                                      <p:cBhvr>
                                        <p:cTn id="60"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1" presetClass="entr" presetSubtype="1" fill="hold" nodeType="click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wheel(1)">
                                      <p:cBhvr>
                                        <p:cTn id="65"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p:bldP spid="10" grpId="0"/>
      <p:bldP spid="9" grpId="0"/>
      <p:bldP spid="11" grpId="0"/>
      <p:bldP spid="19" grpId="0"/>
      <p:bldP spid="20" grpId="0"/>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03300"/>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17165" y="1212575"/>
            <a:ext cx="11563643" cy="3787225"/>
          </a:xfrm>
          <a:prstGeom prst="rect">
            <a:avLst/>
          </a:prstGeom>
        </p:spPr>
      </p:pic>
      <p:sp>
        <p:nvSpPr>
          <p:cNvPr id="7" name="TextBox 6"/>
          <p:cNvSpPr txBox="1">
            <a:spLocks noChangeArrowheads="1"/>
          </p:cNvSpPr>
          <p:nvPr/>
        </p:nvSpPr>
        <p:spPr bwMode="auto">
          <a:xfrm>
            <a:off x="3646428" y="293997"/>
            <a:ext cx="4472866" cy="646331"/>
          </a:xfrm>
          <a:prstGeom prst="rect">
            <a:avLst/>
          </a:prstGeom>
          <a:solidFill>
            <a:srgbClr val="FF9900"/>
          </a:solidFill>
          <a:ln>
            <a:noFill/>
          </a:ln>
          <a:extLst/>
        </p:spPr>
        <p:txBody>
          <a:bodyPr wrap="squar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r>
              <a:rPr lang="vi-VN" sz="3600" b="1" dirty="0" smtClean="0">
                <a:solidFill>
                  <a:schemeClr val="bg1"/>
                </a:solidFill>
                <a:latin typeface=".VnAvant" pitchFamily="34" charset="0"/>
              </a:rPr>
              <a:t>2. Viết từ ngữ </a:t>
            </a:r>
            <a:r>
              <a:rPr lang="vi-VN" sz="3600" b="1" dirty="0">
                <a:solidFill>
                  <a:schemeClr val="bg1"/>
                </a:solidFill>
              </a:rPr>
              <a:t>(</a:t>
            </a:r>
            <a:r>
              <a:rPr lang="vi-VN" sz="3600" b="1" dirty="0" smtClean="0">
                <a:solidFill>
                  <a:schemeClr val="bg1"/>
                </a:solidFill>
              </a:rPr>
              <a:t>T26)</a:t>
            </a:r>
            <a:endParaRPr lang="en-US" sz="3600" b="1" dirty="0">
              <a:solidFill>
                <a:schemeClr val="bg1"/>
              </a:solidFill>
              <a:latin typeface=".VnAvant" pitchFamily="34" charset="0"/>
            </a:endParaRPr>
          </a:p>
        </p:txBody>
      </p:sp>
      <p:sp>
        <p:nvSpPr>
          <p:cNvPr id="6" name="TextBox 5"/>
          <p:cNvSpPr txBox="1">
            <a:spLocks noChangeArrowheads="1"/>
          </p:cNvSpPr>
          <p:nvPr/>
        </p:nvSpPr>
        <p:spPr bwMode="auto">
          <a:xfrm>
            <a:off x="517165" y="1698211"/>
            <a:ext cx="4018336"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vi-VN" altLang="en-US" sz="4400" b="1" dirty="0" smtClean="0">
                <a:solidFill>
                  <a:srgbClr val="0000FF"/>
                </a:solidFill>
                <a:latin typeface="HP001 4 hàng" panose="020B0603050302020204" pitchFamily="34" charset="0"/>
              </a:rPr>
              <a:t>nhanh trí</a:t>
            </a:r>
            <a:endParaRPr lang="en-US" altLang="en-US" sz="4400" b="1" dirty="0">
              <a:solidFill>
                <a:srgbClr val="0000FF"/>
              </a:solidFill>
              <a:latin typeface="HP001 4 hàng" panose="020B0603050302020204" pitchFamily="34" charset="0"/>
            </a:endParaRPr>
          </a:p>
        </p:txBody>
      </p:sp>
      <p:sp>
        <p:nvSpPr>
          <p:cNvPr id="10" name="TextBox 9"/>
          <p:cNvSpPr txBox="1">
            <a:spLocks noChangeArrowheads="1"/>
          </p:cNvSpPr>
          <p:nvPr/>
        </p:nvSpPr>
        <p:spPr bwMode="auto">
          <a:xfrm>
            <a:off x="3840824" y="1724482"/>
            <a:ext cx="3660331"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vi-VN" altLang="en-US" sz="4400" b="1" dirty="0" smtClean="0">
                <a:solidFill>
                  <a:srgbClr val="0000FF"/>
                </a:solidFill>
                <a:latin typeface="HP001 4 hàng" panose="020B0603050302020204" pitchFamily="34" charset="0"/>
              </a:rPr>
              <a:t> </a:t>
            </a:r>
            <a:r>
              <a:rPr lang="vi-VN" altLang="en-US" sz="4400" b="1" dirty="0">
                <a:solidFill>
                  <a:srgbClr val="0000FF"/>
                </a:solidFill>
                <a:latin typeface="HP001 4 hàng" panose="020B0603050302020204" pitchFamily="34" charset="0"/>
              </a:rPr>
              <a:t>nhanh trí</a:t>
            </a:r>
            <a:endParaRPr lang="en-US" altLang="en-US" sz="4400" b="1" dirty="0">
              <a:solidFill>
                <a:srgbClr val="0000FF"/>
              </a:solidFill>
              <a:latin typeface="HP001 4 hàng" panose="020B0603050302020204" pitchFamily="34" charset="0"/>
            </a:endParaRPr>
          </a:p>
          <a:p>
            <a:pPr>
              <a:lnSpc>
                <a:spcPct val="100000"/>
              </a:lnSpc>
              <a:spcBef>
                <a:spcPct val="0"/>
              </a:spcBef>
              <a:buNone/>
            </a:pPr>
            <a:endParaRPr lang="en-US" altLang="en-US" sz="4400" b="1" dirty="0">
              <a:solidFill>
                <a:srgbClr val="0000FF"/>
              </a:solidFill>
              <a:latin typeface="HP001 4 hàng" panose="020B0603050302020204" pitchFamily="34" charset="0"/>
            </a:endParaRPr>
          </a:p>
        </p:txBody>
      </p:sp>
      <p:sp>
        <p:nvSpPr>
          <p:cNvPr id="11" name="TextBox 10"/>
          <p:cNvSpPr txBox="1">
            <a:spLocks noChangeArrowheads="1"/>
          </p:cNvSpPr>
          <p:nvPr/>
        </p:nvSpPr>
        <p:spPr bwMode="auto">
          <a:xfrm>
            <a:off x="684303" y="3445674"/>
            <a:ext cx="2607537"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vi-VN" altLang="en-US" sz="4400" b="1" dirty="0" smtClean="0">
                <a:solidFill>
                  <a:srgbClr val="0000FF"/>
                </a:solidFill>
                <a:latin typeface="HP001 4 hàng" panose="020B0603050302020204" pitchFamily="34" charset="0"/>
              </a:rPr>
              <a:t>thợ săn</a:t>
            </a:r>
            <a:endParaRPr lang="en-US" altLang="en-US" sz="4400" b="1" dirty="0">
              <a:solidFill>
                <a:srgbClr val="0000FF"/>
              </a:solidFill>
              <a:latin typeface="HP001 4 hàng" panose="020B0603050302020204" pitchFamily="34" charset="0"/>
            </a:endParaRPr>
          </a:p>
        </p:txBody>
      </p:sp>
      <p:sp>
        <p:nvSpPr>
          <p:cNvPr id="12" name="TextBox 11"/>
          <p:cNvSpPr txBox="1">
            <a:spLocks noChangeArrowheads="1"/>
          </p:cNvSpPr>
          <p:nvPr/>
        </p:nvSpPr>
        <p:spPr bwMode="auto">
          <a:xfrm>
            <a:off x="3726259" y="3458737"/>
            <a:ext cx="3406063"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vi-VN" altLang="en-US" sz="4400" b="1" dirty="0" smtClean="0">
                <a:solidFill>
                  <a:srgbClr val="0000FF"/>
                </a:solidFill>
                <a:latin typeface="HP001 4 hàng" panose="020B0603050302020204" pitchFamily="34" charset="0"/>
              </a:rPr>
              <a:t>  </a:t>
            </a:r>
            <a:r>
              <a:rPr lang="vi-VN" altLang="en-US" sz="4400" b="1" dirty="0">
                <a:solidFill>
                  <a:srgbClr val="0000FF"/>
                </a:solidFill>
                <a:latin typeface="HP001 4 hàng" panose="020B0603050302020204" pitchFamily="34" charset="0"/>
              </a:rPr>
              <a:t>thợ </a:t>
            </a:r>
            <a:r>
              <a:rPr lang="vi-VN" altLang="en-US" sz="4400" b="1" dirty="0" smtClean="0">
                <a:solidFill>
                  <a:srgbClr val="0000FF"/>
                </a:solidFill>
                <a:latin typeface="HP001 4 hàng" panose="020B0603050302020204" pitchFamily="34" charset="0"/>
              </a:rPr>
              <a:t>săn</a:t>
            </a:r>
            <a:endParaRPr lang="en-US" altLang="en-US" sz="4400" b="1" dirty="0">
              <a:solidFill>
                <a:srgbClr val="0000FF"/>
              </a:solidFill>
              <a:latin typeface="HP001 4 hàng" panose="020B0603050302020204" pitchFamily="34" charset="0"/>
            </a:endParaRPr>
          </a:p>
        </p:txBody>
      </p:sp>
      <p:sp>
        <p:nvSpPr>
          <p:cNvPr id="13" name="TextBox 12"/>
          <p:cNvSpPr txBox="1">
            <a:spLocks noChangeArrowheads="1"/>
          </p:cNvSpPr>
          <p:nvPr/>
        </p:nvSpPr>
        <p:spPr bwMode="auto">
          <a:xfrm>
            <a:off x="7485312" y="3447642"/>
            <a:ext cx="3391296"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vi-VN" altLang="en-US" sz="4400" b="1" dirty="0" smtClean="0">
                <a:solidFill>
                  <a:srgbClr val="0000FF"/>
                </a:solidFill>
                <a:latin typeface="HP001 4 hàng" panose="020B0603050302020204" pitchFamily="34" charset="0"/>
              </a:rPr>
              <a:t> </a:t>
            </a:r>
            <a:r>
              <a:rPr lang="vi-VN" altLang="en-US" sz="4400" b="1" dirty="0">
                <a:solidFill>
                  <a:srgbClr val="0000FF"/>
                </a:solidFill>
                <a:latin typeface="HP001 4 hàng" panose="020B0603050302020204" pitchFamily="34" charset="0"/>
              </a:rPr>
              <a:t>thợ </a:t>
            </a:r>
            <a:r>
              <a:rPr lang="vi-VN" altLang="en-US" sz="4400" b="1" dirty="0" smtClean="0">
                <a:solidFill>
                  <a:srgbClr val="0000FF"/>
                </a:solidFill>
                <a:latin typeface="HP001 4 hàng" panose="020B0603050302020204" pitchFamily="34" charset="0"/>
              </a:rPr>
              <a:t>săn</a:t>
            </a:r>
            <a:endParaRPr lang="en-US" altLang="en-US" sz="4400" b="1" dirty="0">
              <a:solidFill>
                <a:srgbClr val="0000FF"/>
              </a:solidFill>
              <a:latin typeface="HP001 4 hàng" panose="020B0603050302020204" pitchFamily="34" charset="0"/>
            </a:endParaRPr>
          </a:p>
        </p:txBody>
      </p:sp>
      <p:sp>
        <p:nvSpPr>
          <p:cNvPr id="15" name="TextBox 14"/>
          <p:cNvSpPr txBox="1">
            <a:spLocks noChangeArrowheads="1"/>
          </p:cNvSpPr>
          <p:nvPr/>
        </p:nvSpPr>
        <p:spPr bwMode="auto">
          <a:xfrm>
            <a:off x="7302430" y="1698211"/>
            <a:ext cx="3010260"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vi-VN" altLang="en-US" sz="4400" b="1" dirty="0" smtClean="0">
                <a:solidFill>
                  <a:srgbClr val="0000FF"/>
                </a:solidFill>
                <a:latin typeface="HP001 4 hàng" panose="020B0603050302020204" pitchFamily="34" charset="0"/>
              </a:rPr>
              <a:t> </a:t>
            </a:r>
            <a:r>
              <a:rPr lang="vi-VN" altLang="en-US" sz="4400" b="1" dirty="0">
                <a:solidFill>
                  <a:srgbClr val="0000FF"/>
                </a:solidFill>
                <a:latin typeface="HP001 4 hàng" panose="020B0603050302020204" pitchFamily="34" charset="0"/>
              </a:rPr>
              <a:t>nhanh trí</a:t>
            </a:r>
            <a:endParaRPr lang="en-US" altLang="en-US" sz="4400" b="1" dirty="0">
              <a:solidFill>
                <a:srgbClr val="0000FF"/>
              </a:solidFill>
              <a:latin typeface="HP001 4 hàng" panose="020B0603050302020204" pitchFamily="34" charset="0"/>
            </a:endParaRPr>
          </a:p>
          <a:p>
            <a:pPr>
              <a:lnSpc>
                <a:spcPct val="100000"/>
              </a:lnSpc>
              <a:spcBef>
                <a:spcPct val="0"/>
              </a:spcBef>
              <a:buNone/>
            </a:pPr>
            <a:endParaRPr lang="en-US" altLang="en-US" sz="4400" b="1" dirty="0">
              <a:solidFill>
                <a:srgbClr val="0000FF"/>
              </a:solidFill>
              <a:latin typeface="HP001 4 hàng" panose="020B0603050302020204" pitchFamily="34" charset="0"/>
            </a:endParaRPr>
          </a:p>
        </p:txBody>
      </p:sp>
      <p:pic>
        <p:nvPicPr>
          <p:cNvPr id="16" name="Picture 15"/>
          <p:cNvPicPr>
            <a:picLocks noChangeAspect="1"/>
          </p:cNvPicPr>
          <p:nvPr/>
        </p:nvPicPr>
        <p:blipFill>
          <a:blip r:embed="rId3"/>
          <a:stretch>
            <a:fillRect/>
          </a:stretch>
        </p:blipFill>
        <p:spPr>
          <a:xfrm>
            <a:off x="10693726" y="5202665"/>
            <a:ext cx="1285875" cy="1249485"/>
          </a:xfrm>
          <a:prstGeom prst="ellipse">
            <a:avLst/>
          </a:prstGeom>
        </p:spPr>
      </p:pic>
    </p:spTree>
    <p:extLst>
      <p:ext uri="{BB962C8B-B14F-4D97-AF65-F5344CB8AC3E}">
        <p14:creationId xmlns:p14="http://schemas.microsoft.com/office/powerpoint/2010/main" val="806109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arn(inVertical)">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down)">
                                      <p:cBhvr>
                                        <p:cTn id="19" dur="500"/>
                                        <p:tgtEl>
                                          <p:spTgt spid="6"/>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down)">
                                      <p:cBhvr>
                                        <p:cTn id="22" dur="500"/>
                                        <p:tgtEl>
                                          <p:spTgt spid="10"/>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down)">
                                      <p:cBhvr>
                                        <p:cTn id="25" dur="500"/>
                                        <p:tgtEl>
                                          <p:spTgt spid="15"/>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down)">
                                      <p:cBhvr>
                                        <p:cTn id="30" dur="500"/>
                                        <p:tgtEl>
                                          <p:spTgt spid="11"/>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down)">
                                      <p:cBhvr>
                                        <p:cTn id="33" dur="500"/>
                                        <p:tgtEl>
                                          <p:spTgt spid="12"/>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wipe(down)">
                                      <p:cBhvr>
                                        <p:cTn id="36" dur="500"/>
                                        <p:tgtEl>
                                          <p:spTgt spid="13"/>
                                        </p:tgtEl>
                                      </p:cBhvr>
                                    </p:animEffect>
                                  </p:childTnLst>
                                </p:cTn>
                              </p:par>
                            </p:childTnLst>
                          </p:cTn>
                        </p:par>
                      </p:childTnLst>
                    </p:cTn>
                  </p:par>
                  <p:par>
                    <p:cTn id="37" fill="hold">
                      <p:stCondLst>
                        <p:cond delay="indefinite"/>
                      </p:stCondLst>
                      <p:childTnLst>
                        <p:par>
                          <p:cTn id="38" fill="hold">
                            <p:stCondLst>
                              <p:cond delay="0"/>
                            </p:stCondLst>
                            <p:childTnLst>
                              <p:par>
                                <p:cTn id="39" presetID="21" presetClass="entr" presetSubtype="1" fill="hold" nodeType="click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wheel(1)">
                                      <p:cBhvr>
                                        <p:cTn id="41"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p:bldP spid="10" grpId="0"/>
      <p:bldP spid="11" grpId="0"/>
      <p:bldP spid="12" grpId="0"/>
      <p:bldP spid="13" grpId="0"/>
      <p:bldP spid="1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03300"/>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76110" y="1678971"/>
            <a:ext cx="10966270" cy="3278778"/>
          </a:xfrm>
          <a:prstGeom prst="rect">
            <a:avLst/>
          </a:prstGeom>
        </p:spPr>
      </p:pic>
      <p:sp>
        <p:nvSpPr>
          <p:cNvPr id="5" name="TextBox 4"/>
          <p:cNvSpPr txBox="1">
            <a:spLocks noChangeArrowheads="1"/>
          </p:cNvSpPr>
          <p:nvPr/>
        </p:nvSpPr>
        <p:spPr bwMode="auto">
          <a:xfrm>
            <a:off x="1219868" y="2209920"/>
            <a:ext cx="9909685" cy="815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vi-VN" altLang="en-US" sz="4400" b="1" dirty="0" smtClean="0">
                <a:solidFill>
                  <a:srgbClr val="0000FF"/>
                </a:solidFill>
                <a:latin typeface="HP001 4 hàng" panose="020B0603050302020204" pitchFamily="34" charset="0"/>
              </a:rPr>
              <a:t> </a:t>
            </a:r>
            <a:r>
              <a:rPr lang="vi-VN" altLang="en-US" sz="4700" b="1" dirty="0" smtClean="0">
                <a:solidFill>
                  <a:srgbClr val="0000FF"/>
                </a:solidFill>
                <a:latin typeface="HP001 4 hàng" panose="020B0603050302020204" pitchFamily="34" charset="0"/>
              </a:rPr>
              <a:t>Kiến bò đến chỗ người thợ săn và </a:t>
            </a:r>
          </a:p>
        </p:txBody>
      </p:sp>
      <p:sp>
        <p:nvSpPr>
          <p:cNvPr id="7" name="TextBox 6"/>
          <p:cNvSpPr txBox="1">
            <a:spLocks noChangeArrowheads="1"/>
          </p:cNvSpPr>
          <p:nvPr/>
        </p:nvSpPr>
        <p:spPr bwMode="auto">
          <a:xfrm>
            <a:off x="4574482" y="284110"/>
            <a:ext cx="2969525" cy="646331"/>
          </a:xfrm>
          <a:prstGeom prst="rect">
            <a:avLst/>
          </a:prstGeom>
          <a:solidFill>
            <a:srgbClr val="FF9900"/>
          </a:solidFill>
          <a:ln>
            <a:noFill/>
          </a:ln>
          <a:extLst/>
        </p:spPr>
        <p:txBody>
          <a:bodyPr wrap="squar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r>
              <a:rPr lang="vi-VN" sz="3600" b="1" dirty="0" smtClean="0">
                <a:solidFill>
                  <a:schemeClr val="bg1"/>
                </a:solidFill>
                <a:latin typeface=".VnAvant" pitchFamily="34" charset="0"/>
              </a:rPr>
              <a:t>3.</a:t>
            </a:r>
            <a:r>
              <a:rPr lang="vi-VN" sz="3600" b="1" dirty="0" smtClean="0">
                <a:solidFill>
                  <a:schemeClr val="bg1"/>
                </a:solidFill>
              </a:rPr>
              <a:t> (T26)</a:t>
            </a:r>
            <a:endParaRPr lang="en-US" sz="3600" b="1" dirty="0">
              <a:solidFill>
                <a:schemeClr val="bg1"/>
              </a:solidFill>
              <a:latin typeface=".VnAvant" pitchFamily="34" charset="0"/>
            </a:endParaRPr>
          </a:p>
        </p:txBody>
      </p:sp>
      <p:pic>
        <p:nvPicPr>
          <p:cNvPr id="8" name="Picture 7"/>
          <p:cNvPicPr>
            <a:picLocks noChangeAspect="1"/>
          </p:cNvPicPr>
          <p:nvPr/>
        </p:nvPicPr>
        <p:blipFill>
          <a:blip r:embed="rId3"/>
          <a:stretch>
            <a:fillRect/>
          </a:stretch>
        </p:blipFill>
        <p:spPr>
          <a:xfrm>
            <a:off x="10693726" y="5202665"/>
            <a:ext cx="1285875" cy="1249485"/>
          </a:xfrm>
          <a:prstGeom prst="ellipse">
            <a:avLst/>
          </a:prstGeom>
        </p:spPr>
      </p:pic>
      <p:sp>
        <p:nvSpPr>
          <p:cNvPr id="6" name="TextBox 5"/>
          <p:cNvSpPr txBox="1">
            <a:spLocks noChangeArrowheads="1"/>
          </p:cNvSpPr>
          <p:nvPr/>
        </p:nvSpPr>
        <p:spPr bwMode="auto">
          <a:xfrm>
            <a:off x="305468" y="3176030"/>
            <a:ext cx="9909685" cy="815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vi-VN" altLang="en-US" sz="4400" b="1" dirty="0" smtClean="0">
                <a:solidFill>
                  <a:srgbClr val="0000FF"/>
                </a:solidFill>
                <a:latin typeface="HP001 4 hàng" panose="020B0603050302020204" pitchFamily="34" charset="0"/>
              </a:rPr>
              <a:t> </a:t>
            </a:r>
            <a:r>
              <a:rPr lang="vi-VN" altLang="en-US" sz="4700" b="1" dirty="0" smtClean="0">
                <a:solidFill>
                  <a:srgbClr val="0000FF"/>
                </a:solidFill>
                <a:latin typeface="HP001 4 hàng" panose="020B0603050302020204" pitchFamily="34" charset="0"/>
              </a:rPr>
              <a:t>cắn vào chân anh ta.</a:t>
            </a:r>
          </a:p>
        </p:txBody>
      </p:sp>
    </p:spTree>
    <p:extLst>
      <p:ext uri="{BB962C8B-B14F-4D97-AF65-F5344CB8AC3E}">
        <p14:creationId xmlns:p14="http://schemas.microsoft.com/office/powerpoint/2010/main" val="3052970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1" presetClass="entr" presetSubtype="1" fill="hold"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heel(1)">
                                      <p:cBhvr>
                                        <p:cTn id="26" dur="20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1000"/>
                                        <p:tgtEl>
                                          <p:spTgt spid="6"/>
                                        </p:tgtEl>
                                      </p:cBhvr>
                                    </p:animEffect>
                                    <p:anim calcmode="lin" valueType="num">
                                      <p:cBhvr>
                                        <p:cTn id="32" dur="1000" fill="hold"/>
                                        <p:tgtEl>
                                          <p:spTgt spid="6"/>
                                        </p:tgtEl>
                                        <p:attrNameLst>
                                          <p:attrName>ppt_x</p:attrName>
                                        </p:attrNameLst>
                                      </p:cBhvr>
                                      <p:tavLst>
                                        <p:tav tm="0">
                                          <p:val>
                                            <p:strVal val="#ppt_x"/>
                                          </p:val>
                                        </p:tav>
                                        <p:tav tm="100000">
                                          <p:val>
                                            <p:strVal val="#ppt_x"/>
                                          </p:val>
                                        </p:tav>
                                      </p:tavLst>
                                    </p:anim>
                                    <p:anim calcmode="lin" valueType="num">
                                      <p:cBhvr>
                                        <p:cTn id="3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3300"/>
        </a:solidFill>
        <a:effectLst/>
      </p:bgPr>
    </p:bg>
    <p:spTree>
      <p:nvGrpSpPr>
        <p:cNvPr id="1" name=""/>
        <p:cNvGrpSpPr/>
        <p:nvPr/>
      </p:nvGrpSpPr>
      <p:grpSpPr>
        <a:xfrm>
          <a:off x="0" y="0"/>
          <a:ext cx="0" cy="0"/>
          <a:chOff x="0" y="0"/>
          <a:chExt cx="0" cy="0"/>
        </a:xfrm>
      </p:grpSpPr>
      <p:sp>
        <p:nvSpPr>
          <p:cNvPr id="4" name="Cloud Callout 3"/>
          <p:cNvSpPr/>
          <p:nvPr/>
        </p:nvSpPr>
        <p:spPr>
          <a:xfrm>
            <a:off x="3396343" y="496390"/>
            <a:ext cx="6100354" cy="3853541"/>
          </a:xfrm>
          <a:prstGeom prst="cloudCallou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00"/>
              </a:solidFill>
            </a:endParaRPr>
          </a:p>
        </p:txBody>
      </p:sp>
      <p:pic>
        <p:nvPicPr>
          <p:cNvPr id="6" name="Picture 4" descr="D:\Ảnh động làm giáo án\hinh-anh-dong-powerpoint-27.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3276" y="6019801"/>
            <a:ext cx="8991601" cy="75247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643846" y="2063931"/>
            <a:ext cx="3265714" cy="1015663"/>
          </a:xfrm>
          <a:prstGeom prst="rect">
            <a:avLst/>
          </a:prstGeom>
          <a:noFill/>
        </p:spPr>
        <p:txBody>
          <a:bodyPr wrap="square" rtlCol="0">
            <a:spAutoFit/>
          </a:bodyPr>
          <a:lstStyle/>
          <a:p>
            <a:pPr algn="ctr"/>
            <a:r>
              <a:rPr lang="vi-VN" sz="6000" b="1" dirty="0" smtClean="0">
                <a:solidFill>
                  <a:srgbClr val="FF33CC"/>
                </a:solidFill>
                <a:latin typeface="HP001 4 hàng" pitchFamily="34" charset="0"/>
                <a:ea typeface="Chivo Light"/>
                <a:cs typeface="Chivo Light"/>
                <a:sym typeface="Chivo Light"/>
              </a:rPr>
              <a:t>Tiết </a:t>
            </a:r>
            <a:r>
              <a:rPr lang="en-US" sz="6000" b="1" dirty="0" smtClean="0">
                <a:solidFill>
                  <a:srgbClr val="FF33CC"/>
                </a:solidFill>
                <a:latin typeface="HP001 4 hàng" pitchFamily="34" charset="0"/>
                <a:ea typeface="Chivo Light"/>
                <a:cs typeface="Chivo Light"/>
                <a:sym typeface="Chivo Light"/>
              </a:rPr>
              <a:t>1</a:t>
            </a:r>
            <a:endParaRPr lang="vi-VN" sz="6000" b="1" dirty="0">
              <a:solidFill>
                <a:srgbClr val="FF33CC"/>
              </a:solidFill>
              <a:latin typeface="HP001 4 hàng" pitchFamily="34" charset="0"/>
              <a:ea typeface="Chivo Light"/>
              <a:cs typeface="Chivo Light"/>
              <a:sym typeface="Chivo Light"/>
            </a:endParaRPr>
          </a:p>
        </p:txBody>
      </p:sp>
    </p:spTree>
    <p:extLst>
      <p:ext uri="{BB962C8B-B14F-4D97-AF65-F5344CB8AC3E}">
        <p14:creationId xmlns:p14="http://schemas.microsoft.com/office/powerpoint/2010/main" val="54951398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03300"/>
        </a:solidFill>
        <a:effectLst/>
      </p:bgPr>
    </p:bg>
    <p:spTree>
      <p:nvGrpSpPr>
        <p:cNvPr id="1" name=""/>
        <p:cNvGrpSpPr/>
        <p:nvPr/>
      </p:nvGrpSpPr>
      <p:grpSpPr>
        <a:xfrm>
          <a:off x="0" y="0"/>
          <a:ext cx="0" cy="0"/>
          <a:chOff x="0" y="0"/>
          <a:chExt cx="0" cy="0"/>
        </a:xfrm>
      </p:grpSpPr>
      <p:sp>
        <p:nvSpPr>
          <p:cNvPr id="4" name="Cloud Callout 3"/>
          <p:cNvSpPr/>
          <p:nvPr/>
        </p:nvSpPr>
        <p:spPr>
          <a:xfrm>
            <a:off x="3396343" y="496390"/>
            <a:ext cx="6100354" cy="3853541"/>
          </a:xfrm>
          <a:prstGeom prst="cloudCallou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00"/>
              </a:solidFill>
            </a:endParaRPr>
          </a:p>
        </p:txBody>
      </p:sp>
      <p:pic>
        <p:nvPicPr>
          <p:cNvPr id="6" name="Picture 4" descr="D:\Ảnh động làm giáo án\hinh-anh-dong-powerpoint-27.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3276" y="6019801"/>
            <a:ext cx="8991601" cy="75247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643846" y="2063931"/>
            <a:ext cx="3265714" cy="1015663"/>
          </a:xfrm>
          <a:prstGeom prst="rect">
            <a:avLst/>
          </a:prstGeom>
          <a:noFill/>
        </p:spPr>
        <p:txBody>
          <a:bodyPr wrap="square" rtlCol="0">
            <a:spAutoFit/>
          </a:bodyPr>
          <a:lstStyle/>
          <a:p>
            <a:pPr algn="ctr"/>
            <a:r>
              <a:rPr lang="vi-VN" sz="6000" b="1" dirty="0" smtClean="0">
                <a:solidFill>
                  <a:srgbClr val="FF33CC"/>
                </a:solidFill>
                <a:latin typeface="HP001 4 hàng" pitchFamily="34" charset="0"/>
                <a:ea typeface="Chivo Light"/>
                <a:cs typeface="Chivo Light"/>
                <a:sym typeface="Chivo Light"/>
              </a:rPr>
              <a:t>Tiết 3</a:t>
            </a:r>
            <a:endParaRPr lang="vi-VN" sz="6000" b="1" dirty="0">
              <a:solidFill>
                <a:srgbClr val="FF33CC"/>
              </a:solidFill>
              <a:latin typeface="HP001 4 hàng" pitchFamily="34" charset="0"/>
              <a:ea typeface="Chivo Light"/>
              <a:cs typeface="Chivo Light"/>
              <a:sym typeface="Chivo Light"/>
            </a:endParaRPr>
          </a:p>
        </p:txBody>
      </p:sp>
    </p:spTree>
    <p:extLst>
      <p:ext uri="{BB962C8B-B14F-4D97-AF65-F5344CB8AC3E}">
        <p14:creationId xmlns:p14="http://schemas.microsoft.com/office/powerpoint/2010/main" val="126721991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003300"/>
        </a:solidFill>
        <a:effectLst/>
      </p:bgPr>
    </p:bg>
    <p:spTree>
      <p:nvGrpSpPr>
        <p:cNvPr id="1" name=""/>
        <p:cNvGrpSpPr/>
        <p:nvPr/>
      </p:nvGrpSpPr>
      <p:grpSpPr>
        <a:xfrm>
          <a:off x="0" y="0"/>
          <a:ext cx="0" cy="0"/>
          <a:chOff x="0" y="0"/>
          <a:chExt cx="0" cy="0"/>
        </a:xfrm>
      </p:grpSpPr>
      <p:sp>
        <p:nvSpPr>
          <p:cNvPr id="4" name="Google Shape;461;p28"/>
          <p:cNvSpPr txBox="1">
            <a:spLocks noChangeArrowheads="1"/>
          </p:cNvSpPr>
          <p:nvPr/>
        </p:nvSpPr>
        <p:spPr bwMode="auto">
          <a:xfrm>
            <a:off x="487937" y="197215"/>
            <a:ext cx="11142617" cy="1422580"/>
          </a:xfrm>
          <a:prstGeom prst="rect">
            <a:avLst/>
          </a:prstGeom>
          <a:solidFill>
            <a:srgbClr val="000099"/>
          </a:solidFill>
          <a:ln>
            <a:noFill/>
          </a:ln>
          <a:scene3d>
            <a:camera prst="orthographicFront"/>
            <a:lightRig rig="threePt" dir="t"/>
          </a:scene3d>
          <a:sp3d>
            <a:bevelT/>
          </a:sp3d>
          <a:extLst/>
        </p:spPr>
        <p:txBody>
          <a:bodyPr lIns="121900" tIns="121900" rIns="121900" bIns="121900"/>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a:spcBef>
                <a:spcPts val="800"/>
              </a:spcBef>
              <a:buClr>
                <a:schemeClr val="accent1"/>
              </a:buClr>
              <a:buSzPts val="2600"/>
              <a:buFont typeface="Chivo Light"/>
              <a:buNone/>
            </a:pPr>
            <a:r>
              <a:rPr lang="vi-VN" sz="4000" b="1" dirty="0" smtClean="0">
                <a:solidFill>
                  <a:srgbClr val="FFFF00"/>
                </a:solidFill>
                <a:latin typeface="HP001 4 hàng" pitchFamily="34" charset="0"/>
                <a:ea typeface="Chivo Light"/>
                <a:cs typeface="Chivo Light"/>
                <a:sym typeface="Chivo Light"/>
              </a:rPr>
              <a:t>5. Chọn từ ngữ để hoàn thiện câu và viết câu vào vở. </a:t>
            </a:r>
          </a:p>
          <a:p>
            <a:pPr>
              <a:spcBef>
                <a:spcPts val="800"/>
              </a:spcBef>
              <a:buClr>
                <a:schemeClr val="accent1"/>
              </a:buClr>
              <a:buSzPts val="2600"/>
              <a:buFont typeface="Chivo Light"/>
              <a:buNone/>
            </a:pPr>
            <a:endParaRPr lang="vi-VN" sz="4000" b="1" dirty="0" smtClean="0">
              <a:solidFill>
                <a:srgbClr val="0000FF"/>
              </a:solidFill>
              <a:latin typeface="HP001 4 hàng" pitchFamily="34" charset="0"/>
              <a:ea typeface="Chivo Light"/>
              <a:cs typeface="Chivo Light"/>
              <a:sym typeface="Chivo Light"/>
            </a:endParaRPr>
          </a:p>
          <a:p>
            <a:pPr>
              <a:spcBef>
                <a:spcPts val="800"/>
              </a:spcBef>
              <a:buClr>
                <a:schemeClr val="accent1"/>
              </a:buClr>
              <a:buSzPts val="2600"/>
              <a:buFont typeface="Chivo Light"/>
              <a:buNone/>
            </a:pPr>
            <a:endParaRPr lang="vi-VN" sz="4000" b="1" u="sng" dirty="0" smtClean="0">
              <a:solidFill>
                <a:srgbClr val="0000FF"/>
              </a:solidFill>
              <a:latin typeface="HP001 4 hàng" pitchFamily="34" charset="0"/>
              <a:ea typeface="Chivo Light"/>
              <a:cs typeface="Chivo Light"/>
              <a:sym typeface="Chivo Light"/>
            </a:endParaRPr>
          </a:p>
        </p:txBody>
      </p:sp>
      <p:sp>
        <p:nvSpPr>
          <p:cNvPr id="13" name="Rounded Rectangle 12"/>
          <p:cNvSpPr/>
          <p:nvPr/>
        </p:nvSpPr>
        <p:spPr>
          <a:xfrm>
            <a:off x="1309899" y="2930860"/>
            <a:ext cx="9659405" cy="823978"/>
          </a:xfrm>
          <a:prstGeom prst="roundRect">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800"/>
              </a:spcBef>
              <a:buClr>
                <a:schemeClr val="accent1"/>
              </a:buClr>
              <a:buSzPts val="2600"/>
              <a:buFont typeface="Chivo Light"/>
              <a:buNone/>
            </a:pPr>
            <a:r>
              <a:rPr lang="vi-VN" sz="3200" b="1" dirty="0" smtClean="0">
                <a:solidFill>
                  <a:schemeClr val="tx1"/>
                </a:solidFill>
                <a:latin typeface=".VnAvant" pitchFamily="34" charset="0"/>
              </a:rPr>
              <a:t>   </a:t>
            </a:r>
            <a:r>
              <a:rPr lang="vi-VN" sz="3200" b="1" dirty="0" smtClean="0">
                <a:solidFill>
                  <a:schemeClr val="tx1"/>
                </a:solidFill>
                <a:latin typeface="+mj-lt"/>
              </a:rPr>
              <a:t>a, Nam    .  .   .  </a:t>
            </a:r>
            <a:r>
              <a:rPr lang="vi-VN" sz="3200" b="1" dirty="0">
                <a:solidFill>
                  <a:schemeClr val="tx1"/>
                </a:solidFill>
                <a:latin typeface="+mj-lt"/>
              </a:rPr>
              <a:t> </a:t>
            </a:r>
            <a:r>
              <a:rPr lang="vi-VN" sz="3200" b="1" dirty="0" smtClean="0">
                <a:solidFill>
                  <a:schemeClr val="tx1"/>
                </a:solidFill>
                <a:latin typeface="+mj-lt"/>
              </a:rPr>
              <a:t>    nghĩ ngay ra lời giải cho câu đố. </a:t>
            </a:r>
            <a:endParaRPr lang="vi-VN" sz="3200" b="1" dirty="0">
              <a:solidFill>
                <a:schemeClr val="tx1"/>
              </a:solidFill>
              <a:latin typeface="+mj-lt"/>
              <a:ea typeface="Chivo Light"/>
              <a:cs typeface="Chivo Light"/>
              <a:sym typeface="Chivo Light"/>
            </a:endParaRPr>
          </a:p>
        </p:txBody>
      </p:sp>
      <p:pic>
        <p:nvPicPr>
          <p:cNvPr id="10" name="Picture 9"/>
          <p:cNvPicPr>
            <a:picLocks noChangeAspect="1"/>
          </p:cNvPicPr>
          <p:nvPr/>
        </p:nvPicPr>
        <p:blipFill>
          <a:blip r:embed="rId2"/>
          <a:stretch>
            <a:fillRect/>
          </a:stretch>
        </p:blipFill>
        <p:spPr>
          <a:xfrm>
            <a:off x="11093068" y="6512367"/>
            <a:ext cx="966095" cy="1160067"/>
          </a:xfrm>
          <a:prstGeom prst="ellipse">
            <a:avLst/>
          </a:prstGeom>
        </p:spPr>
      </p:pic>
      <p:sp>
        <p:nvSpPr>
          <p:cNvPr id="12" name="Rounded Rectangle 11"/>
          <p:cNvSpPr/>
          <p:nvPr/>
        </p:nvSpPr>
        <p:spPr>
          <a:xfrm>
            <a:off x="901459" y="1917856"/>
            <a:ext cx="10476286" cy="823978"/>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800"/>
              </a:spcBef>
              <a:buClr>
                <a:schemeClr val="accent1"/>
              </a:buClr>
              <a:buSzPts val="2600"/>
              <a:buFont typeface="Chivo Light"/>
              <a:buNone/>
            </a:pPr>
            <a:r>
              <a:rPr lang="vi-VN" sz="3200" b="1" dirty="0" smtClean="0">
                <a:solidFill>
                  <a:schemeClr val="tx1"/>
                </a:solidFill>
                <a:latin typeface=".VnAvant" pitchFamily="34" charset="0"/>
              </a:rPr>
              <a:t> </a:t>
            </a:r>
            <a:r>
              <a:rPr lang="vi-VN" sz="3200" b="1" dirty="0" smtClean="0">
                <a:solidFill>
                  <a:schemeClr val="tx1"/>
                </a:solidFill>
                <a:latin typeface="+mj-lt"/>
              </a:rPr>
              <a:t>giật mình                                                </a:t>
            </a:r>
            <a:r>
              <a:rPr lang="vi-VN" sz="3200" b="1" dirty="0" smtClean="0">
                <a:solidFill>
                  <a:srgbClr val="00FF00"/>
                </a:solidFill>
                <a:latin typeface="+mj-lt"/>
              </a:rPr>
              <a:t>giúp nhau       </a:t>
            </a:r>
            <a:r>
              <a:rPr lang="vi-VN" sz="3200" b="1" dirty="0" smtClean="0">
                <a:solidFill>
                  <a:srgbClr val="002060"/>
                </a:solidFill>
                <a:latin typeface="+mj-lt"/>
              </a:rPr>
              <a:t>cứu</a:t>
            </a:r>
            <a:r>
              <a:rPr lang="vi-VN" sz="3200" b="1" dirty="0" smtClean="0">
                <a:solidFill>
                  <a:srgbClr val="002060"/>
                </a:solidFill>
                <a:latin typeface=".VnAvant" pitchFamily="34" charset="0"/>
              </a:rPr>
              <a:t> </a:t>
            </a:r>
            <a:r>
              <a:rPr lang="vi-VN" sz="3200" b="1" dirty="0" smtClean="0">
                <a:solidFill>
                  <a:srgbClr val="00FF00"/>
                </a:solidFill>
                <a:latin typeface=".VnAvant" pitchFamily="34" charset="0"/>
              </a:rPr>
              <a:t> </a:t>
            </a:r>
            <a:endParaRPr lang="vi-VN" sz="3200" b="1" dirty="0">
              <a:solidFill>
                <a:schemeClr val="tx1"/>
              </a:solidFill>
              <a:latin typeface="HP001 4 hàng" pitchFamily="34" charset="0"/>
              <a:ea typeface="Chivo Light"/>
              <a:cs typeface="Chivo Light"/>
              <a:sym typeface="Chivo Light"/>
            </a:endParaRPr>
          </a:p>
        </p:txBody>
      </p:sp>
      <p:sp>
        <p:nvSpPr>
          <p:cNvPr id="3" name="TextBox 2"/>
          <p:cNvSpPr txBox="1"/>
          <p:nvPr/>
        </p:nvSpPr>
        <p:spPr>
          <a:xfrm>
            <a:off x="3095378" y="1992671"/>
            <a:ext cx="2080196" cy="584775"/>
          </a:xfrm>
          <a:prstGeom prst="rect">
            <a:avLst/>
          </a:prstGeom>
          <a:noFill/>
        </p:spPr>
        <p:txBody>
          <a:bodyPr wrap="square" rtlCol="0">
            <a:spAutoFit/>
          </a:bodyPr>
          <a:lstStyle/>
          <a:p>
            <a:r>
              <a:rPr lang="vi-VN" sz="3200" b="1" dirty="0" smtClean="0">
                <a:solidFill>
                  <a:srgbClr val="0000CC"/>
                </a:solidFill>
                <a:latin typeface="+mj-lt"/>
              </a:rPr>
              <a:t>nhanh trí</a:t>
            </a:r>
            <a:endParaRPr lang="en-US" sz="3200" b="1" dirty="0">
              <a:solidFill>
                <a:srgbClr val="FF33CC"/>
              </a:solidFill>
              <a:latin typeface="+mj-lt"/>
            </a:endParaRPr>
          </a:p>
        </p:txBody>
      </p:sp>
      <p:sp>
        <p:nvSpPr>
          <p:cNvPr id="17" name="Rounded Rectangle 16"/>
          <p:cNvSpPr/>
          <p:nvPr/>
        </p:nvSpPr>
        <p:spPr>
          <a:xfrm>
            <a:off x="1309898" y="3943864"/>
            <a:ext cx="9659405" cy="823978"/>
          </a:xfrm>
          <a:prstGeom prst="roundRect">
            <a:avLst/>
          </a:prstGeom>
          <a:solidFill>
            <a:srgbClr val="FF33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800"/>
              </a:spcBef>
              <a:buClr>
                <a:schemeClr val="accent1"/>
              </a:buClr>
              <a:buSzPts val="2600"/>
              <a:buFont typeface="Chivo Light"/>
              <a:buNone/>
            </a:pPr>
            <a:r>
              <a:rPr lang="vi-VN" sz="3200" b="1" dirty="0" smtClean="0">
                <a:solidFill>
                  <a:schemeClr val="tx1"/>
                </a:solidFill>
                <a:latin typeface=".VnAvant" pitchFamily="34" charset="0"/>
              </a:rPr>
              <a:t>   </a:t>
            </a:r>
            <a:r>
              <a:rPr lang="vi-VN" sz="3200" b="1" dirty="0" smtClean="0">
                <a:solidFill>
                  <a:schemeClr val="tx1"/>
                </a:solidFill>
                <a:latin typeface="+mj-lt"/>
              </a:rPr>
              <a:t>b, Ông kể cho </a:t>
            </a:r>
            <a:r>
              <a:rPr lang="en-US" sz="3200" b="1" dirty="0" err="1" smtClean="0">
                <a:solidFill>
                  <a:schemeClr val="tx1"/>
                </a:solidFill>
                <a:latin typeface="+mj-lt"/>
              </a:rPr>
              <a:t>em</a:t>
            </a:r>
            <a:r>
              <a:rPr lang="vi-VN" sz="3200" b="1" dirty="0" smtClean="0">
                <a:solidFill>
                  <a:schemeClr val="tx1"/>
                </a:solidFill>
                <a:latin typeface="+mj-lt"/>
              </a:rPr>
              <a:t> nghe một câu chuyện    .  .  . </a:t>
            </a:r>
            <a:endParaRPr lang="vi-VN" sz="3200" b="1" dirty="0">
              <a:solidFill>
                <a:schemeClr val="tx1"/>
              </a:solidFill>
              <a:latin typeface="+mj-lt"/>
              <a:ea typeface="Chivo Light"/>
              <a:cs typeface="Chivo Light"/>
              <a:sym typeface="Chivo Light"/>
            </a:endParaRPr>
          </a:p>
        </p:txBody>
      </p:sp>
      <p:sp>
        <p:nvSpPr>
          <p:cNvPr id="18" name="TextBox 17"/>
          <p:cNvSpPr txBox="1"/>
          <p:nvPr/>
        </p:nvSpPr>
        <p:spPr>
          <a:xfrm>
            <a:off x="5399756" y="1992670"/>
            <a:ext cx="2537394" cy="584775"/>
          </a:xfrm>
          <a:prstGeom prst="rect">
            <a:avLst/>
          </a:prstGeom>
          <a:noFill/>
        </p:spPr>
        <p:txBody>
          <a:bodyPr wrap="square" rtlCol="0">
            <a:spAutoFit/>
          </a:bodyPr>
          <a:lstStyle/>
          <a:p>
            <a:r>
              <a:rPr lang="vi-VN" sz="3200" b="1" dirty="0" smtClean="0">
                <a:solidFill>
                  <a:srgbClr val="FF0000"/>
                </a:solidFill>
                <a:latin typeface="+mj-lt"/>
              </a:rPr>
              <a:t>cảm động</a:t>
            </a:r>
            <a:endParaRPr lang="en-US" sz="3200" b="1" dirty="0">
              <a:solidFill>
                <a:srgbClr val="FF0000"/>
              </a:solidFill>
              <a:latin typeface="+mj-lt"/>
            </a:endParaRPr>
          </a:p>
        </p:txBody>
      </p:sp>
      <p:pic>
        <p:nvPicPr>
          <p:cNvPr id="21" name="Picture 20"/>
          <p:cNvPicPr>
            <a:picLocks noChangeAspect="1"/>
          </p:cNvPicPr>
          <p:nvPr/>
        </p:nvPicPr>
        <p:blipFill>
          <a:blip r:embed="rId2"/>
          <a:stretch>
            <a:fillRect/>
          </a:stretch>
        </p:blipFill>
        <p:spPr>
          <a:xfrm>
            <a:off x="11085349" y="5360209"/>
            <a:ext cx="966095" cy="1160067"/>
          </a:xfrm>
          <a:prstGeom prst="ellipse">
            <a:avLst/>
          </a:prstGeom>
        </p:spPr>
      </p:pic>
    </p:spTree>
    <p:extLst>
      <p:ext uri="{BB962C8B-B14F-4D97-AF65-F5344CB8AC3E}">
        <p14:creationId xmlns:p14="http://schemas.microsoft.com/office/powerpoint/2010/main" val="3699287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1"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additive="base">
                                        <p:cTn id="14" dur="500" fill="hold"/>
                                        <p:tgtEl>
                                          <p:spTgt spid="12"/>
                                        </p:tgtEl>
                                        <p:attrNameLst>
                                          <p:attrName>ppt_x</p:attrName>
                                        </p:attrNameLst>
                                      </p:cBhvr>
                                      <p:tavLst>
                                        <p:tav tm="0">
                                          <p:val>
                                            <p:strVal val="#ppt_x"/>
                                          </p:val>
                                        </p:tav>
                                        <p:tav tm="100000">
                                          <p:val>
                                            <p:strVal val="#ppt_x"/>
                                          </p:val>
                                        </p:tav>
                                      </p:tavLst>
                                    </p:anim>
                                    <p:anim calcmode="lin" valueType="num">
                                      <p:cBhvr additive="base">
                                        <p:cTn id="15" dur="500" fill="hold"/>
                                        <p:tgtEl>
                                          <p:spTgt spid="12"/>
                                        </p:tgtEl>
                                        <p:attrNameLst>
                                          <p:attrName>ppt_y</p:attrName>
                                        </p:attrNameLst>
                                      </p:cBhvr>
                                      <p:tavLst>
                                        <p:tav tm="0">
                                          <p:val>
                                            <p:strVal val="1+#ppt_h/2"/>
                                          </p:val>
                                        </p:tav>
                                        <p:tav tm="100000">
                                          <p:val>
                                            <p:strVal val="#ppt_y"/>
                                          </p:val>
                                        </p:tav>
                                      </p:tavLst>
                                    </p:anim>
                                  </p:childTnLst>
                                </p:cTn>
                              </p:par>
                              <p:par>
                                <p:cTn id="16" presetID="2" presetClass="entr" presetSubtype="4" fill="hold" grpId="0" nodeType="with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additive="base">
                                        <p:cTn id="18" dur="500" fill="hold"/>
                                        <p:tgtEl>
                                          <p:spTgt spid="3"/>
                                        </p:tgtEl>
                                        <p:attrNameLst>
                                          <p:attrName>ppt_x</p:attrName>
                                        </p:attrNameLst>
                                      </p:cBhvr>
                                      <p:tavLst>
                                        <p:tav tm="0">
                                          <p:val>
                                            <p:strVal val="#ppt_x"/>
                                          </p:val>
                                        </p:tav>
                                        <p:tav tm="100000">
                                          <p:val>
                                            <p:strVal val="#ppt_x"/>
                                          </p:val>
                                        </p:tav>
                                      </p:tavLst>
                                    </p:anim>
                                    <p:anim calcmode="lin" valueType="num">
                                      <p:cBhvr additive="base">
                                        <p:cTn id="19" dur="500" fill="hold"/>
                                        <p:tgtEl>
                                          <p:spTgt spid="3"/>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additive="base">
                                        <p:cTn id="22" dur="500" fill="hold"/>
                                        <p:tgtEl>
                                          <p:spTgt spid="18"/>
                                        </p:tgtEl>
                                        <p:attrNameLst>
                                          <p:attrName>ppt_x</p:attrName>
                                        </p:attrNameLst>
                                      </p:cBhvr>
                                      <p:tavLst>
                                        <p:tav tm="0">
                                          <p:val>
                                            <p:strVal val="#ppt_x"/>
                                          </p:val>
                                        </p:tav>
                                        <p:tav tm="100000">
                                          <p:val>
                                            <p:strVal val="#ppt_x"/>
                                          </p:val>
                                        </p:tav>
                                      </p:tavLst>
                                    </p:anim>
                                    <p:anim calcmode="lin" valueType="num">
                                      <p:cBhvr additive="base">
                                        <p:cTn id="23"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1000"/>
                                        <p:tgtEl>
                                          <p:spTgt spid="13"/>
                                        </p:tgtEl>
                                      </p:cBhvr>
                                    </p:animEffect>
                                    <p:anim calcmode="lin" valueType="num">
                                      <p:cBhvr>
                                        <p:cTn id="29" dur="1000" fill="hold"/>
                                        <p:tgtEl>
                                          <p:spTgt spid="13"/>
                                        </p:tgtEl>
                                        <p:attrNameLst>
                                          <p:attrName>ppt_x</p:attrName>
                                        </p:attrNameLst>
                                      </p:cBhvr>
                                      <p:tavLst>
                                        <p:tav tm="0">
                                          <p:val>
                                            <p:strVal val="#ppt_x"/>
                                          </p:val>
                                        </p:tav>
                                        <p:tav tm="100000">
                                          <p:val>
                                            <p:strVal val="#ppt_x"/>
                                          </p:val>
                                        </p:tav>
                                      </p:tavLst>
                                    </p:anim>
                                    <p:anim calcmode="lin" valueType="num">
                                      <p:cBhvr>
                                        <p:cTn id="30"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path" presetSubtype="0" accel="50000" decel="50000" fill="hold" grpId="1" nodeType="clickEffect">
                                  <p:stCondLst>
                                    <p:cond delay="0"/>
                                  </p:stCondLst>
                                  <p:childTnLst>
                                    <p:animMotion origin="layout" path="M -2.70833E-6 -1.85185E-6 L -0.00273 0.15834 " pathEditMode="relative" rAng="0" ptsTypes="AA">
                                      <p:cBhvr>
                                        <p:cTn id="34" dur="2000" fill="hold"/>
                                        <p:tgtEl>
                                          <p:spTgt spid="3"/>
                                        </p:tgtEl>
                                        <p:attrNameLst>
                                          <p:attrName>ppt_x</p:attrName>
                                          <p:attrName>ppt_y</p:attrName>
                                        </p:attrNameLst>
                                      </p:cBhvr>
                                      <p:rCtr x="-143" y="7917"/>
                                    </p:animMotion>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1000"/>
                                        <p:tgtEl>
                                          <p:spTgt spid="17"/>
                                        </p:tgtEl>
                                      </p:cBhvr>
                                    </p:animEffect>
                                    <p:anim calcmode="lin" valueType="num">
                                      <p:cBhvr>
                                        <p:cTn id="40" dur="1000" fill="hold"/>
                                        <p:tgtEl>
                                          <p:spTgt spid="17"/>
                                        </p:tgtEl>
                                        <p:attrNameLst>
                                          <p:attrName>ppt_x</p:attrName>
                                        </p:attrNameLst>
                                      </p:cBhvr>
                                      <p:tavLst>
                                        <p:tav tm="0">
                                          <p:val>
                                            <p:strVal val="#ppt_x"/>
                                          </p:val>
                                        </p:tav>
                                        <p:tav tm="100000">
                                          <p:val>
                                            <p:strVal val="#ppt_x"/>
                                          </p:val>
                                        </p:tav>
                                      </p:tavLst>
                                    </p:anim>
                                    <p:anim calcmode="lin" valueType="num">
                                      <p:cBhvr>
                                        <p:cTn id="41"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path" presetSubtype="0" accel="50000" decel="50000" fill="hold" grpId="1" nodeType="clickEffect">
                                  <p:stCondLst>
                                    <p:cond delay="0"/>
                                  </p:stCondLst>
                                  <p:childTnLst>
                                    <p:animMotion origin="layout" path="M -0.05612 -0.01759 L 0.2556 0.30116 " pathEditMode="relative" rAng="0" ptsTypes="AA">
                                      <p:cBhvr>
                                        <p:cTn id="45" dur="2000" fill="hold"/>
                                        <p:tgtEl>
                                          <p:spTgt spid="18"/>
                                        </p:tgtEl>
                                        <p:attrNameLst>
                                          <p:attrName>ppt_x</p:attrName>
                                          <p:attrName>ppt_y</p:attrName>
                                        </p:attrNameLst>
                                      </p:cBhvr>
                                      <p:rCtr x="15586" y="1592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13" grpId="0" animBg="1"/>
      <p:bldP spid="12" grpId="0" animBg="1"/>
      <p:bldP spid="3" grpId="0"/>
      <p:bldP spid="3" grpId="1"/>
      <p:bldP spid="17" grpId="0" animBg="1"/>
      <p:bldP spid="18" grpId="0"/>
      <p:bldP spid="18" grpId="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003300"/>
        </a:solidFill>
        <a:effectLst/>
      </p:bgPr>
    </p:bg>
    <p:spTree>
      <p:nvGrpSpPr>
        <p:cNvPr id="1" name=""/>
        <p:cNvGrpSpPr/>
        <p:nvPr/>
      </p:nvGrpSpPr>
      <p:grpSpPr>
        <a:xfrm>
          <a:off x="0" y="0"/>
          <a:ext cx="0" cy="0"/>
          <a:chOff x="0" y="0"/>
          <a:chExt cx="0" cy="0"/>
        </a:xfrm>
      </p:grpSpPr>
      <p:sp>
        <p:nvSpPr>
          <p:cNvPr id="9" name="TextBox 8"/>
          <p:cNvSpPr txBox="1">
            <a:spLocks noChangeArrowheads="1"/>
          </p:cNvSpPr>
          <p:nvPr/>
        </p:nvSpPr>
        <p:spPr bwMode="auto">
          <a:xfrm>
            <a:off x="4526470" y="139732"/>
            <a:ext cx="2168434" cy="646331"/>
          </a:xfrm>
          <a:prstGeom prst="rect">
            <a:avLst/>
          </a:prstGeom>
          <a:solidFill>
            <a:srgbClr val="FF9900"/>
          </a:solidFill>
          <a:ln>
            <a:noFill/>
          </a:ln>
          <a:extLst/>
        </p:spPr>
        <p:txBody>
          <a:bodyPr wrap="squar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r>
              <a:rPr lang="vi-VN" sz="3600" b="1" dirty="0" smtClean="0">
                <a:solidFill>
                  <a:schemeClr val="bg1"/>
                </a:solidFill>
                <a:latin typeface=".VnAvant" pitchFamily="34" charset="0"/>
              </a:rPr>
              <a:t>4. (T25)  </a:t>
            </a:r>
            <a:endParaRPr lang="en-US" sz="3600" b="1" dirty="0">
              <a:solidFill>
                <a:schemeClr val="bg1"/>
              </a:solidFill>
              <a:latin typeface=".VnAvant" pitchFamily="34" charset="0"/>
            </a:endParaRPr>
          </a:p>
        </p:txBody>
      </p:sp>
      <p:pic>
        <p:nvPicPr>
          <p:cNvPr id="14" name="Picture 13"/>
          <p:cNvPicPr>
            <a:picLocks noChangeAspect="1"/>
          </p:cNvPicPr>
          <p:nvPr/>
        </p:nvPicPr>
        <p:blipFill>
          <a:blip r:embed="rId2"/>
          <a:stretch>
            <a:fillRect/>
          </a:stretch>
        </p:blipFill>
        <p:spPr>
          <a:xfrm>
            <a:off x="117566" y="1181430"/>
            <a:ext cx="11848011" cy="2207229"/>
          </a:xfrm>
          <a:prstGeom prst="rect">
            <a:avLst/>
          </a:prstGeom>
        </p:spPr>
      </p:pic>
      <p:sp>
        <p:nvSpPr>
          <p:cNvPr id="15" name="TextBox 14"/>
          <p:cNvSpPr txBox="1">
            <a:spLocks noChangeArrowheads="1"/>
          </p:cNvSpPr>
          <p:nvPr/>
        </p:nvSpPr>
        <p:spPr bwMode="auto">
          <a:xfrm>
            <a:off x="808568" y="1416544"/>
            <a:ext cx="11038291"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vi-VN" altLang="en-US" sz="4400" b="1" dirty="0" smtClean="0">
                <a:solidFill>
                  <a:srgbClr val="0000FF"/>
                </a:solidFill>
                <a:latin typeface="HP001 4 hàng" panose="020B0603050302020204" pitchFamily="34" charset="0"/>
              </a:rPr>
              <a:t> </a:t>
            </a:r>
            <a:r>
              <a:rPr lang="vi-VN" altLang="en-US" sz="3500" b="1" dirty="0" smtClean="0">
                <a:solidFill>
                  <a:srgbClr val="0000FF"/>
                </a:solidFill>
                <a:latin typeface="HP001 4 hàng" panose="020B0603050302020204" pitchFamily="34" charset="0"/>
              </a:rPr>
              <a:t>Nam nhanh trí nghĩ ngay ra lời giải cho câu đố.  </a:t>
            </a:r>
          </a:p>
        </p:txBody>
      </p:sp>
      <p:pic>
        <p:nvPicPr>
          <p:cNvPr id="18" name="Picture 17"/>
          <p:cNvPicPr>
            <a:picLocks noChangeAspect="1"/>
          </p:cNvPicPr>
          <p:nvPr/>
        </p:nvPicPr>
        <p:blipFill>
          <a:blip r:embed="rId2"/>
          <a:stretch>
            <a:fillRect/>
          </a:stretch>
        </p:blipFill>
        <p:spPr>
          <a:xfrm>
            <a:off x="117566" y="3707790"/>
            <a:ext cx="11848011" cy="2207229"/>
          </a:xfrm>
          <a:prstGeom prst="rect">
            <a:avLst/>
          </a:prstGeom>
        </p:spPr>
      </p:pic>
      <p:sp>
        <p:nvSpPr>
          <p:cNvPr id="19" name="TextBox 18"/>
          <p:cNvSpPr txBox="1">
            <a:spLocks noChangeArrowheads="1"/>
          </p:cNvSpPr>
          <p:nvPr/>
        </p:nvSpPr>
        <p:spPr bwMode="auto">
          <a:xfrm>
            <a:off x="808567" y="3937501"/>
            <a:ext cx="11038291"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vi-VN" altLang="en-US" sz="4400" b="1" dirty="0" smtClean="0">
                <a:solidFill>
                  <a:srgbClr val="0000FF"/>
                </a:solidFill>
                <a:latin typeface="HP001 4 hàng" panose="020B0603050302020204" pitchFamily="34" charset="0"/>
              </a:rPr>
              <a:t> </a:t>
            </a:r>
            <a:r>
              <a:rPr lang="vi-VN" altLang="en-US" sz="3500" b="1" dirty="0">
                <a:solidFill>
                  <a:srgbClr val="0000FF"/>
                </a:solidFill>
                <a:latin typeface="HP001 4 hàng" panose="020B0603050302020204" pitchFamily="34" charset="0"/>
              </a:rPr>
              <a:t>Ô</a:t>
            </a:r>
            <a:r>
              <a:rPr lang="vi-VN" altLang="en-US" sz="3500" b="1" dirty="0" smtClean="0">
                <a:solidFill>
                  <a:srgbClr val="0000FF"/>
                </a:solidFill>
                <a:latin typeface="HP001 4 hàng" panose="020B0603050302020204" pitchFamily="34" charset="0"/>
              </a:rPr>
              <a:t>ng kể cho em nghe một câu chuyện cảm động.  </a:t>
            </a:r>
          </a:p>
        </p:txBody>
      </p:sp>
    </p:spTree>
    <p:extLst>
      <p:ext uri="{BB962C8B-B14F-4D97-AF65-F5344CB8AC3E}">
        <p14:creationId xmlns:p14="http://schemas.microsoft.com/office/powerpoint/2010/main" val="1994289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1000"/>
                                        <p:tgtEl>
                                          <p:spTgt spid="15"/>
                                        </p:tgtEl>
                                      </p:cBhvr>
                                    </p:animEffect>
                                    <p:anim calcmode="lin" valueType="num">
                                      <p:cBhvr>
                                        <p:cTn id="15" dur="1000" fill="hold"/>
                                        <p:tgtEl>
                                          <p:spTgt spid="15"/>
                                        </p:tgtEl>
                                        <p:attrNameLst>
                                          <p:attrName>ppt_x</p:attrName>
                                        </p:attrNameLst>
                                      </p:cBhvr>
                                      <p:tavLst>
                                        <p:tav tm="0">
                                          <p:val>
                                            <p:strVal val="#ppt_x"/>
                                          </p:val>
                                        </p:tav>
                                        <p:tav tm="100000">
                                          <p:val>
                                            <p:strVal val="#ppt_x"/>
                                          </p:val>
                                        </p:tav>
                                      </p:tavLst>
                                    </p:anim>
                                    <p:anim calcmode="lin" valueType="num">
                                      <p:cBhvr>
                                        <p:cTn id="16"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1000"/>
                                        <p:tgtEl>
                                          <p:spTgt spid="18"/>
                                        </p:tgtEl>
                                      </p:cBhvr>
                                    </p:animEffect>
                                    <p:anim calcmode="lin" valueType="num">
                                      <p:cBhvr>
                                        <p:cTn id="22" dur="1000" fill="hold"/>
                                        <p:tgtEl>
                                          <p:spTgt spid="18"/>
                                        </p:tgtEl>
                                        <p:attrNameLst>
                                          <p:attrName>ppt_x</p:attrName>
                                        </p:attrNameLst>
                                      </p:cBhvr>
                                      <p:tavLst>
                                        <p:tav tm="0">
                                          <p:val>
                                            <p:strVal val="#ppt_x"/>
                                          </p:val>
                                        </p:tav>
                                        <p:tav tm="100000">
                                          <p:val>
                                            <p:strVal val="#ppt_x"/>
                                          </p:val>
                                        </p:tav>
                                      </p:tavLst>
                                    </p:anim>
                                    <p:anim calcmode="lin" valueType="num">
                                      <p:cBhvr>
                                        <p:cTn id="23"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fade">
                                      <p:cBhvr>
                                        <p:cTn id="28" dur="1000"/>
                                        <p:tgtEl>
                                          <p:spTgt spid="19"/>
                                        </p:tgtEl>
                                      </p:cBhvr>
                                    </p:animEffect>
                                    <p:anim calcmode="lin" valueType="num">
                                      <p:cBhvr>
                                        <p:cTn id="29" dur="1000" fill="hold"/>
                                        <p:tgtEl>
                                          <p:spTgt spid="19"/>
                                        </p:tgtEl>
                                        <p:attrNameLst>
                                          <p:attrName>ppt_x</p:attrName>
                                        </p:attrNameLst>
                                      </p:cBhvr>
                                      <p:tavLst>
                                        <p:tav tm="0">
                                          <p:val>
                                            <p:strVal val="#ppt_x"/>
                                          </p:val>
                                        </p:tav>
                                        <p:tav tm="100000">
                                          <p:val>
                                            <p:strVal val="#ppt_x"/>
                                          </p:val>
                                        </p:tav>
                                      </p:tavLst>
                                    </p:anim>
                                    <p:anim calcmode="lin" valueType="num">
                                      <p:cBhvr>
                                        <p:cTn id="30"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9"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003300"/>
        </a:solidFill>
        <a:effectLst/>
      </p:bgPr>
    </p:bg>
    <p:spTree>
      <p:nvGrpSpPr>
        <p:cNvPr id="1" name=""/>
        <p:cNvGrpSpPr/>
        <p:nvPr/>
      </p:nvGrpSpPr>
      <p:grpSpPr>
        <a:xfrm>
          <a:off x="0" y="0"/>
          <a:ext cx="0" cy="0"/>
          <a:chOff x="0" y="0"/>
          <a:chExt cx="0" cy="0"/>
        </a:xfrm>
      </p:grpSpPr>
      <p:sp>
        <p:nvSpPr>
          <p:cNvPr id="5" name="Google Shape;461;p28"/>
          <p:cNvSpPr txBox="1">
            <a:spLocks noChangeArrowheads="1"/>
          </p:cNvSpPr>
          <p:nvPr/>
        </p:nvSpPr>
        <p:spPr bwMode="auto">
          <a:xfrm>
            <a:off x="874059" y="102041"/>
            <a:ext cx="10260106" cy="823038"/>
          </a:xfrm>
          <a:prstGeom prst="rect">
            <a:avLst/>
          </a:prstGeom>
          <a:solidFill>
            <a:srgbClr val="000099"/>
          </a:solidFill>
          <a:ln>
            <a:noFill/>
          </a:ln>
          <a:scene3d>
            <a:camera prst="orthographicFront"/>
            <a:lightRig rig="threePt" dir="t"/>
          </a:scene3d>
          <a:sp3d>
            <a:bevelT/>
          </a:sp3d>
          <a:extLst/>
        </p:spPr>
        <p:txBody>
          <a:bodyPr lIns="121900" tIns="121900" rIns="121900" bIns="121900"/>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a:spcBef>
                <a:spcPts val="800"/>
              </a:spcBef>
              <a:buClr>
                <a:schemeClr val="accent1"/>
              </a:buClr>
              <a:buSzPts val="2600"/>
              <a:buFont typeface="Chivo Light"/>
              <a:buNone/>
            </a:pPr>
            <a:r>
              <a:rPr lang="vi-VN" sz="4000" b="1" dirty="0" smtClean="0">
                <a:solidFill>
                  <a:srgbClr val="FFFF00"/>
                </a:solidFill>
                <a:latin typeface="HP001 4 hàng" pitchFamily="34" charset="0"/>
                <a:ea typeface="Chivo Light"/>
                <a:cs typeface="Chivo Light"/>
                <a:sym typeface="Chivo Light"/>
              </a:rPr>
              <a:t>6. Kể lại câu chuyện Kiến và chim bồ câu</a:t>
            </a:r>
            <a:endParaRPr lang="vi-VN" sz="4000" b="1" dirty="0" smtClean="0">
              <a:solidFill>
                <a:srgbClr val="0000FF"/>
              </a:solidFill>
              <a:latin typeface="HP001 4 hàng" pitchFamily="34" charset="0"/>
              <a:ea typeface="Chivo Light"/>
              <a:cs typeface="Chivo Light"/>
              <a:sym typeface="Chivo Light"/>
            </a:endParaRPr>
          </a:p>
        </p:txBody>
      </p:sp>
      <p:pic>
        <p:nvPicPr>
          <p:cNvPr id="3" name="Picture 2"/>
          <p:cNvPicPr>
            <a:picLocks noChangeAspect="1"/>
          </p:cNvPicPr>
          <p:nvPr/>
        </p:nvPicPr>
        <p:blipFill>
          <a:blip r:embed="rId2"/>
          <a:stretch>
            <a:fillRect/>
          </a:stretch>
        </p:blipFill>
        <p:spPr>
          <a:xfrm>
            <a:off x="874059" y="995082"/>
            <a:ext cx="10260106" cy="5685305"/>
          </a:xfrm>
          <a:prstGeom prst="rect">
            <a:avLst/>
          </a:prstGeom>
        </p:spPr>
      </p:pic>
    </p:spTree>
    <p:extLst>
      <p:ext uri="{BB962C8B-B14F-4D97-AF65-F5344CB8AC3E}">
        <p14:creationId xmlns:p14="http://schemas.microsoft.com/office/powerpoint/2010/main" val="2074737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1"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down)">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003300"/>
        </a:solidFill>
        <a:effectLst/>
      </p:bgPr>
    </p:bg>
    <p:spTree>
      <p:nvGrpSpPr>
        <p:cNvPr id="1" name=""/>
        <p:cNvGrpSpPr/>
        <p:nvPr/>
      </p:nvGrpSpPr>
      <p:grpSpPr>
        <a:xfrm>
          <a:off x="0" y="0"/>
          <a:ext cx="0" cy="0"/>
          <a:chOff x="0" y="0"/>
          <a:chExt cx="0" cy="0"/>
        </a:xfrm>
      </p:grpSpPr>
      <p:sp>
        <p:nvSpPr>
          <p:cNvPr id="2" name="Cloud Callout 1"/>
          <p:cNvSpPr/>
          <p:nvPr/>
        </p:nvSpPr>
        <p:spPr>
          <a:xfrm>
            <a:off x="3396343" y="496390"/>
            <a:ext cx="6100354" cy="3853541"/>
          </a:xfrm>
          <a:prstGeom prst="cloudCallou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00"/>
              </a:solidFill>
            </a:endParaRPr>
          </a:p>
        </p:txBody>
      </p:sp>
      <p:sp>
        <p:nvSpPr>
          <p:cNvPr id="3" name="TextBox 2"/>
          <p:cNvSpPr txBox="1"/>
          <p:nvPr/>
        </p:nvSpPr>
        <p:spPr>
          <a:xfrm>
            <a:off x="4643846" y="2063931"/>
            <a:ext cx="3265714" cy="1015663"/>
          </a:xfrm>
          <a:prstGeom prst="rect">
            <a:avLst/>
          </a:prstGeom>
          <a:noFill/>
        </p:spPr>
        <p:txBody>
          <a:bodyPr wrap="square" rtlCol="0">
            <a:spAutoFit/>
          </a:bodyPr>
          <a:lstStyle/>
          <a:p>
            <a:pPr algn="ctr"/>
            <a:r>
              <a:rPr lang="vi-VN" sz="6000" b="1" dirty="0" smtClean="0">
                <a:solidFill>
                  <a:srgbClr val="FF33CC"/>
                </a:solidFill>
                <a:latin typeface="HP001 4 hàng" pitchFamily="34" charset="0"/>
                <a:ea typeface="Chivo Light"/>
                <a:cs typeface="Chivo Light"/>
                <a:sym typeface="Chivo Light"/>
              </a:rPr>
              <a:t>Tiết </a:t>
            </a:r>
            <a:r>
              <a:rPr lang="vi-VN" sz="6000" b="1" dirty="0">
                <a:solidFill>
                  <a:srgbClr val="FF33CC"/>
                </a:solidFill>
                <a:latin typeface="HP001 4 hàng" pitchFamily="34" charset="0"/>
                <a:ea typeface="Chivo Light"/>
                <a:cs typeface="Chivo Light"/>
                <a:sym typeface="Chivo Light"/>
              </a:rPr>
              <a:t>4</a:t>
            </a:r>
          </a:p>
        </p:txBody>
      </p:sp>
      <p:pic>
        <p:nvPicPr>
          <p:cNvPr id="4" name="Picture 4" descr="D:\Ảnh động làm giáo án\hinh-anh-dong-powerpoint-27.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019801"/>
            <a:ext cx="11976847" cy="752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658258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003300"/>
        </a:solidFill>
        <a:effectLst/>
      </p:bgPr>
    </p:bg>
    <p:spTree>
      <p:nvGrpSpPr>
        <p:cNvPr id="1" name=""/>
        <p:cNvGrpSpPr/>
        <p:nvPr/>
      </p:nvGrpSpPr>
      <p:grpSpPr>
        <a:xfrm>
          <a:off x="0" y="0"/>
          <a:ext cx="0" cy="0"/>
          <a:chOff x="0" y="0"/>
          <a:chExt cx="0" cy="0"/>
        </a:xfrm>
      </p:grpSpPr>
      <p:sp>
        <p:nvSpPr>
          <p:cNvPr id="5" name="Google Shape;461;p28"/>
          <p:cNvSpPr txBox="1">
            <a:spLocks noChangeArrowheads="1"/>
          </p:cNvSpPr>
          <p:nvPr/>
        </p:nvSpPr>
        <p:spPr bwMode="auto">
          <a:xfrm>
            <a:off x="514064" y="77915"/>
            <a:ext cx="3481162" cy="822417"/>
          </a:xfrm>
          <a:prstGeom prst="rect">
            <a:avLst/>
          </a:prstGeom>
          <a:solidFill>
            <a:srgbClr val="000099"/>
          </a:solidFill>
          <a:ln>
            <a:noFill/>
          </a:ln>
          <a:scene3d>
            <a:camera prst="orthographicFront"/>
            <a:lightRig rig="threePt" dir="t"/>
          </a:scene3d>
          <a:sp3d>
            <a:bevelT/>
          </a:sp3d>
          <a:extLst/>
        </p:spPr>
        <p:txBody>
          <a:bodyPr lIns="121900" tIns="121900" rIns="121900" bIns="121900"/>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a:spcBef>
                <a:spcPts val="800"/>
              </a:spcBef>
              <a:buClr>
                <a:schemeClr val="accent1"/>
              </a:buClr>
              <a:buSzPts val="2600"/>
              <a:buFont typeface="Chivo Light"/>
              <a:buNone/>
            </a:pPr>
            <a:r>
              <a:rPr lang="vi-VN" sz="4000" b="1" dirty="0" smtClean="0">
                <a:solidFill>
                  <a:srgbClr val="FFFF00"/>
                </a:solidFill>
                <a:latin typeface="HP001 4 hàng" pitchFamily="34" charset="0"/>
                <a:ea typeface="Chivo Light"/>
                <a:cs typeface="Chivo Light"/>
                <a:sym typeface="Chivo Light"/>
              </a:rPr>
              <a:t>7. Nghe – viết </a:t>
            </a:r>
          </a:p>
          <a:p>
            <a:pPr>
              <a:spcBef>
                <a:spcPts val="800"/>
              </a:spcBef>
              <a:buClr>
                <a:schemeClr val="accent1"/>
              </a:buClr>
              <a:buSzPts val="2600"/>
              <a:buFont typeface="Chivo Light"/>
              <a:buNone/>
            </a:pPr>
            <a:endParaRPr lang="vi-VN" sz="4000" b="1" dirty="0" smtClean="0">
              <a:solidFill>
                <a:srgbClr val="0000FF"/>
              </a:solidFill>
              <a:latin typeface="HP001 4 hàng" pitchFamily="34" charset="0"/>
              <a:ea typeface="Chivo Light"/>
              <a:cs typeface="Chivo Light"/>
              <a:sym typeface="Chivo Light"/>
            </a:endParaRPr>
          </a:p>
          <a:p>
            <a:pPr>
              <a:spcBef>
                <a:spcPts val="800"/>
              </a:spcBef>
              <a:buClr>
                <a:schemeClr val="accent1"/>
              </a:buClr>
              <a:buSzPts val="2600"/>
              <a:buFont typeface="Chivo Light"/>
              <a:buNone/>
            </a:pPr>
            <a:endParaRPr lang="vi-VN" sz="4000" b="1" u="sng" dirty="0" smtClean="0">
              <a:solidFill>
                <a:srgbClr val="0000FF"/>
              </a:solidFill>
              <a:latin typeface="HP001 4 hàng" pitchFamily="34" charset="0"/>
              <a:ea typeface="Chivo Light"/>
              <a:cs typeface="Chivo Light"/>
              <a:sym typeface="Chivo Light"/>
            </a:endParaRPr>
          </a:p>
        </p:txBody>
      </p:sp>
      <p:pic>
        <p:nvPicPr>
          <p:cNvPr id="6" name="Picture 5"/>
          <p:cNvPicPr>
            <a:picLocks noChangeAspect="1"/>
          </p:cNvPicPr>
          <p:nvPr/>
        </p:nvPicPr>
        <p:blipFill>
          <a:blip r:embed="rId2"/>
          <a:stretch>
            <a:fillRect/>
          </a:stretch>
        </p:blipFill>
        <p:spPr>
          <a:xfrm>
            <a:off x="69275" y="1037267"/>
            <a:ext cx="12122725" cy="3587260"/>
          </a:xfrm>
          <a:prstGeom prst="rect">
            <a:avLst/>
          </a:prstGeom>
        </p:spPr>
      </p:pic>
      <p:sp>
        <p:nvSpPr>
          <p:cNvPr id="7" name="TextBox 6"/>
          <p:cNvSpPr txBox="1">
            <a:spLocks noChangeArrowheads="1"/>
          </p:cNvSpPr>
          <p:nvPr/>
        </p:nvSpPr>
        <p:spPr bwMode="auto">
          <a:xfrm>
            <a:off x="295422" y="1483719"/>
            <a:ext cx="11896578"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vi-VN" altLang="en-US" sz="4400" b="1" dirty="0" smtClean="0">
                <a:solidFill>
                  <a:srgbClr val="0000FF"/>
                </a:solidFill>
                <a:latin typeface="HP001 4 hàng" panose="020B0603050302020204" pitchFamily="34" charset="0"/>
              </a:rPr>
              <a:t>   Nghe tiếng kêu cứu của kiến, bồ câu nhanh</a:t>
            </a:r>
            <a:endParaRPr lang="en-US" altLang="en-US" sz="4400" b="1" dirty="0">
              <a:solidFill>
                <a:srgbClr val="0000FF"/>
              </a:solidFill>
              <a:latin typeface="HP001 4 hàng" panose="020B0603050302020204" pitchFamily="34" charset="0"/>
            </a:endParaRPr>
          </a:p>
        </p:txBody>
      </p:sp>
      <p:sp>
        <p:nvSpPr>
          <p:cNvPr id="8" name="TextBox 7"/>
          <p:cNvSpPr txBox="1">
            <a:spLocks noChangeArrowheads="1"/>
          </p:cNvSpPr>
          <p:nvPr/>
        </p:nvSpPr>
        <p:spPr bwMode="auto">
          <a:xfrm>
            <a:off x="-689318" y="2314693"/>
            <a:ext cx="13262318"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vi-VN" altLang="en-US" sz="4400" b="1" dirty="0" smtClean="0">
                <a:solidFill>
                  <a:srgbClr val="0000FF"/>
                </a:solidFill>
                <a:latin typeface="HP001 4 hàng" panose="020B0603050302020204" pitchFamily="34" charset="0"/>
              </a:rPr>
              <a:t>    trí nhặt chiếc lá thả xuống nước. Kiến bám vào</a:t>
            </a:r>
            <a:endParaRPr lang="en-US" altLang="en-US" sz="4400" b="1" dirty="0">
              <a:solidFill>
                <a:srgbClr val="0000FF"/>
              </a:solidFill>
              <a:latin typeface="HP001 4 hàng" panose="020B0603050302020204" pitchFamily="34" charset="0"/>
            </a:endParaRPr>
          </a:p>
        </p:txBody>
      </p:sp>
      <p:sp>
        <p:nvSpPr>
          <p:cNvPr id="9" name="TextBox 8"/>
          <p:cNvSpPr txBox="1">
            <a:spLocks noChangeArrowheads="1"/>
          </p:cNvSpPr>
          <p:nvPr/>
        </p:nvSpPr>
        <p:spPr bwMode="auto">
          <a:xfrm>
            <a:off x="-689318" y="3145667"/>
            <a:ext cx="12881318"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vi-VN" altLang="en-US" sz="4400" b="1" dirty="0" smtClean="0">
                <a:solidFill>
                  <a:srgbClr val="0000FF"/>
                </a:solidFill>
                <a:latin typeface="HP001 4 hàng" panose="020B0603050302020204" pitchFamily="34" charset="0"/>
              </a:rPr>
              <a:t>    chiếc lá và leo được lên bờ.</a:t>
            </a:r>
            <a:endParaRPr lang="en-US" altLang="en-US" sz="4400" b="1" dirty="0">
              <a:solidFill>
                <a:srgbClr val="0000FF"/>
              </a:solidFill>
              <a:latin typeface="HP001 4 hàng" panose="020B0603050302020204" pitchFamily="34" charset="0"/>
            </a:endParaRPr>
          </a:p>
        </p:txBody>
      </p:sp>
      <p:pic>
        <p:nvPicPr>
          <p:cNvPr id="10" name="Picture 9"/>
          <p:cNvPicPr>
            <a:picLocks noChangeAspect="1"/>
          </p:cNvPicPr>
          <p:nvPr/>
        </p:nvPicPr>
        <p:blipFill>
          <a:blip r:embed="rId3"/>
          <a:stretch>
            <a:fillRect/>
          </a:stretch>
        </p:blipFill>
        <p:spPr>
          <a:xfrm>
            <a:off x="11047714" y="5455502"/>
            <a:ext cx="966095" cy="1160067"/>
          </a:xfrm>
          <a:prstGeom prst="ellipse">
            <a:avLst/>
          </a:prstGeom>
        </p:spPr>
      </p:pic>
    </p:spTree>
    <p:extLst>
      <p:ext uri="{BB962C8B-B14F-4D97-AF65-F5344CB8AC3E}">
        <p14:creationId xmlns:p14="http://schemas.microsoft.com/office/powerpoint/2010/main" val="1791527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1"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anim calcmode="lin" valueType="num">
                                      <p:cBhvr>
                                        <p:cTn id="23" dur="1000" fill="hold"/>
                                        <p:tgtEl>
                                          <p:spTgt spid="8"/>
                                        </p:tgtEl>
                                        <p:attrNameLst>
                                          <p:attrName>ppt_x</p:attrName>
                                        </p:attrNameLst>
                                      </p:cBhvr>
                                      <p:tavLst>
                                        <p:tav tm="0">
                                          <p:val>
                                            <p:strVal val="#ppt_x"/>
                                          </p:val>
                                        </p:tav>
                                        <p:tav tm="100000">
                                          <p:val>
                                            <p:strVal val="#ppt_x"/>
                                          </p:val>
                                        </p:tav>
                                      </p:tavLst>
                                    </p:anim>
                                    <p:anim calcmode="lin" valueType="num">
                                      <p:cBhvr>
                                        <p:cTn id="24" dur="1000" fill="hold"/>
                                        <p:tgtEl>
                                          <p:spTgt spid="8"/>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1" presetClass="entr" presetSubtype="1" fill="hold"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heel(1)">
                                      <p:cBhvr>
                                        <p:cTn id="34"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7" grpId="0"/>
      <p:bldP spid="8" grpId="0"/>
      <p:bldP spid="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003300"/>
        </a:solidFill>
        <a:effectLst/>
      </p:bgPr>
    </p:bg>
    <p:spTree>
      <p:nvGrpSpPr>
        <p:cNvPr id="1" name=""/>
        <p:cNvGrpSpPr/>
        <p:nvPr/>
      </p:nvGrpSpPr>
      <p:grpSpPr>
        <a:xfrm>
          <a:off x="0" y="0"/>
          <a:ext cx="0" cy="0"/>
          <a:chOff x="0" y="0"/>
          <a:chExt cx="0" cy="0"/>
        </a:xfrm>
      </p:grpSpPr>
      <p:sp>
        <p:nvSpPr>
          <p:cNvPr id="14" name="Google Shape;461;p28"/>
          <p:cNvSpPr txBox="1">
            <a:spLocks noChangeArrowheads="1"/>
          </p:cNvSpPr>
          <p:nvPr/>
        </p:nvSpPr>
        <p:spPr bwMode="auto">
          <a:xfrm>
            <a:off x="213826" y="257271"/>
            <a:ext cx="11665131" cy="1531188"/>
          </a:xfrm>
          <a:prstGeom prst="rect">
            <a:avLst/>
          </a:prstGeom>
          <a:solidFill>
            <a:srgbClr val="000099"/>
          </a:solidFill>
          <a:ln>
            <a:noFill/>
          </a:ln>
          <a:scene3d>
            <a:camera prst="orthographicFront"/>
            <a:lightRig rig="threePt" dir="t"/>
          </a:scene3d>
          <a:sp3d>
            <a:bevelT/>
          </a:sp3d>
          <a:extLst/>
        </p:spPr>
        <p:txBody>
          <a:bodyPr lIns="121900" tIns="121900" rIns="121900" bIns="121900"/>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a:spcBef>
                <a:spcPts val="800"/>
              </a:spcBef>
              <a:buClr>
                <a:schemeClr val="accent1"/>
              </a:buClr>
              <a:buSzPts val="2600"/>
              <a:buFont typeface="Chivo Light"/>
              <a:buNone/>
            </a:pPr>
            <a:r>
              <a:rPr lang="vi-VN" sz="4000" b="1" dirty="0" smtClean="0">
                <a:solidFill>
                  <a:srgbClr val="FFFF00"/>
                </a:solidFill>
                <a:latin typeface="HP001 4 hàng" pitchFamily="34" charset="0"/>
                <a:ea typeface="Chivo Light"/>
                <a:cs typeface="Chivo Light"/>
                <a:sym typeface="Chivo Light"/>
              </a:rPr>
              <a:t>8. Tìm trong hoặc ngoài bài đọc Kiến và chim bồ câu từ ngữ có tiếng chứa vàn ăn, ăng, oat, oăt</a:t>
            </a:r>
            <a:endParaRPr lang="vi-VN" sz="4000" b="1" dirty="0" smtClean="0">
              <a:solidFill>
                <a:srgbClr val="FF33CC"/>
              </a:solidFill>
              <a:latin typeface="HP001 4 hàng" pitchFamily="34" charset="0"/>
              <a:ea typeface="Chivo Light"/>
              <a:cs typeface="Chivo Light"/>
              <a:sym typeface="Chivo Light"/>
            </a:endParaRPr>
          </a:p>
        </p:txBody>
      </p:sp>
      <p:pic>
        <p:nvPicPr>
          <p:cNvPr id="20" name="Picture 19"/>
          <p:cNvPicPr>
            <a:picLocks noChangeAspect="1"/>
          </p:cNvPicPr>
          <p:nvPr/>
        </p:nvPicPr>
        <p:blipFill>
          <a:blip r:embed="rId2"/>
          <a:stretch>
            <a:fillRect/>
          </a:stretch>
        </p:blipFill>
        <p:spPr>
          <a:xfrm>
            <a:off x="10912862" y="5536184"/>
            <a:ext cx="966095" cy="1160067"/>
          </a:xfrm>
          <a:prstGeom prst="ellipse">
            <a:avLst/>
          </a:prstGeom>
        </p:spPr>
      </p:pic>
    </p:spTree>
    <p:extLst>
      <p:ext uri="{BB962C8B-B14F-4D97-AF65-F5344CB8AC3E}">
        <p14:creationId xmlns:p14="http://schemas.microsoft.com/office/powerpoint/2010/main" val="1765488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1"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4" grpId="1"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003300"/>
        </a:solidFill>
        <a:effectLst/>
      </p:bgPr>
    </p:bg>
    <p:spTree>
      <p:nvGrpSpPr>
        <p:cNvPr id="1" name=""/>
        <p:cNvGrpSpPr/>
        <p:nvPr/>
      </p:nvGrpSpPr>
      <p:grpSpPr>
        <a:xfrm>
          <a:off x="0" y="0"/>
          <a:ext cx="0" cy="0"/>
          <a:chOff x="0" y="0"/>
          <a:chExt cx="0" cy="0"/>
        </a:xfrm>
      </p:grpSpPr>
      <p:sp>
        <p:nvSpPr>
          <p:cNvPr id="3" name="Google Shape;461;p28"/>
          <p:cNvSpPr txBox="1">
            <a:spLocks noChangeArrowheads="1"/>
          </p:cNvSpPr>
          <p:nvPr/>
        </p:nvSpPr>
        <p:spPr bwMode="auto">
          <a:xfrm>
            <a:off x="282388" y="255494"/>
            <a:ext cx="11766303" cy="1331259"/>
          </a:xfrm>
          <a:prstGeom prst="rect">
            <a:avLst/>
          </a:prstGeom>
          <a:solidFill>
            <a:srgbClr val="000099"/>
          </a:solidFill>
          <a:ln>
            <a:noFill/>
          </a:ln>
          <a:scene3d>
            <a:camera prst="orthographicFront"/>
            <a:lightRig rig="threePt" dir="t"/>
          </a:scene3d>
          <a:sp3d>
            <a:bevelT/>
          </a:sp3d>
          <a:extLst/>
        </p:spPr>
        <p:txBody>
          <a:bodyPr lIns="121900" tIns="121900" rIns="121900" bIns="121900"/>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a:spcBef>
                <a:spcPts val="800"/>
              </a:spcBef>
              <a:buClr>
                <a:schemeClr val="accent1"/>
              </a:buClr>
              <a:buSzPts val="2600"/>
              <a:buFont typeface="Chivo Light"/>
              <a:buNone/>
            </a:pPr>
            <a:r>
              <a:rPr lang="en-US" sz="3600" b="1" dirty="0" smtClean="0">
                <a:solidFill>
                  <a:srgbClr val="FFFF00"/>
                </a:solidFill>
                <a:latin typeface="HP001 4 hàng" pitchFamily="34" charset="0"/>
                <a:ea typeface="Chivo Light"/>
                <a:cs typeface="Chivo Light"/>
                <a:sym typeface="Chivo Light"/>
              </a:rPr>
              <a:t>9</a:t>
            </a:r>
            <a:r>
              <a:rPr lang="vi-VN" sz="3600" b="1" dirty="0" smtClean="0">
                <a:solidFill>
                  <a:srgbClr val="FFFF00"/>
                </a:solidFill>
                <a:latin typeface="HP001 4 hàng" pitchFamily="34" charset="0"/>
                <a:ea typeface="Chivo Light"/>
                <a:cs typeface="Chivo Light"/>
                <a:sym typeface="Chivo Light"/>
              </a:rPr>
              <a:t>. Quan sát tranh và dùng từ ngữ trong khung để nói: Việc làm của người thợ săn là đúng hay sai? Vì sao? </a:t>
            </a:r>
          </a:p>
          <a:p>
            <a:pPr>
              <a:spcBef>
                <a:spcPts val="800"/>
              </a:spcBef>
              <a:buClr>
                <a:schemeClr val="accent1"/>
              </a:buClr>
              <a:buSzPts val="2600"/>
              <a:buFont typeface="Chivo Light"/>
              <a:buNone/>
            </a:pPr>
            <a:endParaRPr lang="vi-VN" sz="4000" b="1" dirty="0" smtClean="0">
              <a:solidFill>
                <a:srgbClr val="FFFF00"/>
              </a:solidFill>
              <a:latin typeface="HP001 4 hàng" pitchFamily="34" charset="0"/>
              <a:ea typeface="Chivo Light"/>
              <a:cs typeface="Chivo Light"/>
              <a:sym typeface="Chivo Light"/>
            </a:endParaRPr>
          </a:p>
          <a:p>
            <a:pPr>
              <a:spcBef>
                <a:spcPts val="800"/>
              </a:spcBef>
              <a:buClr>
                <a:schemeClr val="accent1"/>
              </a:buClr>
              <a:buSzPts val="2600"/>
              <a:buFont typeface="Chivo Light"/>
              <a:buNone/>
            </a:pPr>
            <a:endParaRPr lang="vi-VN" sz="4000" b="1" dirty="0" smtClean="0">
              <a:solidFill>
                <a:srgbClr val="0000FF"/>
              </a:solidFill>
              <a:latin typeface="HP001 4 hàng" pitchFamily="34" charset="0"/>
              <a:ea typeface="Chivo Light"/>
              <a:cs typeface="Chivo Light"/>
              <a:sym typeface="Chivo Light"/>
            </a:endParaRPr>
          </a:p>
          <a:p>
            <a:pPr>
              <a:spcBef>
                <a:spcPts val="800"/>
              </a:spcBef>
              <a:buClr>
                <a:schemeClr val="accent1"/>
              </a:buClr>
              <a:buSzPts val="2600"/>
              <a:buFont typeface="Chivo Light"/>
              <a:buNone/>
            </a:pPr>
            <a:endParaRPr lang="vi-VN" sz="4000" b="1" u="sng" dirty="0" smtClean="0">
              <a:solidFill>
                <a:srgbClr val="0000FF"/>
              </a:solidFill>
              <a:latin typeface="HP001 4 hàng" pitchFamily="34" charset="0"/>
              <a:ea typeface="Chivo Light"/>
              <a:cs typeface="Chivo Light"/>
              <a:sym typeface="Chivo Light"/>
            </a:endParaRPr>
          </a:p>
        </p:txBody>
      </p:sp>
      <p:pic>
        <p:nvPicPr>
          <p:cNvPr id="2" name="Picture 1"/>
          <p:cNvPicPr>
            <a:picLocks noChangeAspect="1"/>
          </p:cNvPicPr>
          <p:nvPr/>
        </p:nvPicPr>
        <p:blipFill>
          <a:blip r:embed="rId2"/>
          <a:stretch>
            <a:fillRect/>
          </a:stretch>
        </p:blipFill>
        <p:spPr>
          <a:xfrm>
            <a:off x="1169895" y="2899996"/>
            <a:ext cx="9708776" cy="3857344"/>
          </a:xfrm>
          <a:prstGeom prst="rect">
            <a:avLst/>
          </a:prstGeom>
        </p:spPr>
      </p:pic>
      <p:sp>
        <p:nvSpPr>
          <p:cNvPr id="6" name="Rounded Rectangle 5"/>
          <p:cNvSpPr/>
          <p:nvPr/>
        </p:nvSpPr>
        <p:spPr>
          <a:xfrm>
            <a:off x="2794603" y="1831385"/>
            <a:ext cx="6459359" cy="823978"/>
          </a:xfrm>
          <a:prstGeom prst="roundRect">
            <a:avLst/>
          </a:prstGeom>
          <a:solidFill>
            <a:srgbClr val="6600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800"/>
              </a:spcBef>
              <a:buClr>
                <a:schemeClr val="accent1"/>
              </a:buClr>
              <a:buSzPts val="2600"/>
              <a:buFont typeface="Chivo Light"/>
              <a:buNone/>
            </a:pPr>
            <a:r>
              <a:rPr lang="vi-VN" sz="3200" b="1" dirty="0" smtClean="0">
                <a:solidFill>
                  <a:schemeClr val="tx1"/>
                </a:solidFill>
                <a:latin typeface=".VnAvant" pitchFamily="34" charset="0"/>
              </a:rPr>
              <a:t>   </a:t>
            </a:r>
            <a:r>
              <a:rPr lang="vi-VN" sz="3200" b="1" dirty="0" smtClean="0">
                <a:solidFill>
                  <a:schemeClr val="bg1"/>
                </a:solidFill>
                <a:latin typeface="+mj-lt"/>
              </a:rPr>
              <a:t>người thợ săn            bắn chim </a:t>
            </a:r>
            <a:endParaRPr lang="vi-VN" sz="3200" b="1" dirty="0">
              <a:solidFill>
                <a:schemeClr val="bg1"/>
              </a:solidFill>
              <a:latin typeface="+mj-lt"/>
              <a:ea typeface="Chivo Light"/>
              <a:cs typeface="Chivo Light"/>
              <a:sym typeface="Chivo Light"/>
            </a:endParaRPr>
          </a:p>
        </p:txBody>
      </p:sp>
      <p:pic>
        <p:nvPicPr>
          <p:cNvPr id="7" name="Picture 6"/>
          <p:cNvPicPr>
            <a:picLocks noChangeAspect="1"/>
          </p:cNvPicPr>
          <p:nvPr/>
        </p:nvPicPr>
        <p:blipFill>
          <a:blip r:embed="rId3"/>
          <a:stretch>
            <a:fillRect/>
          </a:stretch>
        </p:blipFill>
        <p:spPr>
          <a:xfrm>
            <a:off x="11049863" y="5718235"/>
            <a:ext cx="998828" cy="1039105"/>
          </a:xfrm>
          <a:prstGeom prst="flowChartConnector">
            <a:avLst/>
          </a:prstGeom>
          <a:scene3d>
            <a:camera prst="orthographicFront"/>
            <a:lightRig rig="threePt" dir="t"/>
          </a:scene3d>
          <a:sp3d>
            <a:bevelT/>
          </a:sp3d>
        </p:spPr>
      </p:pic>
    </p:spTree>
    <p:extLst>
      <p:ext uri="{BB962C8B-B14F-4D97-AF65-F5344CB8AC3E}">
        <p14:creationId xmlns:p14="http://schemas.microsoft.com/office/powerpoint/2010/main" val="2518045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1"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barn(inVertical)">
                                      <p:cBhvr>
                                        <p:cTn id="21" dur="500"/>
                                        <p:tgtEl>
                                          <p:spTgt spid="2"/>
                                        </p:tgtEl>
                                      </p:cBhvr>
                                    </p:animEffect>
                                  </p:childTnLst>
                                </p:cTn>
                              </p:par>
                            </p:childTnLst>
                          </p:cTn>
                        </p:par>
                      </p:childTnLst>
                    </p:cTn>
                  </p:par>
                  <p:par>
                    <p:cTn id="22" fill="hold">
                      <p:stCondLst>
                        <p:cond delay="indefinite"/>
                      </p:stCondLst>
                      <p:childTnLst>
                        <p:par>
                          <p:cTn id="23" fill="hold">
                            <p:stCondLst>
                              <p:cond delay="0"/>
                            </p:stCondLst>
                            <p:childTnLst>
                              <p:par>
                                <p:cTn id="24" presetID="21" presetClass="entr" presetSubtype="1" fill="hold"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wheel(1)">
                                      <p:cBhvr>
                                        <p:cTn id="26"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003300"/>
        </a:solidFill>
        <a:effectLst/>
      </p:bgPr>
    </p:bg>
    <p:spTree>
      <p:nvGrpSpPr>
        <p:cNvPr id="1" name=""/>
        <p:cNvGrpSpPr/>
        <p:nvPr/>
      </p:nvGrpSpPr>
      <p:grpSpPr>
        <a:xfrm>
          <a:off x="0" y="0"/>
          <a:ext cx="0" cy="0"/>
          <a:chOff x="0" y="0"/>
          <a:chExt cx="0" cy="0"/>
        </a:xfrm>
      </p:grpSpPr>
      <p:sp>
        <p:nvSpPr>
          <p:cNvPr id="19460" name="WordArt 4"/>
          <p:cNvSpPr>
            <a:spLocks noChangeArrowheads="1" noChangeShapeType="1" noTextEdit="1"/>
          </p:cNvSpPr>
          <p:nvPr/>
        </p:nvSpPr>
        <p:spPr bwMode="auto">
          <a:xfrm>
            <a:off x="2971801" y="1143005"/>
            <a:ext cx="5829300" cy="1662113"/>
          </a:xfrm>
          <a:prstGeom prst="rect">
            <a:avLst/>
          </a:prstGeom>
        </p:spPr>
        <p:txBody>
          <a:bodyPr wrap="none" fromWordArt="1">
            <a:prstTxWarp prst="textCurveUp">
              <a:avLst>
                <a:gd name="adj" fmla="val 0"/>
              </a:avLst>
            </a:prstTxWarp>
          </a:bodyPr>
          <a:lstStyle/>
          <a:p>
            <a:pPr algn="ctr"/>
            <a:r>
              <a:rPr lang="en-US" sz="3600" b="1" kern="10">
                <a:ln w="12700">
                  <a:solidFill>
                    <a:srgbClr val="FFFFFF"/>
                  </a:solidFill>
                  <a:round/>
                  <a:headEnd/>
                  <a:tailEnd/>
                </a:ln>
                <a:solidFill>
                  <a:srgbClr val="FFC000"/>
                </a:solidFill>
                <a:effectLst>
                  <a:outerShdw dist="45791" dir="2021404" algn="ctr" rotWithShape="0">
                    <a:srgbClr val="808080">
                      <a:alpha val="79999"/>
                    </a:srgbClr>
                  </a:outerShdw>
                </a:effectLst>
                <a:latin typeface="Arial"/>
                <a:cs typeface="Arial"/>
              </a:rPr>
              <a:t> Dặn dò</a:t>
            </a:r>
          </a:p>
        </p:txBody>
      </p:sp>
      <p:sp>
        <p:nvSpPr>
          <p:cNvPr id="19461" name="Text Box 5"/>
          <p:cNvSpPr txBox="1">
            <a:spLocks noChangeArrowheads="1"/>
          </p:cNvSpPr>
          <p:nvPr/>
        </p:nvSpPr>
        <p:spPr bwMode="auto">
          <a:xfrm>
            <a:off x="4002089" y="3052764"/>
            <a:ext cx="4033476"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eaLnBrk="1" hangingPunct="1"/>
            <a:r>
              <a:rPr lang="en-US" sz="4000" b="1">
                <a:solidFill>
                  <a:srgbClr val="FFFFCC"/>
                </a:solidFill>
              </a:rPr>
              <a:t>Nhận xét tiết học </a:t>
            </a:r>
          </a:p>
        </p:txBody>
      </p:sp>
      <p:pic>
        <p:nvPicPr>
          <p:cNvPr id="25605" name="Picture 8" descr="Flash Lang hoa dep"/>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77796" y="5003074"/>
            <a:ext cx="1237457" cy="1736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6" name="Picture 9" descr="Flash Buom va hoa 4"/>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199403" y="5094514"/>
            <a:ext cx="1641269" cy="1731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7" name="Picture 10" descr="Flash Lang hoa dep"/>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140354" y="4728754"/>
            <a:ext cx="962025" cy="2010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8" name="Picture 11" descr="Bo hoa 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47623" y="3052764"/>
            <a:ext cx="1954800" cy="3690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9" name="Picture 12" descr="Flash Buom va hoa 10"/>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0032278" y="5003074"/>
            <a:ext cx="1366839" cy="1685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0" name="Picture 13" descr="j0398219[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5400000">
            <a:off x="9291454" y="1668284"/>
            <a:ext cx="4568825" cy="1232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6992292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withEffect">
                                  <p:stCondLst>
                                    <p:cond delay="0"/>
                                  </p:stCondLst>
                                  <p:childTnLst>
                                    <p:set>
                                      <p:cBhvr>
                                        <p:cTn id="6" dur="1" fill="hold">
                                          <p:stCondLst>
                                            <p:cond delay="0"/>
                                          </p:stCondLst>
                                        </p:cTn>
                                        <p:tgtEl>
                                          <p:spTgt spid="19460"/>
                                        </p:tgtEl>
                                        <p:attrNameLst>
                                          <p:attrName>style.visibility</p:attrName>
                                        </p:attrNameLst>
                                      </p:cBhvr>
                                      <p:to>
                                        <p:strVal val="visible"/>
                                      </p:to>
                                    </p:set>
                                    <p:animEffect transition="in" filter="box(in)">
                                      <p:cBhvr>
                                        <p:cTn id="7" dur="500"/>
                                        <p:tgtEl>
                                          <p:spTgt spid="1946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9461"/>
                                        </p:tgtEl>
                                        <p:attrNameLst>
                                          <p:attrName>style.visibility</p:attrName>
                                        </p:attrNameLst>
                                      </p:cBhvr>
                                      <p:to>
                                        <p:strVal val="visible"/>
                                      </p:to>
                                    </p:set>
                                    <p:animEffect transition="in" filter="box(in)">
                                      <p:cBhvr>
                                        <p:cTn id="12" dur="500"/>
                                        <p:tgtEl>
                                          <p:spTgt spid="194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0" grpId="0" animBg="1"/>
      <p:bldP spid="19461"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003300"/>
        </a:solidFill>
        <a:effectLst/>
      </p:bgPr>
    </p:bg>
    <p:spTree>
      <p:nvGrpSpPr>
        <p:cNvPr id="1" name=""/>
        <p:cNvGrpSpPr/>
        <p:nvPr/>
      </p:nvGrpSpPr>
      <p:grpSpPr>
        <a:xfrm>
          <a:off x="0" y="0"/>
          <a:ext cx="0" cy="0"/>
          <a:chOff x="0" y="0"/>
          <a:chExt cx="0" cy="0"/>
        </a:xfrm>
      </p:grpSpPr>
      <p:pic>
        <p:nvPicPr>
          <p:cNvPr id="12" name="Picture 11"/>
          <p:cNvPicPr>
            <a:picLocks noChangeAspect="1"/>
          </p:cNvPicPr>
          <p:nvPr/>
        </p:nvPicPr>
        <p:blipFill>
          <a:blip r:embed="rId2"/>
          <a:stretch>
            <a:fillRect/>
          </a:stretch>
        </p:blipFill>
        <p:spPr>
          <a:xfrm>
            <a:off x="11116236" y="5871057"/>
            <a:ext cx="972671" cy="847165"/>
          </a:xfrm>
          <a:prstGeom prst="ellipse">
            <a:avLst/>
          </a:prstGeom>
        </p:spPr>
      </p:pic>
      <p:sp>
        <p:nvSpPr>
          <p:cNvPr id="3" name="TextBox 2"/>
          <p:cNvSpPr txBox="1"/>
          <p:nvPr/>
        </p:nvSpPr>
        <p:spPr>
          <a:xfrm>
            <a:off x="4153990" y="222069"/>
            <a:ext cx="3840480" cy="584775"/>
          </a:xfrm>
          <a:prstGeom prst="rect">
            <a:avLst/>
          </a:prstGeom>
          <a:noFill/>
        </p:spPr>
        <p:txBody>
          <a:bodyPr wrap="square" rtlCol="0">
            <a:spAutoFit/>
          </a:bodyPr>
          <a:lstStyle/>
          <a:p>
            <a:r>
              <a:rPr lang="vi-VN" sz="3200" dirty="0" smtClean="0">
                <a:solidFill>
                  <a:srgbClr val="FF0000"/>
                </a:solidFill>
              </a:rPr>
              <a:t>Kiến và chim bồ câu</a:t>
            </a:r>
            <a:endParaRPr lang="en-US" sz="3200" dirty="0">
              <a:solidFill>
                <a:srgbClr val="FF0000"/>
              </a:solidFill>
            </a:endParaRPr>
          </a:p>
        </p:txBody>
      </p:sp>
      <p:sp>
        <p:nvSpPr>
          <p:cNvPr id="5" name="TextBox 4"/>
          <p:cNvSpPr txBox="1"/>
          <p:nvPr/>
        </p:nvSpPr>
        <p:spPr>
          <a:xfrm>
            <a:off x="189413" y="914400"/>
            <a:ext cx="11769634" cy="5324535"/>
          </a:xfrm>
          <a:prstGeom prst="rect">
            <a:avLst/>
          </a:prstGeom>
          <a:noFill/>
        </p:spPr>
        <p:txBody>
          <a:bodyPr wrap="square" rtlCol="0">
            <a:spAutoFit/>
          </a:bodyPr>
          <a:lstStyle/>
          <a:p>
            <a:r>
              <a:rPr lang="vi-VN" sz="3200" dirty="0" smtClean="0">
                <a:solidFill>
                  <a:srgbClr val="FF0000"/>
                </a:solidFill>
              </a:rPr>
              <a:t>       </a:t>
            </a:r>
            <a:r>
              <a:rPr lang="vi-VN" sz="2800" dirty="0" smtClean="0">
                <a:solidFill>
                  <a:schemeClr val="bg1"/>
                </a:solidFill>
                <a:latin typeface="+mj-lt"/>
              </a:rPr>
              <a:t>Một con kiến không may bị rơi xuống nước. Nó vùng vẫy và la lên: </a:t>
            </a:r>
          </a:p>
          <a:p>
            <a:r>
              <a:rPr lang="vi-VN" sz="2800" dirty="0" smtClean="0">
                <a:solidFill>
                  <a:schemeClr val="bg1"/>
                </a:solidFill>
                <a:latin typeface="+mj-lt"/>
              </a:rPr>
              <a:t>         - Cứu tôi với, cứu tôi với!</a:t>
            </a:r>
          </a:p>
          <a:p>
            <a:r>
              <a:rPr lang="vi-VN" sz="2800" dirty="0" smtClean="0">
                <a:solidFill>
                  <a:schemeClr val="bg1"/>
                </a:solidFill>
                <a:latin typeface="+mj-lt"/>
              </a:rPr>
              <a:t>         Nghe tiếng kêu cứu cảu kiến, bồ câu nhanh trí nhặt một chiếc lá thả xuống nước. Kiến bám vào chiếc lá và leo được lên bờ.</a:t>
            </a:r>
          </a:p>
          <a:p>
            <a:r>
              <a:rPr lang="vi-VN" sz="2800" dirty="0">
                <a:solidFill>
                  <a:schemeClr val="bg1"/>
                </a:solidFill>
                <a:latin typeface="+mj-lt"/>
              </a:rPr>
              <a:t> </a:t>
            </a:r>
            <a:r>
              <a:rPr lang="vi-VN" sz="2800" dirty="0" smtClean="0">
                <a:solidFill>
                  <a:schemeClr val="bg1"/>
                </a:solidFill>
                <a:latin typeface="+mj-lt"/>
              </a:rPr>
              <a:t>        Một hôm, kiến thấy người thợ săn đang ngắm bắn bồ câu. Ngay lập tức, nó bò đến, cắn vào chân anh ta. Người thợ săn giật mình. Bồ câu thấy động liền bay đi.</a:t>
            </a:r>
          </a:p>
          <a:p>
            <a:r>
              <a:rPr lang="vi-VN" sz="2800" dirty="0">
                <a:solidFill>
                  <a:schemeClr val="bg1"/>
                </a:solidFill>
                <a:latin typeface="+mj-lt"/>
              </a:rPr>
              <a:t> </a:t>
            </a:r>
            <a:r>
              <a:rPr lang="vi-VN" sz="2800" dirty="0" smtClean="0">
                <a:solidFill>
                  <a:schemeClr val="bg1"/>
                </a:solidFill>
                <a:latin typeface="+mj-lt"/>
              </a:rPr>
              <a:t>        Bồ câu tìm đến chỗ kiến, cảm động nói:</a:t>
            </a:r>
          </a:p>
          <a:p>
            <a:r>
              <a:rPr lang="vi-VN" sz="2800" dirty="0">
                <a:solidFill>
                  <a:schemeClr val="bg1"/>
                </a:solidFill>
                <a:latin typeface="+mj-lt"/>
              </a:rPr>
              <a:t> </a:t>
            </a:r>
            <a:r>
              <a:rPr lang="vi-VN" sz="2800" dirty="0" smtClean="0">
                <a:solidFill>
                  <a:schemeClr val="bg1"/>
                </a:solidFill>
                <a:latin typeface="+mj-lt"/>
              </a:rPr>
              <a:t>        - Cảm ơn cậu đã cứu tớ.</a:t>
            </a:r>
          </a:p>
          <a:p>
            <a:r>
              <a:rPr lang="vi-VN" sz="2800" dirty="0">
                <a:solidFill>
                  <a:schemeClr val="bg1"/>
                </a:solidFill>
                <a:latin typeface="+mj-lt"/>
              </a:rPr>
              <a:t> </a:t>
            </a:r>
            <a:r>
              <a:rPr lang="vi-VN" sz="2800" dirty="0" smtClean="0">
                <a:solidFill>
                  <a:schemeClr val="bg1"/>
                </a:solidFill>
                <a:latin typeface="+mj-lt"/>
              </a:rPr>
              <a:t>        Kiến đáp:</a:t>
            </a:r>
          </a:p>
          <a:p>
            <a:r>
              <a:rPr lang="vi-VN" sz="2800" dirty="0">
                <a:solidFill>
                  <a:schemeClr val="bg1"/>
                </a:solidFill>
                <a:latin typeface="+mj-lt"/>
              </a:rPr>
              <a:t> </a:t>
            </a:r>
            <a:r>
              <a:rPr lang="vi-VN" sz="2800" dirty="0" smtClean="0">
                <a:solidFill>
                  <a:schemeClr val="bg1"/>
                </a:solidFill>
                <a:latin typeface="+mj-lt"/>
              </a:rPr>
              <a:t>        - Cậu cũng giúp tớ thoát chết mà.</a:t>
            </a:r>
          </a:p>
          <a:p>
            <a:r>
              <a:rPr lang="vi-VN" sz="2800" dirty="0">
                <a:solidFill>
                  <a:schemeClr val="bg1"/>
                </a:solidFill>
                <a:latin typeface="+mj-lt"/>
              </a:rPr>
              <a:t> </a:t>
            </a:r>
            <a:r>
              <a:rPr lang="vi-VN" sz="2800" dirty="0" smtClean="0">
                <a:solidFill>
                  <a:schemeClr val="bg1"/>
                </a:solidFill>
                <a:latin typeface="+mj-lt"/>
              </a:rPr>
              <a:t>        Cả hai đều rất vui vì đã giúp nhau.</a:t>
            </a:r>
          </a:p>
        </p:txBody>
      </p:sp>
    </p:spTree>
    <p:extLst>
      <p:ext uri="{BB962C8B-B14F-4D97-AF65-F5344CB8AC3E}">
        <p14:creationId xmlns:p14="http://schemas.microsoft.com/office/powerpoint/2010/main" val="3059227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heel(1)">
                                      <p:cBhvr>
                                        <p:cTn id="7"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3300"/>
        </a:solidFill>
        <a:effectLst/>
      </p:bgPr>
    </p:bg>
    <p:spTree>
      <p:nvGrpSpPr>
        <p:cNvPr id="1" name=""/>
        <p:cNvGrpSpPr/>
        <p:nvPr/>
      </p:nvGrpSpPr>
      <p:grpSpPr>
        <a:xfrm>
          <a:off x="0" y="0"/>
          <a:ext cx="0" cy="0"/>
          <a:chOff x="0" y="0"/>
          <a:chExt cx="0" cy="0"/>
        </a:xfrm>
      </p:grpSpPr>
      <p:pic>
        <p:nvPicPr>
          <p:cNvPr id="4" name="Picture 4" descr="D:\Ảnh động làm giáo án\hinh-anh-dong-powerpoint-27.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275" y="6019800"/>
            <a:ext cx="12122725" cy="75247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275" y="-67733"/>
            <a:ext cx="11974679" cy="55952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058688" y="1149533"/>
            <a:ext cx="5995851" cy="923330"/>
          </a:xfrm>
          <a:prstGeom prst="rect">
            <a:avLst/>
          </a:prstGeom>
          <a:solidFill>
            <a:srgbClr val="0000FF"/>
          </a:solidFill>
        </p:spPr>
        <p:txBody>
          <a:bodyPr wrap="square" rtlCol="0">
            <a:spAutoFit/>
          </a:bodyPr>
          <a:lstStyle/>
          <a:p>
            <a:pPr algn="ctr"/>
            <a:r>
              <a:rPr lang="en-US" sz="5400" dirty="0" smtClean="0">
                <a:solidFill>
                  <a:srgbClr val="FFC000"/>
                </a:solidFill>
                <a:latin typeface="Times New Roman" panose="02020603050405020304" pitchFamily="18" charset="0"/>
                <a:cs typeface="Times New Roman" panose="02020603050405020304" pitchFamily="18" charset="0"/>
              </a:rPr>
              <a:t>1. KHỞI ĐỘNG</a:t>
            </a:r>
            <a:endParaRPr lang="en-US" sz="5400" dirty="0">
              <a:solidFill>
                <a:srgbClr val="FFC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68449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3300"/>
        </a:solidFill>
        <a:effectLst/>
      </p:bgPr>
    </p:bg>
    <p:spTree>
      <p:nvGrpSpPr>
        <p:cNvPr id="1" name=""/>
        <p:cNvGrpSpPr/>
        <p:nvPr/>
      </p:nvGrpSpPr>
      <p:grpSpPr>
        <a:xfrm>
          <a:off x="0" y="0"/>
          <a:ext cx="0" cy="0"/>
          <a:chOff x="0" y="0"/>
          <a:chExt cx="0" cy="0"/>
        </a:xfrm>
      </p:grpSpPr>
      <p:sp>
        <p:nvSpPr>
          <p:cNvPr id="9" name="TextBox 8"/>
          <p:cNvSpPr txBox="1"/>
          <p:nvPr/>
        </p:nvSpPr>
        <p:spPr>
          <a:xfrm>
            <a:off x="590843" y="243170"/>
            <a:ext cx="11254154" cy="646331"/>
          </a:xfrm>
          <a:prstGeom prst="rect">
            <a:avLst/>
          </a:prstGeom>
          <a:noFill/>
        </p:spPr>
        <p:txBody>
          <a:bodyPr wrap="square" rtlCol="0">
            <a:spAutoFit/>
          </a:bodyPr>
          <a:lstStyle/>
          <a:p>
            <a:pPr marL="342900" indent="-342900">
              <a:buAutoNum type="arabicPeriod"/>
            </a:pPr>
            <a:r>
              <a:rPr lang="en-US" sz="3600" b="1" dirty="0" err="1" smtClean="0">
                <a:solidFill>
                  <a:schemeClr val="bg1"/>
                </a:solidFill>
                <a:latin typeface="HP001 4 hàng" pitchFamily="34" charset="0"/>
                <a:ea typeface="Chivo Light"/>
                <a:cs typeface="Chivo Light"/>
                <a:sym typeface="Chivo Light"/>
              </a:rPr>
              <a:t>Quan</a:t>
            </a:r>
            <a:r>
              <a:rPr lang="en-US" sz="3600" b="1" dirty="0" smtClean="0">
                <a:solidFill>
                  <a:schemeClr val="bg1"/>
                </a:solidFill>
                <a:latin typeface="HP001 4 hàng" pitchFamily="34" charset="0"/>
                <a:ea typeface="Chivo Light"/>
                <a:cs typeface="Chivo Light"/>
                <a:sym typeface="Chivo Light"/>
              </a:rPr>
              <a:t> </a:t>
            </a:r>
            <a:r>
              <a:rPr lang="en-US" sz="3600" b="1" dirty="0" err="1">
                <a:solidFill>
                  <a:schemeClr val="bg1"/>
                </a:solidFill>
                <a:latin typeface="HP001 4 hàng" pitchFamily="34" charset="0"/>
                <a:ea typeface="Chivo Light"/>
                <a:cs typeface="Chivo Light"/>
                <a:sym typeface="Chivo Light"/>
              </a:rPr>
              <a:t>sát</a:t>
            </a:r>
            <a:r>
              <a:rPr lang="en-US" sz="3600" b="1" dirty="0">
                <a:solidFill>
                  <a:schemeClr val="bg1"/>
                </a:solidFill>
                <a:latin typeface="HP001 4 hàng" pitchFamily="34" charset="0"/>
                <a:ea typeface="Chivo Light"/>
                <a:cs typeface="Chivo Light"/>
                <a:sym typeface="Chivo Light"/>
              </a:rPr>
              <a:t> </a:t>
            </a:r>
            <a:r>
              <a:rPr lang="en-US" sz="3600" b="1" dirty="0" err="1" smtClean="0">
                <a:solidFill>
                  <a:schemeClr val="bg1"/>
                </a:solidFill>
                <a:latin typeface="HP001 4 hàng" pitchFamily="34" charset="0"/>
                <a:ea typeface="Chivo Light"/>
                <a:cs typeface="Chivo Light"/>
                <a:sym typeface="Chivo Light"/>
              </a:rPr>
              <a:t>tranh</a:t>
            </a:r>
            <a:endParaRPr lang="en-US" sz="3600" dirty="0"/>
          </a:p>
        </p:txBody>
      </p:sp>
      <p:sp>
        <p:nvSpPr>
          <p:cNvPr id="6" name="TextBox 5"/>
          <p:cNvSpPr txBox="1"/>
          <p:nvPr/>
        </p:nvSpPr>
        <p:spPr>
          <a:xfrm>
            <a:off x="1737360" y="5555079"/>
            <a:ext cx="8664892" cy="1302921"/>
          </a:xfrm>
          <a:prstGeom prst="rect">
            <a:avLst/>
          </a:prstGeom>
          <a:solidFill>
            <a:srgbClr val="000099"/>
          </a:solidFill>
          <a:scene3d>
            <a:camera prst="orthographicFront"/>
            <a:lightRig rig="threePt" dir="t"/>
          </a:scene3d>
          <a:sp3d>
            <a:bevelT/>
          </a:sp3d>
        </p:spPr>
        <p:txBody>
          <a:bodyPr wrap="square" rtlCol="0">
            <a:spAutoFit/>
          </a:bodyPr>
          <a:lstStyle/>
          <a:p>
            <a:pPr>
              <a:spcBef>
                <a:spcPts val="800"/>
              </a:spcBef>
              <a:buClr>
                <a:schemeClr val="accent1"/>
              </a:buClr>
              <a:buSzPts val="2600"/>
              <a:buFont typeface="Chivo Light"/>
              <a:buNone/>
            </a:pPr>
            <a:r>
              <a:rPr lang="en-US" sz="3600" b="1" dirty="0">
                <a:solidFill>
                  <a:srgbClr val="FFC000"/>
                </a:solidFill>
                <a:latin typeface="HP001 4 hàng" pitchFamily="34" charset="0"/>
                <a:ea typeface="Chivo Light"/>
                <a:cs typeface="Chivo Light"/>
                <a:sym typeface="Chivo Light"/>
              </a:rPr>
              <a:t>* </a:t>
            </a:r>
            <a:r>
              <a:rPr lang="vi-VN" sz="3600" b="1" dirty="0">
                <a:solidFill>
                  <a:srgbClr val="FFFF00"/>
                </a:solidFill>
                <a:latin typeface="HP001 4 hàng" pitchFamily="34" charset="0"/>
                <a:ea typeface="Chivo Light"/>
                <a:cs typeface="Chivo Light"/>
                <a:sym typeface="Chivo Light"/>
              </a:rPr>
              <a:t>T</a:t>
            </a:r>
            <a:r>
              <a:rPr lang="en-US" sz="3600" b="1" dirty="0" err="1" smtClean="0">
                <a:solidFill>
                  <a:srgbClr val="FFFF00"/>
                </a:solidFill>
                <a:latin typeface="HP001 4 hàng" pitchFamily="34" charset="0"/>
                <a:ea typeface="Chivo Light"/>
                <a:cs typeface="Chivo Light"/>
                <a:sym typeface="Chivo Light"/>
              </a:rPr>
              <a:t>rả</a:t>
            </a:r>
            <a:r>
              <a:rPr lang="en-US" sz="3600" b="1" dirty="0" smtClean="0">
                <a:solidFill>
                  <a:srgbClr val="FFFF00"/>
                </a:solidFill>
                <a:latin typeface="HP001 4 hàng" pitchFamily="34" charset="0"/>
                <a:ea typeface="Chivo Light"/>
                <a:cs typeface="Chivo Light"/>
                <a:sym typeface="Chivo Light"/>
              </a:rPr>
              <a:t> </a:t>
            </a:r>
            <a:r>
              <a:rPr lang="en-US" sz="3600" b="1" dirty="0" err="1">
                <a:solidFill>
                  <a:srgbClr val="FFFF00"/>
                </a:solidFill>
                <a:latin typeface="HP001 4 hàng" pitchFamily="34" charset="0"/>
                <a:ea typeface="Chivo Light"/>
                <a:cs typeface="Chivo Light"/>
                <a:sym typeface="Chivo Light"/>
              </a:rPr>
              <a:t>lời</a:t>
            </a:r>
            <a:r>
              <a:rPr lang="en-US" sz="3600" b="1" dirty="0">
                <a:solidFill>
                  <a:srgbClr val="FFFF00"/>
                </a:solidFill>
                <a:latin typeface="HP001 4 hàng" pitchFamily="34" charset="0"/>
                <a:ea typeface="Chivo Light"/>
                <a:cs typeface="Chivo Light"/>
                <a:sym typeface="Chivo Light"/>
              </a:rPr>
              <a:t> </a:t>
            </a:r>
            <a:r>
              <a:rPr lang="en-US" sz="3600" b="1" dirty="0" err="1">
                <a:solidFill>
                  <a:srgbClr val="FFFF00"/>
                </a:solidFill>
                <a:latin typeface="HP001 4 hàng" pitchFamily="34" charset="0"/>
                <a:ea typeface="Chivo Light"/>
                <a:cs typeface="Chivo Light"/>
                <a:sym typeface="Chivo Light"/>
              </a:rPr>
              <a:t>các</a:t>
            </a:r>
            <a:r>
              <a:rPr lang="en-US" sz="3600" b="1" dirty="0">
                <a:solidFill>
                  <a:srgbClr val="FFFF00"/>
                </a:solidFill>
                <a:latin typeface="HP001 4 hàng" pitchFamily="34" charset="0"/>
                <a:ea typeface="Chivo Light"/>
                <a:cs typeface="Chivo Light"/>
                <a:sym typeface="Chivo Light"/>
              </a:rPr>
              <a:t> </a:t>
            </a:r>
            <a:r>
              <a:rPr lang="en-US" sz="3600" b="1" dirty="0" err="1">
                <a:solidFill>
                  <a:srgbClr val="FFFF00"/>
                </a:solidFill>
                <a:latin typeface="HP001 4 hàng" pitchFamily="34" charset="0"/>
                <a:ea typeface="Chivo Light"/>
                <a:cs typeface="Chivo Light"/>
                <a:sym typeface="Chivo Light"/>
              </a:rPr>
              <a:t>câu</a:t>
            </a:r>
            <a:r>
              <a:rPr lang="en-US" sz="3600" b="1" dirty="0">
                <a:solidFill>
                  <a:srgbClr val="FFFF00"/>
                </a:solidFill>
                <a:latin typeface="HP001 4 hàng" pitchFamily="34" charset="0"/>
                <a:ea typeface="Chivo Light"/>
                <a:cs typeface="Chivo Light"/>
                <a:sym typeface="Chivo Light"/>
              </a:rPr>
              <a:t> </a:t>
            </a:r>
            <a:r>
              <a:rPr lang="en-US" sz="3600" b="1" dirty="0" err="1" smtClean="0">
                <a:solidFill>
                  <a:srgbClr val="FFFF00"/>
                </a:solidFill>
                <a:latin typeface="HP001 4 hàng" pitchFamily="34" charset="0"/>
                <a:ea typeface="Chivo Light"/>
                <a:cs typeface="Chivo Light"/>
                <a:sym typeface="Chivo Light"/>
              </a:rPr>
              <a:t>hỏi</a:t>
            </a:r>
            <a:r>
              <a:rPr lang="en-US" sz="3600" b="1" dirty="0" smtClean="0">
                <a:solidFill>
                  <a:srgbClr val="FFFF00"/>
                </a:solidFill>
                <a:latin typeface="HP001 4 hàng" pitchFamily="34" charset="0"/>
                <a:ea typeface="Chivo Light"/>
                <a:cs typeface="Chivo Light"/>
                <a:sym typeface="Chivo Light"/>
              </a:rPr>
              <a:t>: </a:t>
            </a:r>
            <a:endParaRPr lang="en-US" sz="3600" b="1" dirty="0">
              <a:solidFill>
                <a:srgbClr val="FFFF00"/>
              </a:solidFill>
              <a:latin typeface="HP001 4 hàng" pitchFamily="34" charset="0"/>
              <a:ea typeface="Chivo Light"/>
              <a:cs typeface="Chivo Light"/>
              <a:sym typeface="Chivo Light"/>
            </a:endParaRPr>
          </a:p>
          <a:p>
            <a:pPr>
              <a:spcBef>
                <a:spcPts val="800"/>
              </a:spcBef>
              <a:buClr>
                <a:schemeClr val="accent1"/>
              </a:buClr>
              <a:buSzPts val="2600"/>
              <a:buFont typeface="Chivo Light"/>
              <a:buNone/>
            </a:pPr>
            <a:r>
              <a:rPr lang="en-US" sz="3600" b="1" dirty="0">
                <a:solidFill>
                  <a:schemeClr val="bg1"/>
                </a:solidFill>
                <a:latin typeface="HP001 4 hàng" pitchFamily="34" charset="0"/>
                <a:ea typeface="Chivo Light"/>
                <a:cs typeface="Chivo Light"/>
                <a:sym typeface="Chivo Light"/>
              </a:rPr>
              <a:t>- </a:t>
            </a:r>
            <a:r>
              <a:rPr lang="vi-VN" sz="3600" b="1" dirty="0" smtClean="0">
                <a:solidFill>
                  <a:schemeClr val="bg1"/>
                </a:solidFill>
                <a:latin typeface="HP001 4 hàng" pitchFamily="34" charset="0"/>
                <a:ea typeface="Chivo Light"/>
                <a:cs typeface="Chivo Light"/>
                <a:sym typeface="Chivo Light"/>
              </a:rPr>
              <a:t>Những người trong tranh đang làm gì</a:t>
            </a:r>
            <a:r>
              <a:rPr lang="en-US" sz="3600" b="1" dirty="0" smtClean="0">
                <a:solidFill>
                  <a:schemeClr val="bg1"/>
                </a:solidFill>
                <a:latin typeface="HP001 4 hàng" pitchFamily="34" charset="0"/>
                <a:ea typeface="Chivo Light"/>
                <a:cs typeface="Chivo Light"/>
                <a:sym typeface="Chivo Light"/>
              </a:rPr>
              <a:t>?</a:t>
            </a:r>
            <a:endParaRPr lang="en-US" sz="3600" b="1" dirty="0">
              <a:solidFill>
                <a:schemeClr val="bg1"/>
              </a:solidFill>
              <a:latin typeface="HP001 4 hàng" pitchFamily="34" charset="0"/>
              <a:ea typeface="Chivo Light"/>
              <a:cs typeface="Chivo Light"/>
              <a:sym typeface="Chivo Light"/>
            </a:endParaRPr>
          </a:p>
        </p:txBody>
      </p:sp>
      <p:pic>
        <p:nvPicPr>
          <p:cNvPr id="2" name="Picture 1"/>
          <p:cNvPicPr>
            <a:picLocks noChangeAspect="1"/>
          </p:cNvPicPr>
          <p:nvPr/>
        </p:nvPicPr>
        <p:blipFill>
          <a:blip r:embed="rId2"/>
          <a:stretch>
            <a:fillRect/>
          </a:stretch>
        </p:blipFill>
        <p:spPr>
          <a:xfrm>
            <a:off x="1737360" y="741862"/>
            <a:ext cx="8664891" cy="4692287"/>
          </a:xfrm>
          <a:prstGeom prst="rect">
            <a:avLst/>
          </a:prstGeom>
        </p:spPr>
      </p:pic>
    </p:spTree>
    <p:extLst>
      <p:ext uri="{BB962C8B-B14F-4D97-AF65-F5344CB8AC3E}">
        <p14:creationId xmlns:p14="http://schemas.microsoft.com/office/powerpoint/2010/main" val="3353979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3300"/>
        </a:solidFill>
        <a:effectLst/>
      </p:bgPr>
    </p:bg>
    <p:spTree>
      <p:nvGrpSpPr>
        <p:cNvPr id="1" name=""/>
        <p:cNvGrpSpPr/>
        <p:nvPr/>
      </p:nvGrpSpPr>
      <p:grpSpPr>
        <a:xfrm>
          <a:off x="0" y="0"/>
          <a:ext cx="0" cy="0"/>
          <a:chOff x="0" y="0"/>
          <a:chExt cx="0" cy="0"/>
        </a:xfrm>
      </p:grpSpPr>
      <p:sp>
        <p:nvSpPr>
          <p:cNvPr id="9" name="Google Shape;461;p28"/>
          <p:cNvSpPr txBox="1">
            <a:spLocks noChangeArrowheads="1"/>
          </p:cNvSpPr>
          <p:nvPr/>
        </p:nvSpPr>
        <p:spPr bwMode="auto">
          <a:xfrm>
            <a:off x="2110954" y="460717"/>
            <a:ext cx="900906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00" tIns="121900" rIns="121900" bIns="121900"/>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a:spcBef>
                <a:spcPts val="800"/>
              </a:spcBef>
              <a:buClr>
                <a:schemeClr val="accent1"/>
              </a:buClr>
              <a:buSzPts val="2600"/>
              <a:buFont typeface="Chivo Light"/>
              <a:buNone/>
            </a:pPr>
            <a:r>
              <a:rPr lang="vi-VN" sz="4000" b="1" dirty="0" smtClean="0">
                <a:solidFill>
                  <a:schemeClr val="bg1"/>
                </a:solidFill>
                <a:latin typeface="HP001 4 hàng" pitchFamily="34" charset="0"/>
                <a:ea typeface="Chivo Light"/>
                <a:cs typeface="Chivo Light"/>
                <a:sym typeface="Chivo Light"/>
              </a:rPr>
              <a:t> </a:t>
            </a:r>
            <a:r>
              <a:rPr lang="en-US" sz="4000" b="1" dirty="0" err="1" smtClean="0">
                <a:solidFill>
                  <a:schemeClr val="bg1"/>
                </a:solidFill>
                <a:latin typeface="HP001 4 hàng" pitchFamily="34" charset="0"/>
                <a:ea typeface="Chivo Light"/>
                <a:cs typeface="Chivo Light"/>
                <a:sym typeface="Chivo Light"/>
              </a:rPr>
              <a:t>Thứ</a:t>
            </a:r>
            <a:r>
              <a:rPr lang="en-US" sz="4000" b="1" dirty="0" smtClean="0">
                <a:solidFill>
                  <a:schemeClr val="bg1"/>
                </a:solidFill>
                <a:latin typeface="HP001 4 hàng" pitchFamily="34" charset="0"/>
                <a:ea typeface="Chivo Light"/>
                <a:cs typeface="Chivo Light"/>
                <a:sym typeface="Chivo Light"/>
              </a:rPr>
              <a:t> </a:t>
            </a:r>
            <a:r>
              <a:rPr lang="vi-VN" sz="4000" b="1" dirty="0" smtClean="0">
                <a:solidFill>
                  <a:schemeClr val="bg1"/>
                </a:solidFill>
                <a:latin typeface="HP001 4 hàng" pitchFamily="34" charset="0"/>
                <a:ea typeface="Chivo Light"/>
                <a:cs typeface="Chivo Light"/>
                <a:sym typeface="Chivo Light"/>
              </a:rPr>
              <a:t>2</a:t>
            </a:r>
            <a:r>
              <a:rPr lang="en-US" sz="4000" b="1" dirty="0" smtClean="0">
                <a:solidFill>
                  <a:schemeClr val="bg1"/>
                </a:solidFill>
                <a:latin typeface="HP001 4 hàng" pitchFamily="34" charset="0"/>
                <a:ea typeface="Chivo Light"/>
                <a:cs typeface="Chivo Light"/>
                <a:sym typeface="Chivo Light"/>
              </a:rPr>
              <a:t> </a:t>
            </a:r>
            <a:r>
              <a:rPr lang="en-US" sz="4000" b="1" dirty="0" err="1" smtClean="0">
                <a:solidFill>
                  <a:schemeClr val="bg1"/>
                </a:solidFill>
                <a:latin typeface="HP001 4 hàng" pitchFamily="34" charset="0"/>
                <a:ea typeface="Chivo Light"/>
                <a:cs typeface="Chivo Light"/>
                <a:sym typeface="Chivo Light"/>
              </a:rPr>
              <a:t>ngày</a:t>
            </a:r>
            <a:r>
              <a:rPr lang="en-US" sz="4000" b="1" dirty="0" smtClean="0">
                <a:solidFill>
                  <a:schemeClr val="bg1"/>
                </a:solidFill>
                <a:latin typeface="HP001 4 hàng" pitchFamily="34" charset="0"/>
                <a:ea typeface="Chivo Light"/>
                <a:cs typeface="Chivo Light"/>
                <a:sym typeface="Chivo Light"/>
              </a:rPr>
              <a:t> </a:t>
            </a:r>
            <a:r>
              <a:rPr lang="en-US" sz="4000" b="1" dirty="0" smtClean="0">
                <a:solidFill>
                  <a:schemeClr val="bg1"/>
                </a:solidFill>
                <a:latin typeface="HP001 4 hàng" pitchFamily="34" charset="0"/>
                <a:ea typeface="Chivo Light"/>
                <a:cs typeface="Chivo Light"/>
                <a:sym typeface="Chivo Light"/>
              </a:rPr>
              <a:t>25</a:t>
            </a:r>
            <a:r>
              <a:rPr lang="en-US" sz="4000" b="1" dirty="0" smtClean="0">
                <a:solidFill>
                  <a:schemeClr val="bg1"/>
                </a:solidFill>
                <a:latin typeface="HP001 4 hàng" pitchFamily="34" charset="0"/>
                <a:ea typeface="Chivo Light"/>
                <a:cs typeface="Chivo Light"/>
                <a:sym typeface="Chivo Light"/>
              </a:rPr>
              <a:t> </a:t>
            </a:r>
            <a:r>
              <a:rPr lang="en-US" sz="4000" b="1" dirty="0" err="1" smtClean="0">
                <a:solidFill>
                  <a:schemeClr val="bg1"/>
                </a:solidFill>
                <a:latin typeface="HP001 4 hàng" pitchFamily="34" charset="0"/>
                <a:ea typeface="Chivo Light"/>
                <a:cs typeface="Chivo Light"/>
                <a:sym typeface="Chivo Light"/>
              </a:rPr>
              <a:t>tháng</a:t>
            </a:r>
            <a:r>
              <a:rPr lang="en-US" sz="4000" b="1" dirty="0" smtClean="0">
                <a:solidFill>
                  <a:schemeClr val="bg1"/>
                </a:solidFill>
                <a:latin typeface="HP001 4 hàng" pitchFamily="34" charset="0"/>
                <a:ea typeface="Chivo Light"/>
                <a:cs typeface="Chivo Light"/>
                <a:sym typeface="Chivo Light"/>
              </a:rPr>
              <a:t> </a:t>
            </a:r>
            <a:r>
              <a:rPr lang="vi-VN" sz="4000" b="1" dirty="0">
                <a:solidFill>
                  <a:schemeClr val="bg1"/>
                </a:solidFill>
                <a:latin typeface="HP001 4 hàng" pitchFamily="34" charset="0"/>
                <a:ea typeface="Chivo Light"/>
                <a:cs typeface="Chivo Light"/>
                <a:sym typeface="Chivo Light"/>
              </a:rPr>
              <a:t>3</a:t>
            </a:r>
            <a:r>
              <a:rPr lang="en-US" sz="4000" b="1" dirty="0" smtClean="0">
                <a:solidFill>
                  <a:schemeClr val="bg1"/>
                </a:solidFill>
                <a:latin typeface="HP001 4 hàng" pitchFamily="34" charset="0"/>
                <a:ea typeface="Chivo Light"/>
                <a:cs typeface="Chivo Light"/>
                <a:sym typeface="Chivo Light"/>
              </a:rPr>
              <a:t> </a:t>
            </a:r>
            <a:r>
              <a:rPr lang="en-US" sz="4000" b="1" dirty="0" err="1" smtClean="0">
                <a:solidFill>
                  <a:schemeClr val="bg1"/>
                </a:solidFill>
                <a:latin typeface="HP001 4 hàng" pitchFamily="34" charset="0"/>
                <a:ea typeface="Chivo Light"/>
                <a:cs typeface="Chivo Light"/>
                <a:sym typeface="Chivo Light"/>
              </a:rPr>
              <a:t>năm</a:t>
            </a:r>
            <a:r>
              <a:rPr lang="en-US" sz="4000" b="1" dirty="0" smtClean="0">
                <a:solidFill>
                  <a:schemeClr val="bg1"/>
                </a:solidFill>
                <a:latin typeface="HP001 4 hàng" pitchFamily="34" charset="0"/>
                <a:ea typeface="Chivo Light"/>
                <a:cs typeface="Chivo Light"/>
                <a:sym typeface="Chivo Light"/>
              </a:rPr>
              <a:t> </a:t>
            </a:r>
            <a:r>
              <a:rPr lang="en-US" sz="4000" b="1" dirty="0" smtClean="0">
                <a:solidFill>
                  <a:schemeClr val="bg1"/>
                </a:solidFill>
                <a:latin typeface="HP001 4 hàng" pitchFamily="34" charset="0"/>
                <a:ea typeface="Chivo Light"/>
                <a:cs typeface="Chivo Light"/>
                <a:sym typeface="Chivo Light"/>
              </a:rPr>
              <a:t>2024</a:t>
            </a:r>
            <a:r>
              <a:rPr lang="en-US" sz="6000" b="1" u="sng" dirty="0" smtClean="0">
                <a:solidFill>
                  <a:schemeClr val="bg1"/>
                </a:solidFill>
                <a:latin typeface="HP001 4 hàng" pitchFamily="34" charset="0"/>
                <a:ea typeface="Chivo Light"/>
                <a:cs typeface="Chivo Light"/>
                <a:sym typeface="Chivo Light"/>
              </a:rPr>
              <a:t>  </a:t>
            </a:r>
            <a:endParaRPr lang="en-US" sz="5400" b="1" dirty="0">
              <a:solidFill>
                <a:schemeClr val="bg1"/>
              </a:solidFill>
              <a:ea typeface="Chivo Light"/>
              <a:cs typeface="Chivo Light"/>
              <a:sym typeface="Chivo Light"/>
            </a:endParaRPr>
          </a:p>
        </p:txBody>
      </p:sp>
      <p:sp>
        <p:nvSpPr>
          <p:cNvPr id="10" name="Google Shape;461;p28"/>
          <p:cNvSpPr txBox="1">
            <a:spLocks noChangeArrowheads="1"/>
          </p:cNvSpPr>
          <p:nvPr/>
        </p:nvSpPr>
        <p:spPr bwMode="auto">
          <a:xfrm>
            <a:off x="3474583" y="1794460"/>
            <a:ext cx="4762500"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00" tIns="121900" rIns="121900" bIns="121900"/>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algn="ctr">
              <a:spcBef>
                <a:spcPts val="800"/>
              </a:spcBef>
              <a:buClr>
                <a:schemeClr val="accent1"/>
              </a:buClr>
              <a:buSzPts val="2600"/>
              <a:buFont typeface="Chivo Light"/>
              <a:buNone/>
            </a:pPr>
            <a:r>
              <a:rPr lang="en-US" sz="5400" b="1" u="sng" dirty="0" err="1">
                <a:solidFill>
                  <a:srgbClr val="FFFF00"/>
                </a:solidFill>
                <a:latin typeface="HP001 4 hàng" pitchFamily="34" charset="0"/>
                <a:ea typeface="Chivo Light"/>
                <a:cs typeface="Chivo Light"/>
                <a:sym typeface="Chivo Light"/>
              </a:rPr>
              <a:t>Tiếng</a:t>
            </a:r>
            <a:r>
              <a:rPr lang="en-US" sz="5400" b="1" u="sng" dirty="0">
                <a:solidFill>
                  <a:srgbClr val="FFFF00"/>
                </a:solidFill>
                <a:latin typeface="HP001 4 hàng" pitchFamily="34" charset="0"/>
                <a:ea typeface="Chivo Light"/>
                <a:cs typeface="Chivo Light"/>
                <a:sym typeface="Chivo Light"/>
              </a:rPr>
              <a:t> </a:t>
            </a:r>
            <a:r>
              <a:rPr lang="en-US" sz="5400" b="1" u="sng" dirty="0" err="1">
                <a:solidFill>
                  <a:srgbClr val="FFFF00"/>
                </a:solidFill>
                <a:latin typeface="HP001 4 hàng" pitchFamily="34" charset="0"/>
                <a:ea typeface="Chivo Light"/>
                <a:cs typeface="Chivo Light"/>
                <a:sym typeface="Chivo Light"/>
              </a:rPr>
              <a:t>Việt</a:t>
            </a:r>
            <a:endParaRPr lang="en-US" sz="5400" b="1" u="sng" dirty="0">
              <a:solidFill>
                <a:srgbClr val="FFFF00"/>
              </a:solidFill>
              <a:latin typeface="HP001 4 hàng" pitchFamily="34" charset="0"/>
              <a:ea typeface="Chivo Light"/>
              <a:cs typeface="Chivo Light"/>
              <a:sym typeface="Chivo Light"/>
            </a:endParaRPr>
          </a:p>
        </p:txBody>
      </p:sp>
      <p:sp>
        <p:nvSpPr>
          <p:cNvPr id="11" name="Google Shape;461;p28">
            <a:extLst/>
          </p:cNvPr>
          <p:cNvSpPr txBox="1"/>
          <p:nvPr/>
        </p:nvSpPr>
        <p:spPr>
          <a:xfrm>
            <a:off x="836023" y="3144839"/>
            <a:ext cx="10424160" cy="1607893"/>
          </a:xfrm>
          <a:prstGeom prst="rect">
            <a:avLst/>
          </a:prstGeom>
          <a:noFill/>
          <a:ln>
            <a:noFill/>
          </a:ln>
        </p:spPr>
        <p:txBody>
          <a:bodyPr spcFirstLastPara="1" lIns="121900" tIns="121900" rIns="121900" bIns="121900"/>
          <a:lstStyle>
            <a:defPPr marR="0" lvl="0" algn="l" rtl="0">
              <a:lnSpc>
                <a:spcPct val="100000"/>
              </a:lnSpc>
              <a:spcBef>
                <a:spcPts val="0"/>
              </a:spcBef>
              <a:spcAft>
                <a:spcPts val="0"/>
              </a:spcAft>
            </a:defPPr>
            <a:lvl1pPr marL="457200" marR="0" lvl="0" indent="-393700" algn="l" rtl="0">
              <a:lnSpc>
                <a:spcPct val="100000"/>
              </a:lnSpc>
              <a:spcBef>
                <a:spcPts val="600"/>
              </a:spcBef>
              <a:spcAft>
                <a:spcPts val="0"/>
              </a:spcAft>
              <a:buClr>
                <a:schemeClr val="accent1"/>
              </a:buClr>
              <a:buSzPts val="2600"/>
              <a:buFont typeface="Chivo Light"/>
              <a:buChar char="༝"/>
              <a:defRPr sz="2600" b="0" i="0" u="none" strike="noStrike" cap="none">
                <a:solidFill>
                  <a:schemeClr val="dk1"/>
                </a:solidFill>
                <a:latin typeface="Chivo Light"/>
                <a:ea typeface="Chivo Light"/>
                <a:cs typeface="Chivo Light"/>
                <a:sym typeface="Chivo Light"/>
              </a:defRPr>
            </a:lvl1pPr>
            <a:lvl2pPr marL="914400" marR="0" lvl="1" indent="-393700" algn="l" rtl="0">
              <a:lnSpc>
                <a:spcPct val="100000"/>
              </a:lnSpc>
              <a:spcBef>
                <a:spcPts val="0"/>
              </a:spcBef>
              <a:spcAft>
                <a:spcPts val="0"/>
              </a:spcAft>
              <a:buClr>
                <a:schemeClr val="dk2"/>
              </a:buClr>
              <a:buSzPts val="2600"/>
              <a:buFont typeface="Chivo Light"/>
              <a:buChar char="○"/>
              <a:defRPr sz="2600" b="0" i="0" u="none" strike="noStrike" cap="none">
                <a:solidFill>
                  <a:schemeClr val="dk1"/>
                </a:solidFill>
                <a:latin typeface="Chivo Light"/>
                <a:ea typeface="Chivo Light"/>
                <a:cs typeface="Chivo Light"/>
                <a:sym typeface="Chivo Light"/>
              </a:defRPr>
            </a:lvl2pPr>
            <a:lvl3pPr marL="1371600" marR="0" lvl="2" indent="-393700" algn="l" rtl="0">
              <a:lnSpc>
                <a:spcPct val="100000"/>
              </a:lnSpc>
              <a:spcBef>
                <a:spcPts val="0"/>
              </a:spcBef>
              <a:spcAft>
                <a:spcPts val="0"/>
              </a:spcAft>
              <a:buClr>
                <a:schemeClr val="dk2"/>
              </a:buClr>
              <a:buSzPts val="2600"/>
              <a:buFont typeface="Chivo Light"/>
              <a:buChar char="■"/>
              <a:defRPr sz="2600" b="0" i="0" u="none" strike="noStrike" cap="none">
                <a:solidFill>
                  <a:schemeClr val="dk1"/>
                </a:solidFill>
                <a:latin typeface="Chivo Light"/>
                <a:ea typeface="Chivo Light"/>
                <a:cs typeface="Chivo Light"/>
                <a:sym typeface="Chivo Light"/>
              </a:defRPr>
            </a:lvl3pPr>
            <a:lvl4pPr marL="1828800" marR="0" lvl="3"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4pPr>
            <a:lvl5pPr marL="2286000" marR="0" lvl="4"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5pPr>
            <a:lvl6pPr marL="2743200" marR="0" lvl="5"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6pPr>
            <a:lvl7pPr marL="3200400" marR="0" lvl="6"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7pPr>
            <a:lvl8pPr marL="3657600" marR="0" lvl="7"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8pPr>
            <a:lvl9pPr marL="4114800" marR="0" lvl="8"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9pPr>
          </a:lstStyle>
          <a:p>
            <a:pPr marL="0" indent="0">
              <a:spcBef>
                <a:spcPts val="800"/>
              </a:spcBef>
              <a:buNone/>
              <a:defRPr/>
            </a:pPr>
            <a:r>
              <a:rPr lang="vi-VN" sz="5400" b="1" kern="0" dirty="0" smtClean="0">
                <a:solidFill>
                  <a:srgbClr val="FFFF00"/>
                </a:solidFill>
                <a:latin typeface="HP001 4 hàng" panose="020B0603050302020204" pitchFamily="34" charset="0"/>
                <a:cs typeface="AvantGarde-Demi" charset="0"/>
              </a:rPr>
              <a:t>   </a:t>
            </a:r>
            <a:r>
              <a:rPr lang="en-US" sz="5400" b="1" kern="0" dirty="0" err="1" smtClean="0">
                <a:solidFill>
                  <a:srgbClr val="FF0000"/>
                </a:solidFill>
                <a:latin typeface="HP001 4 hàng" panose="020B0603050302020204" pitchFamily="34" charset="0"/>
                <a:cs typeface="AvantGarde-Demi" charset="0"/>
              </a:rPr>
              <a:t>Bài</a:t>
            </a:r>
            <a:r>
              <a:rPr lang="en-US" sz="5400" b="1" kern="0" dirty="0" smtClean="0">
                <a:solidFill>
                  <a:srgbClr val="FF0000"/>
                </a:solidFill>
                <a:latin typeface="HP001 4 hàng" panose="020B0603050302020204" pitchFamily="34" charset="0"/>
                <a:cs typeface="AvantGarde-Demi" charset="0"/>
              </a:rPr>
              <a:t> </a:t>
            </a:r>
            <a:r>
              <a:rPr lang="vi-VN" sz="5400" b="1" kern="0" dirty="0" smtClean="0">
                <a:solidFill>
                  <a:srgbClr val="FF0000"/>
                </a:solidFill>
                <a:latin typeface="HP001 4 hàng" panose="020B0603050302020204" pitchFamily="34" charset="0"/>
                <a:cs typeface="AvantGarde-Demi" charset="0"/>
              </a:rPr>
              <a:t>1</a:t>
            </a:r>
            <a:r>
              <a:rPr lang="en-US" sz="5400" b="1" kern="0" dirty="0" smtClean="0">
                <a:solidFill>
                  <a:srgbClr val="FF0000"/>
                </a:solidFill>
                <a:latin typeface="HP001 4 hàng" panose="020B0603050302020204" pitchFamily="34" charset="0"/>
                <a:cs typeface="AvantGarde-Demi" charset="0"/>
              </a:rPr>
              <a:t>: </a:t>
            </a:r>
            <a:r>
              <a:rPr lang="vi-VN" sz="5400" b="1" kern="0" dirty="0" smtClean="0">
                <a:solidFill>
                  <a:srgbClr val="FF0000"/>
                </a:solidFill>
                <a:latin typeface="HP001 4 hàng" panose="020B0603050302020204" pitchFamily="34" charset="0"/>
                <a:cs typeface="AvantGarde-Demi" charset="0"/>
              </a:rPr>
              <a:t> Kiến và chim bồ câu</a:t>
            </a:r>
            <a:endParaRPr lang="en-US" sz="5400" b="1" kern="0" dirty="0">
              <a:solidFill>
                <a:srgbClr val="FF0000"/>
              </a:solidFill>
              <a:latin typeface="Century Gothic" panose="020B0502020202020204" pitchFamily="34" charset="0"/>
              <a:cs typeface="Times New Roman" panose="02020603050405020304" charset="0"/>
            </a:endParaRPr>
          </a:p>
          <a:p>
            <a:pPr marL="0" indent="0">
              <a:spcBef>
                <a:spcPts val="800"/>
              </a:spcBef>
              <a:buFont typeface="Chivo Light"/>
              <a:buNone/>
              <a:defRPr/>
            </a:pPr>
            <a:r>
              <a:rPr lang="en-US" sz="5400" b="1" u="sng" kern="0" dirty="0" smtClean="0">
                <a:solidFill>
                  <a:srgbClr val="FF0000"/>
                </a:solidFill>
                <a:latin typeface="HP001 4 hàng" panose="020B0603050302020204" pitchFamily="34" charset="0"/>
                <a:cs typeface="AvantGarde-Demi" charset="0"/>
              </a:rPr>
              <a:t>  </a:t>
            </a:r>
            <a:endParaRPr lang="en-US" sz="5400" b="1" kern="0" dirty="0">
              <a:solidFill>
                <a:srgbClr val="FF0000"/>
              </a:solidFill>
              <a:latin typeface="Times New Roman" panose="02020603050405020304" charset="0"/>
              <a:cs typeface="Times New Roman" panose="02020603050405020304" charset="0"/>
            </a:endParaRPr>
          </a:p>
        </p:txBody>
      </p:sp>
      <p:pic>
        <p:nvPicPr>
          <p:cNvPr id="12" name="Picture 4" descr="D:\Ảnh động làm giáo án\hinh-anh-dong-powerpoint-27.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275" y="6019800"/>
            <a:ext cx="12122725" cy="752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5989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1"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10" grpId="0"/>
      <p:bldP spid="10" grpId="1"/>
      <p:bldP spid="11" grpId="0"/>
      <p:bldP spid="11" grpId="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3300"/>
        </a:solidFill>
        <a:effectLst/>
      </p:bgPr>
    </p:bg>
    <p:spTree>
      <p:nvGrpSpPr>
        <p:cNvPr id="1" name=""/>
        <p:cNvGrpSpPr/>
        <p:nvPr/>
      </p:nvGrpSpPr>
      <p:grpSpPr>
        <a:xfrm>
          <a:off x="0" y="0"/>
          <a:ext cx="0" cy="0"/>
          <a:chOff x="0" y="0"/>
          <a:chExt cx="0" cy="0"/>
        </a:xfrm>
      </p:grpSpPr>
      <p:pic>
        <p:nvPicPr>
          <p:cNvPr id="11" name="Picture 10"/>
          <p:cNvPicPr>
            <a:picLocks noChangeAspect="1"/>
          </p:cNvPicPr>
          <p:nvPr/>
        </p:nvPicPr>
        <p:blipFill>
          <a:blip r:embed="rId2"/>
          <a:stretch>
            <a:fillRect/>
          </a:stretch>
        </p:blipFill>
        <p:spPr>
          <a:xfrm>
            <a:off x="11181806" y="5682342"/>
            <a:ext cx="893780" cy="1112895"/>
          </a:xfrm>
          <a:prstGeom prst="ellipse">
            <a:avLst/>
          </a:prstGeom>
        </p:spPr>
      </p:pic>
      <p:sp>
        <p:nvSpPr>
          <p:cNvPr id="10" name="TextBox 9"/>
          <p:cNvSpPr txBox="1"/>
          <p:nvPr/>
        </p:nvSpPr>
        <p:spPr>
          <a:xfrm>
            <a:off x="4153989" y="222069"/>
            <a:ext cx="4398339" cy="584775"/>
          </a:xfrm>
          <a:prstGeom prst="rect">
            <a:avLst/>
          </a:prstGeom>
          <a:noFill/>
        </p:spPr>
        <p:txBody>
          <a:bodyPr wrap="square" rtlCol="0">
            <a:spAutoFit/>
          </a:bodyPr>
          <a:lstStyle/>
          <a:p>
            <a:r>
              <a:rPr lang="vi-VN" sz="3200" b="1" dirty="0" smtClean="0">
                <a:solidFill>
                  <a:srgbClr val="FF0000"/>
                </a:solidFill>
              </a:rPr>
              <a:t>Kiến và chim bồ câu</a:t>
            </a:r>
            <a:endParaRPr lang="en-US" sz="3200" b="1" dirty="0">
              <a:solidFill>
                <a:srgbClr val="FF0000"/>
              </a:solidFill>
            </a:endParaRPr>
          </a:p>
        </p:txBody>
      </p:sp>
      <p:sp>
        <p:nvSpPr>
          <p:cNvPr id="12" name="TextBox 11"/>
          <p:cNvSpPr txBox="1"/>
          <p:nvPr/>
        </p:nvSpPr>
        <p:spPr>
          <a:xfrm>
            <a:off x="189413" y="914400"/>
            <a:ext cx="11769634" cy="5324535"/>
          </a:xfrm>
          <a:prstGeom prst="rect">
            <a:avLst/>
          </a:prstGeom>
          <a:noFill/>
        </p:spPr>
        <p:txBody>
          <a:bodyPr wrap="square" rtlCol="0">
            <a:spAutoFit/>
          </a:bodyPr>
          <a:lstStyle/>
          <a:p>
            <a:r>
              <a:rPr lang="vi-VN" sz="3200" dirty="0" smtClean="0">
                <a:solidFill>
                  <a:srgbClr val="FF0000"/>
                </a:solidFill>
              </a:rPr>
              <a:t>       </a:t>
            </a:r>
            <a:r>
              <a:rPr lang="vi-VN" sz="2800" dirty="0" smtClean="0">
                <a:solidFill>
                  <a:schemeClr val="bg1"/>
                </a:solidFill>
                <a:latin typeface="+mj-lt"/>
              </a:rPr>
              <a:t>Một con kiến không may bị rơi xuống nước. Nó vùng vẫy và la lên: </a:t>
            </a:r>
          </a:p>
          <a:p>
            <a:r>
              <a:rPr lang="vi-VN" sz="2800" dirty="0" smtClean="0">
                <a:solidFill>
                  <a:schemeClr val="bg1"/>
                </a:solidFill>
                <a:latin typeface="+mj-lt"/>
              </a:rPr>
              <a:t>         - Cứu tôi với, cứu tôi với!</a:t>
            </a:r>
          </a:p>
          <a:p>
            <a:r>
              <a:rPr lang="vi-VN" sz="2800" dirty="0" smtClean="0">
                <a:solidFill>
                  <a:schemeClr val="bg1"/>
                </a:solidFill>
                <a:latin typeface="+mj-lt"/>
              </a:rPr>
              <a:t>         Nghe tiếng kêu cứu của kiến, bồ câu nhanh trí nhặt một chiếc lá thả xuống nước. Kiến bám vào chiếc lá và leo được lên bờ.</a:t>
            </a:r>
          </a:p>
          <a:p>
            <a:r>
              <a:rPr lang="vi-VN" sz="2800" dirty="0">
                <a:solidFill>
                  <a:schemeClr val="bg1"/>
                </a:solidFill>
                <a:latin typeface="+mj-lt"/>
              </a:rPr>
              <a:t> </a:t>
            </a:r>
            <a:r>
              <a:rPr lang="vi-VN" sz="2800" dirty="0" smtClean="0">
                <a:solidFill>
                  <a:schemeClr val="bg1"/>
                </a:solidFill>
                <a:latin typeface="+mj-lt"/>
              </a:rPr>
              <a:t>        Một hôm, kiến thấy người thợ săn đang ngắm bắn bồ câu. Ngay lập tức, nó bò đến, cắn vào chân anh ta. Người thợ săn giật mình. Bồ câu thấy động liền bay đi.</a:t>
            </a:r>
          </a:p>
          <a:p>
            <a:r>
              <a:rPr lang="vi-VN" sz="2800" dirty="0">
                <a:solidFill>
                  <a:schemeClr val="bg1"/>
                </a:solidFill>
                <a:latin typeface="+mj-lt"/>
              </a:rPr>
              <a:t> </a:t>
            </a:r>
            <a:r>
              <a:rPr lang="vi-VN" sz="2800" dirty="0" smtClean="0">
                <a:solidFill>
                  <a:schemeClr val="bg1"/>
                </a:solidFill>
                <a:latin typeface="+mj-lt"/>
              </a:rPr>
              <a:t>        Bồ câu tìm đến chỗ kiến, cảm động nói:</a:t>
            </a:r>
          </a:p>
          <a:p>
            <a:r>
              <a:rPr lang="vi-VN" sz="2800" dirty="0">
                <a:solidFill>
                  <a:schemeClr val="bg1"/>
                </a:solidFill>
                <a:latin typeface="+mj-lt"/>
              </a:rPr>
              <a:t> </a:t>
            </a:r>
            <a:r>
              <a:rPr lang="vi-VN" sz="2800" dirty="0" smtClean="0">
                <a:solidFill>
                  <a:schemeClr val="bg1"/>
                </a:solidFill>
                <a:latin typeface="+mj-lt"/>
              </a:rPr>
              <a:t>        - Cảm ơn cậu đã cứu tớ.</a:t>
            </a:r>
          </a:p>
          <a:p>
            <a:r>
              <a:rPr lang="vi-VN" sz="2800" dirty="0">
                <a:solidFill>
                  <a:schemeClr val="bg1"/>
                </a:solidFill>
                <a:latin typeface="+mj-lt"/>
              </a:rPr>
              <a:t> </a:t>
            </a:r>
            <a:r>
              <a:rPr lang="vi-VN" sz="2800" dirty="0" smtClean="0">
                <a:solidFill>
                  <a:schemeClr val="bg1"/>
                </a:solidFill>
                <a:latin typeface="+mj-lt"/>
              </a:rPr>
              <a:t>        Kiến đáp:</a:t>
            </a:r>
          </a:p>
          <a:p>
            <a:r>
              <a:rPr lang="vi-VN" sz="2800" dirty="0">
                <a:solidFill>
                  <a:schemeClr val="bg1"/>
                </a:solidFill>
                <a:latin typeface="+mj-lt"/>
              </a:rPr>
              <a:t> </a:t>
            </a:r>
            <a:r>
              <a:rPr lang="vi-VN" sz="2800" dirty="0" smtClean="0">
                <a:solidFill>
                  <a:schemeClr val="bg1"/>
                </a:solidFill>
                <a:latin typeface="+mj-lt"/>
              </a:rPr>
              <a:t>        - Cậu cũng giúp tớ thoát chết mà.</a:t>
            </a:r>
          </a:p>
          <a:p>
            <a:r>
              <a:rPr lang="vi-VN" sz="2800" dirty="0">
                <a:solidFill>
                  <a:schemeClr val="bg1"/>
                </a:solidFill>
                <a:latin typeface="+mj-lt"/>
              </a:rPr>
              <a:t> </a:t>
            </a:r>
            <a:r>
              <a:rPr lang="vi-VN" sz="2800" dirty="0" smtClean="0">
                <a:solidFill>
                  <a:schemeClr val="bg1"/>
                </a:solidFill>
                <a:latin typeface="+mj-lt"/>
              </a:rPr>
              <a:t>        Cả hai đều rất vui vì đã giúp nhau.</a:t>
            </a:r>
          </a:p>
        </p:txBody>
      </p:sp>
      <p:sp>
        <p:nvSpPr>
          <p:cNvPr id="2" name="Rectangle 1"/>
          <p:cNvSpPr/>
          <p:nvPr/>
        </p:nvSpPr>
        <p:spPr>
          <a:xfrm>
            <a:off x="6269389" y="1839589"/>
            <a:ext cx="1560042" cy="523220"/>
          </a:xfrm>
          <a:prstGeom prst="rect">
            <a:avLst/>
          </a:prstGeom>
        </p:spPr>
        <p:txBody>
          <a:bodyPr wrap="none">
            <a:spAutoFit/>
          </a:bodyPr>
          <a:lstStyle/>
          <a:p>
            <a:r>
              <a:rPr lang="vi-VN" sz="2800" dirty="0">
                <a:solidFill>
                  <a:srgbClr val="FFFF00"/>
                </a:solidFill>
                <a:latin typeface="+mj-lt"/>
              </a:rPr>
              <a:t>nhanh trí </a:t>
            </a:r>
            <a:endParaRPr lang="en-US" sz="2800" dirty="0">
              <a:solidFill>
                <a:srgbClr val="FFFF00"/>
              </a:solidFill>
              <a:latin typeface="+mj-lt"/>
            </a:endParaRPr>
          </a:p>
        </p:txBody>
      </p:sp>
      <p:sp>
        <p:nvSpPr>
          <p:cNvPr id="3" name="Rectangle 2"/>
          <p:cNvSpPr/>
          <p:nvPr/>
        </p:nvSpPr>
        <p:spPr>
          <a:xfrm>
            <a:off x="7896666" y="963216"/>
            <a:ext cx="1600118" cy="523220"/>
          </a:xfrm>
          <a:prstGeom prst="rect">
            <a:avLst/>
          </a:prstGeom>
        </p:spPr>
        <p:txBody>
          <a:bodyPr wrap="none">
            <a:spAutoFit/>
          </a:bodyPr>
          <a:lstStyle/>
          <a:p>
            <a:r>
              <a:rPr lang="vi-VN" sz="2800" dirty="0">
                <a:solidFill>
                  <a:srgbClr val="FFFF00"/>
                </a:solidFill>
                <a:latin typeface="+mj-lt"/>
              </a:rPr>
              <a:t>vùng vẫy </a:t>
            </a:r>
            <a:endParaRPr lang="en-US" sz="2800" dirty="0">
              <a:solidFill>
                <a:srgbClr val="FFFF00"/>
              </a:solidFill>
              <a:latin typeface="+mj-lt"/>
            </a:endParaRPr>
          </a:p>
        </p:txBody>
      </p:sp>
      <p:sp>
        <p:nvSpPr>
          <p:cNvPr id="4" name="Rectangle 3"/>
          <p:cNvSpPr/>
          <p:nvPr/>
        </p:nvSpPr>
        <p:spPr>
          <a:xfrm>
            <a:off x="6418754" y="3109101"/>
            <a:ext cx="1548822" cy="523220"/>
          </a:xfrm>
          <a:prstGeom prst="rect">
            <a:avLst/>
          </a:prstGeom>
        </p:spPr>
        <p:txBody>
          <a:bodyPr wrap="none">
            <a:spAutoFit/>
          </a:bodyPr>
          <a:lstStyle/>
          <a:p>
            <a:r>
              <a:rPr lang="vi-VN" sz="2800" dirty="0">
                <a:solidFill>
                  <a:srgbClr val="FFFF00"/>
                </a:solidFill>
                <a:latin typeface="+mj-lt"/>
              </a:rPr>
              <a:t>giật mình</a:t>
            </a:r>
            <a:endParaRPr lang="en-US" sz="2800" dirty="0">
              <a:solidFill>
                <a:srgbClr val="FFFF00"/>
              </a:solidFill>
              <a:latin typeface="+mj-lt"/>
            </a:endParaRPr>
          </a:p>
        </p:txBody>
      </p:sp>
    </p:spTree>
    <p:extLst>
      <p:ext uri="{BB962C8B-B14F-4D97-AF65-F5344CB8AC3E}">
        <p14:creationId xmlns:p14="http://schemas.microsoft.com/office/powerpoint/2010/main" val="14355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barn(inVertical)">
                                      <p:cBhvr>
                                        <p:cTn id="14" dur="500"/>
                                        <p:tgtEl>
                                          <p:spTgt spid="12"/>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heel(1)">
                                      <p:cBhvr>
                                        <p:cTn id="19" dur="20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1000"/>
                                        <p:tgtEl>
                                          <p:spTgt spid="3"/>
                                        </p:tgtEl>
                                      </p:cBhvr>
                                    </p:animEffect>
                                    <p:anim calcmode="lin" valueType="num">
                                      <p:cBhvr>
                                        <p:cTn id="25" dur="1000" fill="hold"/>
                                        <p:tgtEl>
                                          <p:spTgt spid="3"/>
                                        </p:tgtEl>
                                        <p:attrNameLst>
                                          <p:attrName>ppt_x</p:attrName>
                                        </p:attrNameLst>
                                      </p:cBhvr>
                                      <p:tavLst>
                                        <p:tav tm="0">
                                          <p:val>
                                            <p:strVal val="#ppt_x"/>
                                          </p:val>
                                        </p:tav>
                                        <p:tav tm="100000">
                                          <p:val>
                                            <p:strVal val="#ppt_x"/>
                                          </p:val>
                                        </p:tav>
                                      </p:tavLst>
                                    </p:anim>
                                    <p:anim calcmode="lin" valueType="num">
                                      <p:cBhvr>
                                        <p:cTn id="2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1000"/>
                                        <p:tgtEl>
                                          <p:spTgt spid="2"/>
                                        </p:tgtEl>
                                      </p:cBhvr>
                                    </p:animEffect>
                                    <p:anim calcmode="lin" valueType="num">
                                      <p:cBhvr>
                                        <p:cTn id="32" dur="1000" fill="hold"/>
                                        <p:tgtEl>
                                          <p:spTgt spid="2"/>
                                        </p:tgtEl>
                                        <p:attrNameLst>
                                          <p:attrName>ppt_x</p:attrName>
                                        </p:attrNameLst>
                                      </p:cBhvr>
                                      <p:tavLst>
                                        <p:tav tm="0">
                                          <p:val>
                                            <p:strVal val="#ppt_x"/>
                                          </p:val>
                                        </p:tav>
                                        <p:tav tm="100000">
                                          <p:val>
                                            <p:strVal val="#ppt_x"/>
                                          </p:val>
                                        </p:tav>
                                      </p:tavLst>
                                    </p:anim>
                                    <p:anim calcmode="lin" valueType="num">
                                      <p:cBhvr>
                                        <p:cTn id="3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2" grpId="0"/>
      <p:bldP spid="3" grpId="0"/>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3300"/>
        </a:solidFill>
        <a:effectLst/>
      </p:bgPr>
    </p:bg>
    <p:spTree>
      <p:nvGrpSpPr>
        <p:cNvPr id="1" name=""/>
        <p:cNvGrpSpPr/>
        <p:nvPr/>
      </p:nvGrpSpPr>
      <p:grpSpPr>
        <a:xfrm>
          <a:off x="0" y="0"/>
          <a:ext cx="0" cy="0"/>
          <a:chOff x="0" y="0"/>
          <a:chExt cx="0" cy="0"/>
        </a:xfrm>
      </p:grpSpPr>
      <p:sp>
        <p:nvSpPr>
          <p:cNvPr id="4" name="TextBox 3"/>
          <p:cNvSpPr txBox="1"/>
          <p:nvPr/>
        </p:nvSpPr>
        <p:spPr>
          <a:xfrm>
            <a:off x="4728754" y="798943"/>
            <a:ext cx="2895935" cy="707886"/>
          </a:xfrm>
          <a:prstGeom prst="rect">
            <a:avLst/>
          </a:prstGeom>
          <a:solidFill>
            <a:srgbClr val="FFFF00"/>
          </a:solidFill>
          <a:scene3d>
            <a:camera prst="orthographicFront"/>
            <a:lightRig rig="threePt" dir="t"/>
          </a:scene3d>
          <a:sp3d>
            <a:bevelT w="165100" prst="coolSlant"/>
          </a:sp3d>
        </p:spPr>
        <p:txBody>
          <a:bodyPr wrap="square" rtlCol="0">
            <a:spAutoFit/>
          </a:bodyPr>
          <a:lstStyle/>
          <a:p>
            <a:pPr algn="ctr"/>
            <a:r>
              <a:rPr lang="vi-VN" sz="4000" b="1" dirty="0" smtClean="0">
                <a:solidFill>
                  <a:srgbClr val="0000FF"/>
                </a:solidFill>
                <a:latin typeface="HP001 4 hàng" pitchFamily="34" charset="0"/>
                <a:ea typeface="Chivo Light"/>
                <a:cs typeface="Chivo Light"/>
                <a:sym typeface="Chivo Light"/>
              </a:rPr>
              <a:t>Từ ngữ</a:t>
            </a:r>
            <a:endParaRPr lang="en-US" sz="4000" dirty="0">
              <a:solidFill>
                <a:srgbClr val="0000FF"/>
              </a:solidFill>
            </a:endParaRPr>
          </a:p>
        </p:txBody>
      </p:sp>
      <p:sp>
        <p:nvSpPr>
          <p:cNvPr id="5" name="TextBox 4"/>
          <p:cNvSpPr txBox="1"/>
          <p:nvPr/>
        </p:nvSpPr>
        <p:spPr>
          <a:xfrm>
            <a:off x="2928128" y="1916604"/>
            <a:ext cx="7475413" cy="646331"/>
          </a:xfrm>
          <a:prstGeom prst="rect">
            <a:avLst/>
          </a:prstGeom>
          <a:solidFill>
            <a:srgbClr val="660033"/>
          </a:solidFill>
        </p:spPr>
        <p:txBody>
          <a:bodyPr wrap="square" rtlCol="0">
            <a:spAutoFit/>
          </a:bodyPr>
          <a:lstStyle/>
          <a:p>
            <a:pPr algn="ctr"/>
            <a:r>
              <a:rPr lang="vi-VN" sz="3600" b="1" dirty="0" smtClean="0">
                <a:solidFill>
                  <a:schemeClr val="bg1"/>
                </a:solidFill>
                <a:latin typeface=".VnAvant" pitchFamily="34" charset="0"/>
              </a:rPr>
              <a:t> </a:t>
            </a:r>
            <a:r>
              <a:rPr lang="vi-VN" sz="3600" b="1" dirty="0" smtClean="0">
                <a:solidFill>
                  <a:schemeClr val="bg1"/>
                </a:solidFill>
                <a:latin typeface="+mj-lt"/>
              </a:rPr>
              <a:t>vùng vẫy, nhanh trí, giật mình</a:t>
            </a:r>
          </a:p>
        </p:txBody>
      </p:sp>
      <p:pic>
        <p:nvPicPr>
          <p:cNvPr id="6" name="Picture 5"/>
          <p:cNvPicPr>
            <a:picLocks noChangeAspect="1"/>
          </p:cNvPicPr>
          <p:nvPr/>
        </p:nvPicPr>
        <p:blipFill>
          <a:blip r:embed="rId2"/>
          <a:stretch>
            <a:fillRect/>
          </a:stretch>
        </p:blipFill>
        <p:spPr>
          <a:xfrm>
            <a:off x="10403541" y="5140092"/>
            <a:ext cx="1371600" cy="1462414"/>
          </a:xfrm>
          <a:prstGeom prst="ellipse">
            <a:avLst/>
          </a:prstGeom>
        </p:spPr>
      </p:pic>
    </p:spTree>
    <p:extLst>
      <p:ext uri="{BB962C8B-B14F-4D97-AF65-F5344CB8AC3E}">
        <p14:creationId xmlns:p14="http://schemas.microsoft.com/office/powerpoint/2010/main" val="3722010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heel(1)">
                                      <p:cBhvr>
                                        <p:cTn id="19"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3300"/>
        </a:solidFill>
        <a:effectLst/>
      </p:bgPr>
    </p:bg>
    <p:spTree>
      <p:nvGrpSpPr>
        <p:cNvPr id="1" name=""/>
        <p:cNvGrpSpPr/>
        <p:nvPr/>
      </p:nvGrpSpPr>
      <p:grpSpPr>
        <a:xfrm>
          <a:off x="0" y="0"/>
          <a:ext cx="0" cy="0"/>
          <a:chOff x="0" y="0"/>
          <a:chExt cx="0" cy="0"/>
        </a:xfrm>
      </p:grpSpPr>
      <p:sp>
        <p:nvSpPr>
          <p:cNvPr id="15" name="TextBox 14"/>
          <p:cNvSpPr txBox="1"/>
          <p:nvPr/>
        </p:nvSpPr>
        <p:spPr>
          <a:xfrm>
            <a:off x="4571259" y="577289"/>
            <a:ext cx="3530384" cy="707886"/>
          </a:xfrm>
          <a:prstGeom prst="rect">
            <a:avLst/>
          </a:prstGeom>
          <a:solidFill>
            <a:srgbClr val="FFFF00"/>
          </a:solidFill>
          <a:scene3d>
            <a:camera prst="orthographicFront"/>
            <a:lightRig rig="threePt" dir="t"/>
          </a:scene3d>
          <a:sp3d>
            <a:bevelT w="165100" prst="coolSlant"/>
          </a:sp3d>
        </p:spPr>
        <p:txBody>
          <a:bodyPr wrap="square" rtlCol="0">
            <a:spAutoFit/>
          </a:bodyPr>
          <a:lstStyle/>
          <a:p>
            <a:r>
              <a:rPr lang="vi-VN" sz="4000" b="1" dirty="0" smtClean="0">
                <a:solidFill>
                  <a:srgbClr val="0000FF"/>
                </a:solidFill>
                <a:latin typeface="HP001 4 hàng" pitchFamily="34" charset="0"/>
                <a:ea typeface="Chivo Light"/>
                <a:cs typeface="Chivo Light"/>
                <a:sym typeface="Chivo Light"/>
              </a:rPr>
              <a:t>Luyện đọc câu</a:t>
            </a:r>
            <a:endParaRPr lang="en-US" sz="4000" dirty="0">
              <a:solidFill>
                <a:srgbClr val="0000FF"/>
              </a:solidFill>
            </a:endParaRPr>
          </a:p>
        </p:txBody>
      </p:sp>
      <p:cxnSp>
        <p:nvCxnSpPr>
          <p:cNvPr id="10" name="Straight Connector 9"/>
          <p:cNvCxnSpPr/>
          <p:nvPr/>
        </p:nvCxnSpPr>
        <p:spPr>
          <a:xfrm flipH="1">
            <a:off x="696358" y="2687880"/>
            <a:ext cx="181533" cy="64293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5990665" y="2226704"/>
            <a:ext cx="181533" cy="64293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8807824" y="2199809"/>
            <a:ext cx="181533" cy="64293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a:off x="3548138" y="2735169"/>
            <a:ext cx="181533" cy="64293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a:off x="3657666" y="2735170"/>
            <a:ext cx="181533" cy="64293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pic>
        <p:nvPicPr>
          <p:cNvPr id="17" name="Picture 16"/>
          <p:cNvPicPr>
            <a:picLocks noChangeAspect="1"/>
          </p:cNvPicPr>
          <p:nvPr/>
        </p:nvPicPr>
        <p:blipFill>
          <a:blip r:embed="rId2"/>
          <a:stretch>
            <a:fillRect/>
          </a:stretch>
        </p:blipFill>
        <p:spPr>
          <a:xfrm>
            <a:off x="10606733" y="5220774"/>
            <a:ext cx="1371600" cy="1462414"/>
          </a:xfrm>
          <a:prstGeom prst="ellipse">
            <a:avLst/>
          </a:prstGeom>
        </p:spPr>
      </p:pic>
      <p:sp>
        <p:nvSpPr>
          <p:cNvPr id="2" name="Rectangle 1"/>
          <p:cNvSpPr/>
          <p:nvPr/>
        </p:nvSpPr>
        <p:spPr>
          <a:xfrm>
            <a:off x="309283" y="2226704"/>
            <a:ext cx="11362764" cy="1077218"/>
          </a:xfrm>
          <a:prstGeom prst="rect">
            <a:avLst/>
          </a:prstGeom>
        </p:spPr>
        <p:txBody>
          <a:bodyPr wrap="square">
            <a:spAutoFit/>
          </a:bodyPr>
          <a:lstStyle/>
          <a:p>
            <a:r>
              <a:rPr lang="vi-VN" sz="3200" dirty="0">
                <a:solidFill>
                  <a:schemeClr val="bg1"/>
                </a:solidFill>
              </a:rPr>
              <a:t> </a:t>
            </a:r>
            <a:r>
              <a:rPr lang="vi-VN" sz="3200" dirty="0" smtClean="0">
                <a:solidFill>
                  <a:schemeClr val="bg1"/>
                </a:solidFill>
              </a:rPr>
              <a:t>      </a:t>
            </a:r>
            <a:r>
              <a:rPr lang="vi-VN" sz="3200" dirty="0" smtClean="0">
                <a:solidFill>
                  <a:schemeClr val="bg1"/>
                </a:solidFill>
                <a:latin typeface="+mj-lt"/>
              </a:rPr>
              <a:t>Nghe </a:t>
            </a:r>
            <a:r>
              <a:rPr lang="vi-VN" sz="3200" dirty="0">
                <a:solidFill>
                  <a:schemeClr val="bg1"/>
                </a:solidFill>
                <a:latin typeface="+mj-lt"/>
              </a:rPr>
              <a:t>tiếng kêu cứu </a:t>
            </a:r>
            <a:r>
              <a:rPr lang="vi-VN" sz="3200" dirty="0" smtClean="0">
                <a:solidFill>
                  <a:schemeClr val="bg1"/>
                </a:solidFill>
                <a:latin typeface="+mj-lt"/>
              </a:rPr>
              <a:t>của </a:t>
            </a:r>
            <a:r>
              <a:rPr lang="vi-VN" sz="3200" dirty="0">
                <a:solidFill>
                  <a:schemeClr val="bg1"/>
                </a:solidFill>
                <a:latin typeface="+mj-lt"/>
              </a:rPr>
              <a:t>kiến, </a:t>
            </a:r>
            <a:r>
              <a:rPr lang="vi-VN" sz="3200" dirty="0" smtClean="0">
                <a:solidFill>
                  <a:schemeClr val="bg1"/>
                </a:solidFill>
                <a:latin typeface="+mj-lt"/>
              </a:rPr>
              <a:t> bồ </a:t>
            </a:r>
            <a:r>
              <a:rPr lang="vi-VN" sz="3200" dirty="0">
                <a:solidFill>
                  <a:schemeClr val="bg1"/>
                </a:solidFill>
                <a:latin typeface="+mj-lt"/>
              </a:rPr>
              <a:t>câu nhanh trí </a:t>
            </a:r>
            <a:r>
              <a:rPr lang="vi-VN" sz="3200" dirty="0" smtClean="0">
                <a:solidFill>
                  <a:schemeClr val="bg1"/>
                </a:solidFill>
                <a:latin typeface="+mj-lt"/>
              </a:rPr>
              <a:t> nhặt </a:t>
            </a:r>
            <a:r>
              <a:rPr lang="vi-VN" sz="3200" dirty="0">
                <a:solidFill>
                  <a:schemeClr val="bg1"/>
                </a:solidFill>
                <a:latin typeface="+mj-lt"/>
              </a:rPr>
              <a:t>một chiếc lá </a:t>
            </a:r>
            <a:r>
              <a:rPr lang="vi-VN" sz="3200" dirty="0" smtClean="0">
                <a:solidFill>
                  <a:schemeClr val="bg1"/>
                </a:solidFill>
                <a:latin typeface="+mj-lt"/>
              </a:rPr>
              <a:t> thả </a:t>
            </a:r>
            <a:r>
              <a:rPr lang="vi-VN" sz="3200" dirty="0">
                <a:solidFill>
                  <a:schemeClr val="bg1"/>
                </a:solidFill>
                <a:latin typeface="+mj-lt"/>
              </a:rPr>
              <a:t>xuống nước. </a:t>
            </a:r>
            <a:endParaRPr lang="en-US" sz="3200" dirty="0">
              <a:latin typeface="+mj-lt"/>
            </a:endParaRPr>
          </a:p>
        </p:txBody>
      </p:sp>
    </p:spTree>
    <p:extLst>
      <p:ext uri="{BB962C8B-B14F-4D97-AF65-F5344CB8AC3E}">
        <p14:creationId xmlns:p14="http://schemas.microsoft.com/office/powerpoint/2010/main" val="179333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barn(inVertical)">
                                      <p:cBhvr>
                                        <p:cTn id="21" dur="500"/>
                                        <p:tgtEl>
                                          <p:spTgt spid="12"/>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barn(inVertical)">
                                      <p:cBhvr>
                                        <p:cTn id="26" dur="500"/>
                                        <p:tgtEl>
                                          <p:spTgt spid="13"/>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1000"/>
                                        <p:tgtEl>
                                          <p:spTgt spid="10"/>
                                        </p:tgtEl>
                                      </p:cBhvr>
                                    </p:animEffect>
                                    <p:anim calcmode="lin" valueType="num">
                                      <p:cBhvr>
                                        <p:cTn id="32" dur="1000" fill="hold"/>
                                        <p:tgtEl>
                                          <p:spTgt spid="10"/>
                                        </p:tgtEl>
                                        <p:attrNameLst>
                                          <p:attrName>ppt_x</p:attrName>
                                        </p:attrNameLst>
                                      </p:cBhvr>
                                      <p:tavLst>
                                        <p:tav tm="0">
                                          <p:val>
                                            <p:strVal val="#ppt_x"/>
                                          </p:val>
                                        </p:tav>
                                        <p:tav tm="100000">
                                          <p:val>
                                            <p:strVal val="#ppt_x"/>
                                          </p:val>
                                        </p:tav>
                                      </p:tavLst>
                                    </p:anim>
                                    <p:anim calcmode="lin" valueType="num">
                                      <p:cBhvr>
                                        <p:cTn id="3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23"/>
                                        </p:tgtEl>
                                        <p:attrNameLst>
                                          <p:attrName>style.visibility</p:attrName>
                                        </p:attrNameLst>
                                      </p:cBhvr>
                                      <p:to>
                                        <p:strVal val="visible"/>
                                      </p:to>
                                    </p:set>
                                    <p:animEffect transition="in" filter="fade">
                                      <p:cBhvr>
                                        <p:cTn id="38" dur="1000"/>
                                        <p:tgtEl>
                                          <p:spTgt spid="23"/>
                                        </p:tgtEl>
                                      </p:cBhvr>
                                    </p:animEffect>
                                    <p:anim calcmode="lin" valueType="num">
                                      <p:cBhvr>
                                        <p:cTn id="39" dur="1000" fill="hold"/>
                                        <p:tgtEl>
                                          <p:spTgt spid="23"/>
                                        </p:tgtEl>
                                        <p:attrNameLst>
                                          <p:attrName>ppt_x</p:attrName>
                                        </p:attrNameLst>
                                      </p:cBhvr>
                                      <p:tavLst>
                                        <p:tav tm="0">
                                          <p:val>
                                            <p:strVal val="#ppt_x"/>
                                          </p:val>
                                        </p:tav>
                                        <p:tav tm="100000">
                                          <p:val>
                                            <p:strVal val="#ppt_x"/>
                                          </p:val>
                                        </p:tav>
                                      </p:tavLst>
                                    </p:anim>
                                    <p:anim calcmode="lin" valueType="num">
                                      <p:cBhvr>
                                        <p:cTn id="40" dur="1000" fill="hold"/>
                                        <p:tgtEl>
                                          <p:spTgt spid="23"/>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1" presetClass="entr" presetSubtype="1" fill="hold" nodeType="click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wheel(1)">
                                      <p:cBhvr>
                                        <p:cTn id="50"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3300"/>
        </a:soli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11134164" y="5593976"/>
            <a:ext cx="1057835" cy="1264024"/>
          </a:xfrm>
          <a:prstGeom prst="ellipse">
            <a:avLst/>
          </a:prstGeom>
        </p:spPr>
      </p:pic>
      <p:sp>
        <p:nvSpPr>
          <p:cNvPr id="5" name="TextBox 4"/>
          <p:cNvSpPr txBox="1"/>
          <p:nvPr/>
        </p:nvSpPr>
        <p:spPr>
          <a:xfrm>
            <a:off x="4153989" y="222069"/>
            <a:ext cx="4976563" cy="584775"/>
          </a:xfrm>
          <a:prstGeom prst="rect">
            <a:avLst/>
          </a:prstGeom>
          <a:noFill/>
        </p:spPr>
        <p:txBody>
          <a:bodyPr wrap="square" rtlCol="0">
            <a:spAutoFit/>
          </a:bodyPr>
          <a:lstStyle/>
          <a:p>
            <a:r>
              <a:rPr lang="vi-VN" sz="3200" b="1" dirty="0" smtClean="0">
                <a:solidFill>
                  <a:srgbClr val="FF0000"/>
                </a:solidFill>
                <a:latin typeface="+mj-lt"/>
              </a:rPr>
              <a:t>Kiến và chim bồ câu</a:t>
            </a:r>
            <a:endParaRPr lang="en-US" sz="3200" b="1" dirty="0">
              <a:solidFill>
                <a:srgbClr val="FF0000"/>
              </a:solidFill>
              <a:latin typeface="+mj-lt"/>
            </a:endParaRPr>
          </a:p>
        </p:txBody>
      </p:sp>
      <p:sp>
        <p:nvSpPr>
          <p:cNvPr id="8" name="TextBox 7"/>
          <p:cNvSpPr txBox="1"/>
          <p:nvPr/>
        </p:nvSpPr>
        <p:spPr>
          <a:xfrm>
            <a:off x="189413" y="914400"/>
            <a:ext cx="11769634" cy="5324535"/>
          </a:xfrm>
          <a:prstGeom prst="rect">
            <a:avLst/>
          </a:prstGeom>
          <a:noFill/>
        </p:spPr>
        <p:txBody>
          <a:bodyPr wrap="square" rtlCol="0">
            <a:spAutoFit/>
          </a:bodyPr>
          <a:lstStyle/>
          <a:p>
            <a:r>
              <a:rPr lang="vi-VN" sz="3200" dirty="0" smtClean="0">
                <a:solidFill>
                  <a:srgbClr val="FF0000"/>
                </a:solidFill>
              </a:rPr>
              <a:t>       </a:t>
            </a:r>
            <a:r>
              <a:rPr lang="vi-VN" sz="2800" dirty="0" smtClean="0">
                <a:solidFill>
                  <a:schemeClr val="bg1"/>
                </a:solidFill>
                <a:latin typeface="+mj-lt"/>
              </a:rPr>
              <a:t>Một con kiến không may bị rơi xuống nước. Nó vùng vẫy và la lên: </a:t>
            </a:r>
          </a:p>
          <a:p>
            <a:r>
              <a:rPr lang="vi-VN" sz="2800" dirty="0" smtClean="0">
                <a:solidFill>
                  <a:schemeClr val="bg1"/>
                </a:solidFill>
                <a:latin typeface="+mj-lt"/>
              </a:rPr>
              <a:t>         - Cứu tôi với, cứu tôi với!</a:t>
            </a:r>
          </a:p>
          <a:p>
            <a:r>
              <a:rPr lang="vi-VN" sz="2800" dirty="0" smtClean="0">
                <a:solidFill>
                  <a:schemeClr val="bg1"/>
                </a:solidFill>
                <a:latin typeface="+mj-lt"/>
              </a:rPr>
              <a:t>         Nghe tiếng kêu cứu của kiến, bồ câu nhanh trí nhặt một chiếc lá thả xuống nước. Kiến bám vào chiếc lá và leo được lên bờ.</a:t>
            </a:r>
          </a:p>
          <a:p>
            <a:r>
              <a:rPr lang="vi-VN" sz="2800" dirty="0">
                <a:solidFill>
                  <a:schemeClr val="bg1"/>
                </a:solidFill>
                <a:latin typeface="+mj-lt"/>
              </a:rPr>
              <a:t> </a:t>
            </a:r>
            <a:r>
              <a:rPr lang="vi-VN" sz="2800" dirty="0" smtClean="0">
                <a:solidFill>
                  <a:schemeClr val="bg1"/>
                </a:solidFill>
                <a:latin typeface="+mj-lt"/>
              </a:rPr>
              <a:t>        Một hôm, kiến thấy người thợ săn đang ngắm bắn bồ câu. Ngay lập tức, nó bò đến, cắn vào chân anh ta. Người thợ săn giật mình. Bồ câu thấy động liền bay đi.</a:t>
            </a:r>
          </a:p>
          <a:p>
            <a:r>
              <a:rPr lang="vi-VN" sz="2800" dirty="0">
                <a:solidFill>
                  <a:schemeClr val="bg1"/>
                </a:solidFill>
                <a:latin typeface="+mj-lt"/>
              </a:rPr>
              <a:t> </a:t>
            </a:r>
            <a:r>
              <a:rPr lang="vi-VN" sz="2800" dirty="0" smtClean="0">
                <a:solidFill>
                  <a:schemeClr val="bg1"/>
                </a:solidFill>
                <a:latin typeface="+mj-lt"/>
              </a:rPr>
              <a:t>        Bồ câu tìm đến chỗ kiến, cảm động nói:</a:t>
            </a:r>
          </a:p>
          <a:p>
            <a:r>
              <a:rPr lang="vi-VN" sz="2800" dirty="0">
                <a:solidFill>
                  <a:schemeClr val="bg1"/>
                </a:solidFill>
                <a:latin typeface="+mj-lt"/>
              </a:rPr>
              <a:t> </a:t>
            </a:r>
            <a:r>
              <a:rPr lang="vi-VN" sz="2800" dirty="0" smtClean="0">
                <a:solidFill>
                  <a:schemeClr val="bg1"/>
                </a:solidFill>
                <a:latin typeface="+mj-lt"/>
              </a:rPr>
              <a:t>        - Cảm ơn cậu đã cứu tớ.</a:t>
            </a:r>
          </a:p>
          <a:p>
            <a:r>
              <a:rPr lang="vi-VN" sz="2800" dirty="0">
                <a:solidFill>
                  <a:schemeClr val="bg1"/>
                </a:solidFill>
                <a:latin typeface="+mj-lt"/>
              </a:rPr>
              <a:t> </a:t>
            </a:r>
            <a:r>
              <a:rPr lang="vi-VN" sz="2800" dirty="0" smtClean="0">
                <a:solidFill>
                  <a:schemeClr val="bg1"/>
                </a:solidFill>
                <a:latin typeface="+mj-lt"/>
              </a:rPr>
              <a:t>        Kiến đáp:</a:t>
            </a:r>
          </a:p>
          <a:p>
            <a:r>
              <a:rPr lang="vi-VN" sz="2800" dirty="0">
                <a:solidFill>
                  <a:schemeClr val="bg1"/>
                </a:solidFill>
                <a:latin typeface="+mj-lt"/>
              </a:rPr>
              <a:t> </a:t>
            </a:r>
            <a:r>
              <a:rPr lang="vi-VN" sz="2800" dirty="0" smtClean="0">
                <a:solidFill>
                  <a:schemeClr val="bg1"/>
                </a:solidFill>
                <a:latin typeface="+mj-lt"/>
              </a:rPr>
              <a:t>        - Cậu cũng giúp tớ thoát chết mà.</a:t>
            </a:r>
          </a:p>
          <a:p>
            <a:r>
              <a:rPr lang="vi-VN" sz="2800" dirty="0">
                <a:solidFill>
                  <a:schemeClr val="bg1"/>
                </a:solidFill>
                <a:latin typeface="+mj-lt"/>
              </a:rPr>
              <a:t> </a:t>
            </a:r>
            <a:r>
              <a:rPr lang="vi-VN" sz="2800" dirty="0" smtClean="0">
                <a:solidFill>
                  <a:schemeClr val="bg1"/>
                </a:solidFill>
                <a:latin typeface="+mj-lt"/>
              </a:rPr>
              <a:t>        Cả hai đều rất vui vì đã giúp nhau.</a:t>
            </a:r>
          </a:p>
        </p:txBody>
      </p:sp>
    </p:spTree>
    <p:extLst>
      <p:ext uri="{BB962C8B-B14F-4D97-AF65-F5344CB8AC3E}">
        <p14:creationId xmlns:p14="http://schemas.microsoft.com/office/powerpoint/2010/main" val="2053737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barn(inVertical)">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heel(1)">
                                      <p:cBhvr>
                                        <p:cTn id="19"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2231</TotalTime>
  <Words>1335</Words>
  <Application>Microsoft Office PowerPoint</Application>
  <PresentationFormat>Widescreen</PresentationFormat>
  <Paragraphs>133</Paragraphs>
  <Slides>29</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29</vt:i4>
      </vt:variant>
    </vt:vector>
  </HeadingPairs>
  <TitlesOfParts>
    <vt:vector size="40" baseType="lpstr">
      <vt:lpstr>.VnAvant</vt:lpstr>
      <vt:lpstr>Arial</vt:lpstr>
      <vt:lpstr>AvantGarde-Demi</vt:lpstr>
      <vt:lpstr>Calibri</vt:lpstr>
      <vt:lpstr>Calibri Light</vt:lpstr>
      <vt:lpstr>Century Gothic</vt:lpstr>
      <vt:lpstr>Chivo Light</vt:lpstr>
      <vt:lpstr>HP001 4 hàng</vt:lpstr>
      <vt:lpstr>Times New Roman</vt:lpstr>
      <vt:lpstr>VNI-Avo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Admin</cp:lastModifiedBy>
  <cp:revision>617</cp:revision>
  <dcterms:created xsi:type="dcterms:W3CDTF">2022-02-18T14:26:18Z</dcterms:created>
  <dcterms:modified xsi:type="dcterms:W3CDTF">2024-03-29T01:31:11Z</dcterms:modified>
</cp:coreProperties>
</file>