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7" r:id="rId2"/>
    <p:sldId id="278" r:id="rId3"/>
    <p:sldId id="363" r:id="rId4"/>
    <p:sldId id="361" r:id="rId5"/>
    <p:sldId id="284" r:id="rId6"/>
    <p:sldId id="327" r:id="rId7"/>
    <p:sldId id="299" r:id="rId8"/>
    <p:sldId id="274" r:id="rId9"/>
    <p:sldId id="302" r:id="rId10"/>
    <p:sldId id="303" r:id="rId11"/>
    <p:sldId id="304" r:id="rId12"/>
    <p:sldId id="305" r:id="rId13"/>
    <p:sldId id="362" r:id="rId14"/>
    <p:sldId id="348" r:id="rId15"/>
    <p:sldId id="312" r:id="rId16"/>
    <p:sldId id="292" r:id="rId17"/>
    <p:sldId id="316" r:id="rId18"/>
    <p:sldId id="317" r:id="rId19"/>
    <p:sldId id="320" r:id="rId20"/>
    <p:sldId id="355" r:id="rId21"/>
    <p:sldId id="310" r:id="rId22"/>
    <p:sldId id="309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0033"/>
    <a:srgbClr val="CC3300"/>
    <a:srgbClr val="FF6600"/>
    <a:srgbClr val="FFFF66"/>
    <a:srgbClr val="00FF00"/>
    <a:srgbClr val="FF0066"/>
    <a:srgbClr val="008000"/>
    <a:srgbClr val="FF33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3" autoAdjust="0"/>
  </p:normalViewPr>
  <p:slideViewPr>
    <p:cSldViewPr>
      <p:cViewPr varScale="1">
        <p:scale>
          <a:sx n="68" d="100"/>
          <a:sy n="68" d="100"/>
        </p:scale>
        <p:origin x="79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67EC0-062E-4B87-A760-F5433F90955E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B2231-7FA0-4D5A-A931-C7D81BF99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1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39F2683-4712-420D-840F-95A0A10973E2}" type="slidenum">
              <a:rPr lang="en-US" sz="1200" smtClean="0"/>
              <a:pPr/>
              <a:t>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38DB-5927-4157-82E9-35E137772ACC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3491-D44F-416F-90ED-BA5220512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06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38DB-5927-4157-82E9-35E137772ACC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3491-D44F-416F-90ED-BA5220512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63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38DB-5927-4157-82E9-35E137772ACC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3491-D44F-416F-90ED-BA5220512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4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38DB-5927-4157-82E9-35E137772ACC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3491-D44F-416F-90ED-BA5220512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1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38DB-5927-4157-82E9-35E137772ACC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3491-D44F-416F-90ED-BA5220512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38DB-5927-4157-82E9-35E137772ACC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3491-D44F-416F-90ED-BA5220512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91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38DB-5927-4157-82E9-35E137772ACC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3491-D44F-416F-90ED-BA5220512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15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38DB-5927-4157-82E9-35E137772ACC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3491-D44F-416F-90ED-BA5220512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38DB-5927-4157-82E9-35E137772ACC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3491-D44F-416F-90ED-BA5220512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81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38DB-5927-4157-82E9-35E137772ACC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3491-D44F-416F-90ED-BA5220512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338DB-5927-4157-82E9-35E137772ACC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3491-D44F-416F-90ED-BA5220512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338DB-5927-4157-82E9-35E137772ACC}" type="datetimeFigureOut">
              <a:rPr lang="en-US" smtClean="0"/>
              <a:t>21/12/2022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83491-D44F-416F-90ED-BA5220512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6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6.wm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8" descr="1466F10D5EAC4B0AA7D758AB687A66F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4" y="4006850"/>
            <a:ext cx="1238251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8" descr="1466F10D5EAC4B0AA7D758AB687A66F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91" y="947738"/>
            <a:ext cx="1238251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8" descr="1466F10D5EAC4B0AA7D758AB687A66F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9" y="3232151"/>
            <a:ext cx="1238251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8" descr="1466F10D5EAC4B0AA7D758AB687A66F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7" y="2216150"/>
            <a:ext cx="1238251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êu đề 1"/>
          <p:cNvSpPr txBox="1">
            <a:spLocks/>
          </p:cNvSpPr>
          <p:nvPr/>
        </p:nvSpPr>
        <p:spPr>
          <a:xfrm>
            <a:off x="2746142" y="1608448"/>
            <a:ext cx="6343651" cy="2119630"/>
          </a:xfrm>
          <a:prstGeom prst="rect">
            <a:avLst/>
          </a:prstGeom>
        </p:spPr>
        <p:txBody>
          <a:bodyPr spcFirstLastPara="1">
            <a:prstTxWarp prst="textArchUp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600" b="1" kern="1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600" b="1" kern="1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600" b="1" kern="1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600" b="1" kern="1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600" b="1" kern="1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600" b="1" kern="1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600" b="1" kern="1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600" b="1" kern="1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600" b="1" kern="1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3600" b="1" kern="1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3600" b="1" kern="1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3600" b="1" kern="1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9" name="文本框 4"/>
          <p:cNvSpPr txBox="1">
            <a:spLocks noChangeArrowheads="1"/>
          </p:cNvSpPr>
          <p:nvPr/>
        </p:nvSpPr>
        <p:spPr bwMode="auto">
          <a:xfrm>
            <a:off x="4270813" y="5019986"/>
            <a:ext cx="4288552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+mj-lt"/>
                <a:cs typeface="Tahoma" panose="020B0604030504040204" pitchFamily="34" charset="0"/>
                <a:sym typeface="+mn-lt"/>
              </a:rPr>
              <a:t>Giáo viên</a:t>
            </a:r>
            <a:r>
              <a:rPr lang="en-US" altLang="zh-CN" sz="32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3200" b="1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  <a:sym typeface="+mn-lt"/>
              </a:rPr>
              <a:t>Bùi</a:t>
            </a:r>
            <a:r>
              <a:rPr lang="en-US" altLang="zh-CN" sz="3200" b="1" dirty="0">
                <a:solidFill>
                  <a:schemeClr val="bg1"/>
                </a:solidFill>
                <a:latin typeface="+mj-lt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  <a:sym typeface="+mn-lt"/>
              </a:rPr>
              <a:t>Thị</a:t>
            </a:r>
            <a:r>
              <a:rPr lang="en-US" altLang="zh-CN" sz="3200" b="1" dirty="0">
                <a:solidFill>
                  <a:schemeClr val="bg1"/>
                </a:solidFill>
                <a:latin typeface="+mj-lt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+mj-lt"/>
                <a:cs typeface="Tahoma" panose="020B0604030504040204" pitchFamily="34" charset="0"/>
                <a:sym typeface="+mn-lt"/>
              </a:rPr>
              <a:t>Nhân</a:t>
            </a:r>
            <a:endParaRPr lang="zh-CN" altLang="en-US" sz="3200" b="1" dirty="0">
              <a:solidFill>
                <a:schemeClr val="bg1"/>
              </a:solidFill>
              <a:latin typeface="+mj-lt"/>
              <a:cs typeface="Tahoma" panose="020B0604030504040204" pitchFamily="34" charset="0"/>
              <a:sym typeface="+mn-lt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3782310" y="2639231"/>
            <a:ext cx="4038600" cy="1332885"/>
          </a:xfrm>
          <a:prstGeom prst="flowChartTerminator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A91798"/>
                </a:solidFill>
                <a:latin typeface=".VnBodoni" pitchFamily="34" charset="0"/>
              </a:rPr>
              <a:t>TIẾNG VIỆT </a:t>
            </a:r>
          </a:p>
          <a:p>
            <a:pPr algn="ctr"/>
            <a:r>
              <a:rPr lang="en-US" sz="4000" b="1" dirty="0">
                <a:solidFill>
                  <a:srgbClr val="A91798"/>
                </a:solidFill>
                <a:latin typeface=".VnBodoni" pitchFamily="34" charset="0"/>
              </a:rPr>
              <a:t>LỚP 1A2</a:t>
            </a:r>
            <a:endParaRPr lang="en-US" sz="4000" b="1" dirty="0">
              <a:solidFill>
                <a:srgbClr val="A91798"/>
              </a:solidFill>
              <a:latin typeface=".VnBodoni" pitchFamily="34" charset="0"/>
            </a:endParaRPr>
          </a:p>
        </p:txBody>
      </p:sp>
      <p:pic>
        <p:nvPicPr>
          <p:cNvPr id="11268" name="Picture 4" descr="Ảnh động đẹp (176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819400"/>
            <a:ext cx="137159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Ảnh động đẹp (95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3041091"/>
            <a:ext cx="167640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4609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Alternate Process 31"/>
          <p:cNvSpPr/>
          <p:nvPr/>
        </p:nvSpPr>
        <p:spPr>
          <a:xfrm>
            <a:off x="6324600" y="668844"/>
            <a:ext cx="4038598" cy="1818590"/>
          </a:xfrm>
          <a:prstGeom prst="flowChartAlternateProcess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Flowchart: Alternate Process 29"/>
          <p:cNvSpPr/>
          <p:nvPr/>
        </p:nvSpPr>
        <p:spPr>
          <a:xfrm>
            <a:off x="1593276" y="668849"/>
            <a:ext cx="4186201" cy="182270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>
                <a:solidFill>
                  <a:schemeClr val="tx1"/>
                </a:solidFill>
                <a:latin typeface=".VnAvant" pitchFamily="34" charset="0"/>
              </a:rPr>
              <a:t>lươn  </a:t>
            </a:r>
            <a:endParaRPr lang="en-US" b="1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2296" name="TextBox 32"/>
          <p:cNvSpPr txBox="1">
            <a:spLocks noChangeArrowheads="1"/>
          </p:cNvSpPr>
          <p:nvPr/>
        </p:nvSpPr>
        <p:spPr bwMode="auto">
          <a:xfrm>
            <a:off x="6440389" y="916419"/>
            <a:ext cx="374689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8000" b="1">
                <a:latin typeface=".VnAvant" pitchFamily="34" charset="0"/>
              </a:rPr>
              <a:t>hướng</a:t>
            </a:r>
            <a:endParaRPr lang="en-US" sz="8000" b="1">
              <a:latin typeface=".VnAvant" pitchFamily="34" charset="0"/>
            </a:endParaRPr>
          </a:p>
        </p:txBody>
      </p:sp>
      <p:sp>
        <p:nvSpPr>
          <p:cNvPr id="41" name="Flowchart: Alternate Process 40"/>
          <p:cNvSpPr/>
          <p:nvPr/>
        </p:nvSpPr>
        <p:spPr>
          <a:xfrm>
            <a:off x="1593276" y="2601859"/>
            <a:ext cx="4186202" cy="1791222"/>
          </a:xfrm>
          <a:prstGeom prst="flowChartAlternateProcess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00" name="TextBox 41"/>
          <p:cNvSpPr txBox="1">
            <a:spLocks noChangeArrowheads="1"/>
          </p:cNvSpPr>
          <p:nvPr/>
        </p:nvSpPr>
        <p:spPr bwMode="auto">
          <a:xfrm>
            <a:off x="1883469" y="2788700"/>
            <a:ext cx="360581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8000" b="1">
                <a:latin typeface=".VnAvant" pitchFamily="34" charset="0"/>
              </a:rPr>
              <a:t>rướn</a:t>
            </a:r>
            <a:endParaRPr lang="en-US" sz="8000" b="1">
              <a:latin typeface=".VnAvant" pitchFamily="34" charset="0"/>
            </a:endParaRPr>
          </a:p>
        </p:txBody>
      </p:sp>
      <p:sp>
        <p:nvSpPr>
          <p:cNvPr id="43" name="Flowchart: Alternate Process 42"/>
          <p:cNvSpPr/>
          <p:nvPr/>
        </p:nvSpPr>
        <p:spPr>
          <a:xfrm>
            <a:off x="6324601" y="2601863"/>
            <a:ext cx="4038600" cy="1791223"/>
          </a:xfrm>
          <a:prstGeom prst="flowChartAlternateProcess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04" name="TextBox 43"/>
          <p:cNvSpPr txBox="1">
            <a:spLocks noChangeArrowheads="1"/>
          </p:cNvSpPr>
          <p:nvPr/>
        </p:nvSpPr>
        <p:spPr bwMode="auto">
          <a:xfrm>
            <a:off x="6324601" y="2759227"/>
            <a:ext cx="419099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8000" b="1">
                <a:latin typeface=".VnAvant" pitchFamily="34" charset="0"/>
              </a:rPr>
              <a:t>sương</a:t>
            </a:r>
            <a:endParaRPr lang="en-US" sz="8000" b="1">
              <a:latin typeface=".VnAvant" pitchFamily="34" charset="0"/>
            </a:endParaRPr>
          </a:p>
        </p:txBody>
      </p:sp>
      <p:sp>
        <p:nvSpPr>
          <p:cNvPr id="45" name="Flowchart: Alternate Process 44"/>
          <p:cNvSpPr/>
          <p:nvPr/>
        </p:nvSpPr>
        <p:spPr>
          <a:xfrm>
            <a:off x="1593277" y="4511958"/>
            <a:ext cx="4228198" cy="1835230"/>
          </a:xfrm>
          <a:prstGeom prst="flowChartAlternateProcess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08" name="TextBox 45"/>
          <p:cNvSpPr txBox="1">
            <a:spLocks noChangeArrowheads="1"/>
          </p:cNvSpPr>
          <p:nvPr/>
        </p:nvSpPr>
        <p:spPr bwMode="auto">
          <a:xfrm>
            <a:off x="1965583" y="4589618"/>
            <a:ext cx="35236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8000" b="1">
                <a:latin typeface=".VnAvant" pitchFamily="34" charset="0"/>
              </a:rPr>
              <a:t>sườn </a:t>
            </a:r>
            <a:endParaRPr lang="en-US" sz="8000" b="1">
              <a:latin typeface=".VnAvant" pitchFamily="34" charset="0"/>
            </a:endParaRPr>
          </a:p>
        </p:txBody>
      </p:sp>
      <p:sp>
        <p:nvSpPr>
          <p:cNvPr id="47" name="Flowchart: Alternate Process 46"/>
          <p:cNvSpPr/>
          <p:nvPr/>
        </p:nvSpPr>
        <p:spPr>
          <a:xfrm>
            <a:off x="6324601" y="4537347"/>
            <a:ext cx="4038602" cy="1809847"/>
          </a:xfrm>
          <a:prstGeom prst="flowChartAlternateProcess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12" name="TextBox 47"/>
          <p:cNvSpPr txBox="1">
            <a:spLocks noChangeArrowheads="1"/>
          </p:cNvSpPr>
          <p:nvPr/>
        </p:nvSpPr>
        <p:spPr bwMode="auto">
          <a:xfrm>
            <a:off x="6440389" y="4713920"/>
            <a:ext cx="387554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8000" b="1">
                <a:latin typeface=".VnAvant" pitchFamily="34" charset="0"/>
              </a:rPr>
              <a:t>tưởng</a:t>
            </a:r>
            <a:endParaRPr lang="en-US" sz="6600" b="1">
              <a:latin typeface=".VnAvant" pitchFamily="34" charset="0"/>
            </a:endParaRPr>
          </a:p>
        </p:txBody>
      </p:sp>
      <p:pic>
        <p:nvPicPr>
          <p:cNvPr id="16" name="Picture 4" descr="D:\Ảnh động làm giáo án\hinh-anh-dong-powerpoint-2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6" y="6260123"/>
            <a:ext cx="8991601" cy="51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488" y="8965"/>
            <a:ext cx="1759525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5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352800" y="4935069"/>
            <a:ext cx="5181602" cy="1229101"/>
          </a:xfrm>
          <a:prstGeom prst="flowChartTerminator">
            <a:avLst/>
          </a:prstGeom>
          <a:solidFill>
            <a:srgbClr val="66003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>
                <a:solidFill>
                  <a:schemeClr val="bg1"/>
                </a:solidFill>
                <a:latin typeface=".VnAvant" pitchFamily="34" charset="0"/>
              </a:rPr>
              <a:t>khu vườn</a:t>
            </a:r>
            <a:endParaRPr lang="en-US" sz="6000" b="1">
              <a:solidFill>
                <a:schemeClr val="bg1"/>
              </a:solidFill>
              <a:latin typeface=".VnAvant" pitchFamily="34" charset="0"/>
            </a:endParaRPr>
          </a:p>
        </p:txBody>
      </p:sp>
      <p:pic>
        <p:nvPicPr>
          <p:cNvPr id="15" name="Picture 4" descr="D:\Ảnh động làm giáo án\hinh-anh-dong-powerpoint-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6" y="6213231"/>
            <a:ext cx="8991601" cy="5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6" y="76200"/>
            <a:ext cx="1759525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727074"/>
            <a:ext cx="5181601" cy="420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05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3415555" y="4982893"/>
            <a:ext cx="5410201" cy="1241982"/>
          </a:xfrm>
          <a:prstGeom prst="flowChartTerminator">
            <a:avLst/>
          </a:prstGeom>
          <a:solidFill>
            <a:srgbClr val="66003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>
                <a:solidFill>
                  <a:schemeClr val="bg1"/>
                </a:solidFill>
                <a:latin typeface=".VnAvant" pitchFamily="34" charset="0"/>
              </a:rPr>
              <a:t>h¹t sương</a:t>
            </a:r>
            <a:r>
              <a:rPr lang="en-US" sz="4800" b="1">
                <a:solidFill>
                  <a:srgbClr val="002060"/>
                </a:solidFill>
                <a:latin typeface=".VnAvant" pitchFamily="34" charset="0"/>
              </a:rPr>
              <a:t>­</a:t>
            </a:r>
            <a:endParaRPr lang="en-US" sz="4800" b="1">
              <a:solidFill>
                <a:srgbClr val="002060"/>
              </a:solidFill>
              <a:latin typeface=".VnAvant" pitchFamily="34" charset="0"/>
            </a:endParaRPr>
          </a:p>
        </p:txBody>
      </p:sp>
      <p:pic>
        <p:nvPicPr>
          <p:cNvPr id="4" name="Picture 4" descr="D:\Ảnh động làm giáo án\hinh-anh-dong-powerpoint-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6" y="6154615"/>
            <a:ext cx="8991601" cy="61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6" y="76200"/>
            <a:ext cx="1759525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510986"/>
            <a:ext cx="5638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3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Ảnh động làm giáo án\hinh-anh-dong-powerpoint-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6" y="6154615"/>
            <a:ext cx="8991601" cy="61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Terminator 2"/>
          <p:cNvSpPr/>
          <p:nvPr/>
        </p:nvSpPr>
        <p:spPr>
          <a:xfrm>
            <a:off x="3334872" y="4840940"/>
            <a:ext cx="5208493" cy="1241982"/>
          </a:xfrm>
          <a:prstGeom prst="flowChartTerminator">
            <a:avLst/>
          </a:prstGeom>
          <a:solidFill>
            <a:srgbClr val="66003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>
                <a:solidFill>
                  <a:schemeClr val="bg1"/>
                </a:solidFill>
                <a:latin typeface=".VnAvant" pitchFamily="34" charset="0"/>
              </a:rPr>
              <a:t>con ®­­ưêng</a:t>
            </a:r>
            <a:r>
              <a:rPr lang="en-US" sz="4800" b="1">
                <a:solidFill>
                  <a:srgbClr val="002060"/>
                </a:solidFill>
                <a:latin typeface=".VnAvant" pitchFamily="34" charset="0"/>
              </a:rPr>
              <a:t>­</a:t>
            </a:r>
            <a:endParaRPr lang="en-US" sz="4800" b="1">
              <a:solidFill>
                <a:srgbClr val="002060"/>
              </a:solidFill>
              <a:latin typeface=".VnAvant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6" y="76200"/>
            <a:ext cx="1759525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38201"/>
            <a:ext cx="5410200" cy="400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62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13622" y="1451146"/>
            <a:ext cx="9174721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000" b="1">
                <a:latin typeface=".VnAvant" pitchFamily="34" charset="0"/>
              </a:rPr>
              <a:t> lươn      rướn</a:t>
            </a:r>
            <a:r>
              <a:rPr lang="en-US" sz="7200" b="1">
                <a:latin typeface=".VnAvant" pitchFamily="34" charset="0"/>
              </a:rPr>
              <a:t> </a:t>
            </a:r>
            <a:r>
              <a:rPr lang="vi-VN" sz="7200" b="1">
                <a:latin typeface=".VnAvant" pitchFamily="34" charset="0"/>
              </a:rPr>
              <a:t>  </a:t>
            </a:r>
            <a:r>
              <a:rPr lang="en-US" sz="7200" b="1">
                <a:latin typeface=".VnAvant" pitchFamily="34" charset="0"/>
              </a:rPr>
              <a:t> </a:t>
            </a:r>
            <a:r>
              <a:rPr lang="en-US" sz="6000" b="1">
                <a:latin typeface=".VnAvant" pitchFamily="34" charset="0"/>
              </a:rPr>
              <a:t>sườn</a:t>
            </a:r>
            <a:endParaRPr lang="en-US" sz="7200" b="1">
              <a:latin typeface=".VnAvant" pitchFamily="34" charset="0"/>
            </a:endParaRPr>
          </a:p>
          <a:p>
            <a:r>
              <a:rPr lang="en-US" sz="6000" b="1">
                <a:latin typeface=".VnAvant" pitchFamily="34" charset="0"/>
              </a:rPr>
              <a:t>hướng</a:t>
            </a:r>
            <a:r>
              <a:rPr lang="vi-VN" sz="7200" b="1">
                <a:latin typeface=".VnAvant" pitchFamily="34" charset="0"/>
              </a:rPr>
              <a:t>  </a:t>
            </a:r>
            <a:r>
              <a:rPr lang="en-US" sz="7200" b="1">
                <a:latin typeface=".VnAvant" pitchFamily="34" charset="0"/>
              </a:rPr>
              <a:t> </a:t>
            </a:r>
            <a:r>
              <a:rPr lang="en-US" sz="6000" b="1">
                <a:latin typeface=".VnAvant" pitchFamily="34" charset="0"/>
              </a:rPr>
              <a:t>sương   tưởng</a:t>
            </a:r>
            <a:endParaRPr lang="en-US" sz="6000" b="1">
              <a:latin typeface=".VnAvant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71600" y="-106639"/>
            <a:ext cx="903332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vi-VN" sz="7200" b="1">
                <a:solidFill>
                  <a:srgbClr val="FFFF00"/>
                </a:solidFill>
                <a:latin typeface=".VnAvant" pitchFamily="34" charset="0"/>
              </a:rPr>
              <a:t>      </a:t>
            </a:r>
            <a:r>
              <a:rPr lang="vi-VN" sz="8800" b="1">
                <a:solidFill>
                  <a:srgbClr val="FFFF00"/>
                </a:solidFill>
                <a:latin typeface=".VnAvant" pitchFamily="34" charset="0"/>
              </a:rPr>
              <a:t>ươ</a:t>
            </a:r>
            <a:r>
              <a:rPr lang="en-US" sz="8800" b="1">
                <a:solidFill>
                  <a:srgbClr val="FFFF00"/>
                </a:solidFill>
                <a:latin typeface=".VnAvant" pitchFamily="34" charset="0"/>
              </a:rPr>
              <a:t>n</a:t>
            </a:r>
            <a:r>
              <a:rPr lang="vi-VN" sz="8800" b="1">
                <a:solidFill>
                  <a:srgbClr val="FFFF00"/>
                </a:solidFill>
                <a:latin typeface=".VnAvant" pitchFamily="34" charset="0"/>
              </a:rPr>
              <a:t>   ươ</a:t>
            </a:r>
            <a:r>
              <a:rPr lang="en-US" sz="8800" b="1">
                <a:solidFill>
                  <a:srgbClr val="FFFF00"/>
                </a:solidFill>
                <a:latin typeface=".VnAvant" pitchFamily="34" charset="0"/>
              </a:rPr>
              <a:t>ng</a:t>
            </a:r>
            <a:endParaRPr lang="en-US" sz="7200" b="1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3776881" y="3792074"/>
            <a:ext cx="4757520" cy="1229101"/>
          </a:xfrm>
          <a:prstGeom prst="flowChartTerminator">
            <a:avLst/>
          </a:prstGeom>
          <a:solidFill>
            <a:srgbClr val="66003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5400" b="1">
                <a:solidFill>
                  <a:schemeClr val="bg1"/>
                </a:solidFill>
                <a:latin typeface=".VnAvant" pitchFamily="34" charset="0"/>
              </a:rPr>
              <a:t>con bướm</a:t>
            </a:r>
            <a:endParaRPr lang="en-US" sz="5400" b="1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6257373" y="5257800"/>
            <a:ext cx="4388217" cy="1241982"/>
          </a:xfrm>
          <a:prstGeom prst="flowChartTerminator">
            <a:avLst/>
          </a:prstGeom>
          <a:solidFill>
            <a:srgbClr val="66003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5400" b="1">
                <a:solidFill>
                  <a:schemeClr val="bg1"/>
                </a:solidFill>
                <a:latin typeface=".VnAvant" pitchFamily="34" charset="0"/>
              </a:rPr>
              <a:t>giàn mướp</a:t>
            </a:r>
            <a:r>
              <a:rPr lang="en-US" sz="4800" b="1">
                <a:solidFill>
                  <a:srgbClr val="002060"/>
                </a:solidFill>
                <a:latin typeface=".VnAvant" pitchFamily="34" charset="0"/>
              </a:rPr>
              <a:t>­</a:t>
            </a:r>
            <a:endParaRPr lang="en-US" sz="4800" b="1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1371602" y="5257800"/>
            <a:ext cx="4876799" cy="1241982"/>
          </a:xfrm>
          <a:prstGeom prst="flowChartTerminator">
            <a:avLst/>
          </a:prstGeom>
          <a:solidFill>
            <a:srgbClr val="66003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5400" b="1">
                <a:solidFill>
                  <a:schemeClr val="bg1"/>
                </a:solidFill>
                <a:latin typeface=".VnAvant" pitchFamily="34" charset="0"/>
              </a:rPr>
              <a:t>nườm nượp</a:t>
            </a:r>
            <a:endParaRPr lang="en-US" sz="4800" b="1">
              <a:solidFill>
                <a:srgbClr val="00206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3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-Point Star 5"/>
          <p:cNvSpPr/>
          <p:nvPr/>
        </p:nvSpPr>
        <p:spPr>
          <a:xfrm>
            <a:off x="2809875" y="398467"/>
            <a:ext cx="6357939" cy="5191125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5714" y="2270127"/>
            <a:ext cx="43053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800"/>
              </a:spcBef>
              <a:defRPr/>
            </a:pPr>
            <a:r>
              <a:rPr lang="en-US" sz="7200" b="1" i="1" ker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Viết bảng</a:t>
            </a:r>
            <a:endParaRPr lang="en-US" sz="5400" b="1" i="1" kern="0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Picture 4" descr="D:\Ảnh động làm giáo án\hinh-anh-dong-powerpoint-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6" y="6154615"/>
            <a:ext cx="8991601" cy="61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24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Mẫu nền ô ly và Font chữ tiểu học\Mẫu nền ô ly và Font chữ tiểu học\Mẫu bảng\Mẫu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7" y="48518"/>
            <a:ext cx="9115426" cy="678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1718796"/>
            <a:ext cx="891456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vi-VN" sz="11500" b="1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11500" b="1">
                <a:solidFill>
                  <a:srgbClr val="FFFF00"/>
                </a:solidFill>
                <a:latin typeface="HP001 4 hàng" pitchFamily="34" charset="0"/>
              </a:rPr>
              <a:t>  </a:t>
            </a:r>
            <a:r>
              <a:rPr lang="en-US" sz="6000" b="1">
                <a:solidFill>
                  <a:srgbClr val="FFFF00"/>
                </a:solidFill>
                <a:latin typeface="HP001 4 hàng" pitchFamily="34" charset="0"/>
              </a:rPr>
              <a:t>ươn   ương</a:t>
            </a:r>
            <a:endParaRPr lang="en-US" sz="11500">
              <a:solidFill>
                <a:srgbClr val="FFFF00"/>
              </a:solidFill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4114805"/>
            <a:ext cx="8839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>
                <a:solidFill>
                  <a:srgbClr val="FFFF00"/>
                </a:solidFill>
                <a:latin typeface="HP001 4 hàng" pitchFamily="34" charset="0"/>
              </a:rPr>
              <a:t> </a:t>
            </a:r>
            <a:r>
              <a:rPr lang="en-US" sz="6000" b="1">
                <a:solidFill>
                  <a:srgbClr val="FFFF00"/>
                </a:solidFill>
                <a:latin typeface="HP001 4 hàng" pitchFamily="34" charset="0"/>
              </a:rPr>
              <a:t>khu vườn   con đường</a:t>
            </a:r>
            <a:endParaRPr lang="en-US" sz="11500">
              <a:solidFill>
                <a:srgbClr val="FFFF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72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%5Bwallc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-206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WordArt 5"/>
          <p:cNvSpPr>
            <a:spLocks noChangeArrowheads="1" noChangeShapeType="1" noTextEdit="1"/>
          </p:cNvSpPr>
          <p:nvPr/>
        </p:nvSpPr>
        <p:spPr bwMode="auto">
          <a:xfrm>
            <a:off x="3505200" y="1905000"/>
            <a:ext cx="5638800" cy="13160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0000FF"/>
                </a:solidFill>
                <a:effectLst>
                  <a:outerShdw sy="50000" kx="-2453608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Giải lao</a:t>
            </a:r>
          </a:p>
        </p:txBody>
      </p:sp>
      <p:pic>
        <p:nvPicPr>
          <p:cNvPr id="20484" name="Picture 6" descr="sunflow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84666"/>
            <a:ext cx="1828800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doi chi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76603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doi chi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048001"/>
            <a:ext cx="1276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75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0.0853 C -0.02014 0.09478 -0.00885 0.09339 -0.03316 0.11489 C -0.03646 0.11789 -0.0408 0.11813 -0.04427 0.12067 C -0.04896 0.12414 -0.05312 0.12876 -0.05764 0.13246 C -0.06875 0.14147 -0.07864 0.15396 -0.09097 0.15927 C -0.1283 0.17568 -0.16285 0.20065 -0.20208 0.20943 C -0.21892 0.22076 -0.23767 0.23001 -0.25538 0.23902 C -0.26198 0.24249 -0.26875 0.24503 -0.27535 0.24804 C -0.2776 0.24896 -0.28194 0.25081 -0.28194 0.25081 C -0.29982 0.24989 -0.31771 0.24966 -0.33541 0.24804 C -0.35069 0.24665 -0.36545 0.23371 -0.37986 0.22723 C -0.39462 0.21383 -0.39462 0.20828 -0.40208 0.18886 C -0.40798 0.15534 -0.40798 0.12229 -0.40208 0.08807 C -0.40312 0.05456 -0.39479 0.00902 -0.4243 -0.00069 C -0.43472 -0.00971 -0.44618 -0.0104 -0.45764 -0.01549 C -0.48073 -0.02566 -0.50226 -0.03444 -0.52639 -0.03906 C -0.54791 -0.04854 -0.50694 -0.03097 -0.55538 -0.04785 C -0.5691 -0.0527 -0.57951 -0.05917 -0.59305 -0.06264 C -0.60781 -0.06172 -0.62291 -0.0631 -0.6375 -0.05987 C -0.64774 -0.05756 -0.6566 -0.04923 -0.66649 -0.04507 C -0.67934 -0.0319 -0.68663 -0.01895 -0.69531 -0.00069 C -0.69809 0.00532 -0.70416 0.01711 -0.70416 0.01711 C -0.70937 0.04439 -0.70521 0.03421 -0.71319 0.0497 C -0.71649 0.0675 -0.7191 0.08507 -0.72205 0.10287 C -0.72361 0.11212 -0.725 0.12991 -0.72864 0.13847 C -0.73021 0.14217 -0.73351 0.14402 -0.73541 0.14725 C -0.74357 0.16112 -0.7434 0.17199 -0.75538 0.17684 C -0.76041 0.17245 -0.76528 0.16898 -0.76875 0.16205 C -0.78125 0.13708 -0.75642 0.17199 -0.7776 0.14448 C -0.78107 0.13015 -0.7842 0.11766 -0.78646 0.10287 C -0.78559 0.08022 -0.78958 0.05525 -0.78194 0.03491 C -0.75781 -0.02959 -0.71215 -0.03398 -0.66423 -0.04207 C -0.56198 -0.04114 -0.45989 -0.04207 -0.35764 -0.03906 C -0.34566 -0.03883 -0.33472 -0.02173 -0.32205 -0.01826 C -0.31111 -0.00416 -0.2901 0.01919 -0.27535 0.0289 C -0.27309 0.0319 -0.27153 0.03583 -0.26875 0.03791 C -0.26614 0.03999 -0.26232 0.03861 -0.25972 0.04092 C -0.23802 0.06149 -0.26528 0.04716 -0.24653 0.05571 C -0.23576 0.06635 -0.22604 0.0779 -0.21528 0.08807 C -0.20295 0.09963 -0.21007 0.08831 -0.19982 0.1001 C -0.1967 0.10379 -0.1941 0.10819 -0.19097 0.11188 C -0.18385 0.11997 -0.17621 0.1276 -0.16875 0.13546 C -0.16666 0.13777 -0.16614 0.14194 -0.16423 0.14448 C -0.15781 0.15303 -0.14861 0.1595 -0.14201 0.16806 C -0.1401 0.1706 -0.13958 0.17453 -0.1375 0.17684 C -0.13489 0.17961 -0.13125 0.18031 -0.12864 0.18285 C -0.12048 0.19071 -0.1243 0.19233 -0.11528 0.19764 C -0.10712 0.2025 -0.10087 0.20273 -0.09305 0.20943 C -0.05972 0.20758 -0.02639 0.20643 0.00695 0.20365 C 0.01563 0.20296 0.02604 0.1914 0.03351 0.18586 C 0.05521 0.16991 0.08959 0.13269 0.10243 0.10287 C 0.10573 0.09524 0.10781 0.08669 0.11129 0.07929 C 0.11354 0.07444 0.1158 0.06935 0.11806 0.0645 C 0.12031 0.05201 0.12396 0.04092 0.12691 0.0289 C 0.12899 0.01017 0.13351 -0.0037 0.13802 -0.02126 C 0.13785 -0.02751 0.15087 -0.14262 0.11806 -0.16042 C 0.10886 -0.16528 0.09861 -0.16574 0.08906 -0.16921 C 0.04531 -0.16828 0.00174 -0.16805 -0.04201 -0.1662 C -0.0566 -0.16551 -0.06649 -0.15002 -0.07986 -0.14563 C -0.08351 -0.1417 -0.08698 -0.13731 -0.09097 -0.13384 C -0.09375 -0.1313 -0.09722 -0.1306 -0.09982 -0.12783 C -0.1125 -0.11465 -0.12187 -0.09801 -0.13316 -0.08345 C -0.13837 -0.05617 -0.1566 -0.03698 -0.16649 -0.01248 C -0.17916 0.01896 -0.18715 0.05086 -0.19305 0.0853 C -0.19271 0.09894 -0.19896 0.16112 -0.18646 0.18886 C -0.18472 0.19279 -0.16753 0.22099 -0.16423 0.22423 C -0.15191 0.23648 -0.15416 0.23047 -0.14427 0.23602 C -0.12604 0.24642 -0.10729 0.25382 -0.08871 0.26283 C -0.07448 0.26977 -0.06041 0.27601 -0.04653 0.28341 C -0.03576 0.28918 -0.02344 0.29126 -0.01319 0.2982 C 0.00087 0.30768 0.00903 0.31068 0.02465 0.316 C 0.0349 0.32525 0.04358 0.32802 0.05573 0.33079 C 0.07118 0.34096 0.08143 0.35021 0.09358 0.36639 C 0.09288 0.37518 0.09358 0.38465 0.09132 0.39298 C 0.09045 0.39598 0.08021 0.40176 0.07795 0.40176 C 0.00382 0.40476 -0.07014 0.40569 -0.14427 0.40777 C -0.19097 0.41262 -0.23819 0.42187 -0.2842 0.43435 C -0.41528 0.4325 -0.53646 0.42534 -0.66649 0.42256 C -0.69305 0.4154 -0.72031 0.41355 -0.74653 0.40476 C -0.7592 0.39321 -0.77153 0.38974 -0.78646 0.38697 C -0.8151 0.362 -0.79705 0.32178 -0.79531 0.27162 C -0.7941 0.23556 -0.79462 0.22954 -0.77309 0.21544 C -0.61389 0.21637 -0.45451 0.21568 -0.29531 0.21845 C -0.28194 0.21868 -0.26875 0.22238 -0.25538 0.22423 C -0.24878 0.22515 -0.23541 0.22723 -0.23541 0.22723 C -0.1684 0.25382 -0.08993 0.24919 -0.02205 0.25081 C 0.0309 0.26514 0.0224 0.25613 0.11806 0.25382 C 0.13681 0.24758 0.11806 0.2552 0.13351 0.24503 C 0.13559 0.24365 0.13837 0.24388 0.14028 0.24203 C 0.14167 0.24064 0.14167 0.2381 0.14236 0.23602 " pathEditMode="relative" ptsTypes="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53583E-7 C 0.00642 -0.00624 0.01059 -0.00971 0.01562 -0.01757 C 0.01805 -0.02127 0.01944 -0.02612 0.02222 -0.02959 C 0.03385 -0.04415 0.05121 -0.06357 0.06666 -0.07397 C 0.07014 -0.07628 0.0743 -0.07721 0.07778 -0.07975 C 0.08107 -0.08206 0.08333 -0.08622 0.08663 -0.08877 C 0.096 -0.09593 0.10712 -0.10194 0.11771 -0.10633 C 0.13125 -0.12436 0.12743 -0.12367 0.16007 -0.11234 C 0.16614 -0.11026 0.17552 -0.09755 0.17552 -0.09755 C 0.1835 -0.08067 0.19271 -0.06449 0.2 -0.04716 C 0.20486 -0.03537 0.20764 -0.02288 0.21337 -0.01179 C 0.21736 0.00485 0.22187 0.02242 0.22673 0.0386 C 0.22778 0.04184 0.23003 0.04415 0.23107 0.04739 C 0.23385 0.05594 0.23785 0.07397 0.23785 0.07397 C 0.23941 0.09455 0.24028 0.11304 0.24896 0.13037 C 0.24965 0.13916 0.24948 0.14841 0.25104 0.15696 C 0.25243 0.16459 0.25781 0.17013 0.26007 0.17753 C 0.26823 0.20458 0.26007 0.18678 0.26892 0.20435 C 0.271 0.21521 0.27847 0.23486 0.28437 0.24249 C 0.28611 0.24503 0.28889 0.2448 0.29114 0.24549 C 0.32153 0.24364 0.35191 0.24249 0.38229 0.23948 C 0.38455 0.23948 0.38767 0.23948 0.38889 0.23648 C 0.45816 0.08114 0.47135 -0.16921 0.6 -0.22769 C 0.60225 -0.22469 0.60486 -0.22238 0.6066 -0.21891 C 0.60798 -0.21637 0.60712 -0.2122 0.60885 -0.20989 C 0.61111 -0.20689 0.61475 -0.20596 0.61771 -0.20411 C 0.62882 -0.20504 0.63993 -0.2055 0.65104 -0.20712 C 0.65903 -0.20828 0.66562 -0.2159 0.67326 -0.21891 C 0.70399 -0.2307 0.74045 -0.25566 0.76007 -0.28987 C 0.76215 -0.29866 0.76267 -0.30236 0.76666 -0.31068 C 0.77014 -0.31785 0.77778 -0.33125 0.77778 -0.33125 C 0.77847 -0.33426 0.78177 -0.33796 0.78003 -0.34027 C 0.77743 -0.34374 0.77257 -0.34189 0.76892 -0.34304 C 0.76597 -0.34397 0.76302 -0.34512 0.76007 -0.34605 C 0.74149 -0.34374 0.7217 -0.34697 0.70451 -0.33726 C 0.68785 -0.32778 0.675 -0.31808 0.65781 -0.31068 C 0.63819 -0.29057 0.66232 -0.31345 0.63107 -0.29288 C 0.62621 -0.28964 0.62239 -0.28456 0.61771 -0.28109 C 0.60538 -0.27208 0.59305 -0.26445 0.58003 -0.25728 C 0.5651 -0.24896 0.5533 -0.23301 0.53785 -0.22769 C 0.51736 -0.20828 0.49722 -0.1884 0.47552 -0.17152 C 0.47326 -0.16967 0.471 -0.16759 0.46892 -0.16551 C 0.4651 -0.16181 0.46198 -0.15696 0.45781 -0.15372 C 0.4493 -0.14702 0.43941 -0.14332 0.43107 -0.13592 C 0.41024 -0.11743 0.39149 -0.10356 0.36892 -0.08877 C 0.36232 -0.08437 0.35694 -0.07698 0.35104 -0.07097 C 0.33246 -0.05247 0.34739 -0.07004 0.33107 -0.05617 C 0.3092 -0.03768 0.32361 -0.04415 0.3066 -0.03837 C 0.27899 -0.0111 0.31805 -0.04808 0.28663 -0.02358 C 0.26597 -0.0074 0.24965 0.01341 0.22673 0.02381 C 0.22153 0.02866 0.21666 0.03444 0.21111 0.0386 C 0.2085 0.04045 0.20486 0.03953 0.20225 0.04161 C 0.19948 0.04369 0.19809 0.04785 0.19548 0.05039 C 0.18923 0.0564 0.17187 0.06773 0.16666 0.0712 C 0.15764 0.07721 0.15191 0.08738 0.14219 0.09177 C 0.12396 0.11026 0.10416 0.1239 0.08437 0.13916 C 0.07656 0.14517 0.07309 0.15303 0.06441 0.15696 C 0.05989 0.15488 0.05486 0.15442 0.05104 0.15095 C 0.04514 0.1454 0.03559 0.13037 0.03559 0.13037 C 0.03316 0.12067 0.02899 0.1135 0.02673 0.10356 C 0.02344 0.06981 0.02205 0.02427 0.05104 0.01202 C 0.06892 0.01295 0.0868 0.01248 0.10451 0.01479 C 0.12135 0.01711 0.1375 0.03444 0.1533 0.04161 C 0.16614 0.05432 0.17378 0.06033 0.18229 0.07698 C 0.18541 0.09062 0.18889 0.09639 0.1934 0.10957 C 0.20469 0.14263 0.19166 0.11535 0.20225 0.13615 C 0.20451 0.14794 0.2059 0.1558 0.21111 0.16574 C 0.21475 0.18447 0.22083 0.2018 0.22673 0.21914 C 0.22951 0.22723 0.23559 0.24249 0.23559 0.24249 C 0.24045 0.28132 0.25677 0.3116 0.28663 0.3197 C 0.32743 0.31877 0.36805 0.31854 0.40885 0.31669 C 0.41771 0.31623 0.425 0.30768 0.43333 0.3049 C 0.45017 0.29912 0.46719 0.29589 0.48437 0.29311 C 0.50364 0.29381 0.52291 0.29404 0.54219 0.29589 C 0.55937 0.2975 0.58837 0.32062 0.60225 0.33449 C 0.62552 0.35737 0.61389 0.35113 0.62882 0.35807 C 0.63472 0.36593 0.6408 0.37402 0.6467 0.38188 C 0.6493 0.38534 0.65312 0.38696 0.65555 0.39066 C 0.67934 0.42603 0.65538 0.40037 0.67552 0.42025 C 0.72708 0.4147 0.71996 0.42048 0.75104 0.39945 C 0.76528 0.37309 0.76146 0.3798 0.76666 0.34928 C 0.7691 0.33449 0.76892 0.34489 0.76892 0.33749 " pathEditMode="relative" ptsTypes="fffffffffffffffffffffffffffffffffffffffffffffffffffffffffffffffffffffffffffffffffA">
                                      <p:cBhvr>
                                        <p:cTn id="8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820865" y="276231"/>
            <a:ext cx="7702551" cy="5158655"/>
          </a:xfrm>
          <a:prstGeom prst="cloudCallou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6064" y="2132013"/>
            <a:ext cx="330993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800" b="1" i="1" ker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8800" b="1" i="1" ker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8800" b="1" i="1" kern="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D:\Ảnh động làm giáo án\hinh-anh-dong-powerpoint-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6" y="6019801"/>
            <a:ext cx="8991601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9943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Ảnh động làm giáo án\hinh-anh-dong-powerpoint-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6" y="6154615"/>
            <a:ext cx="8991601" cy="61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5" y="-44824"/>
            <a:ext cx="2057400" cy="667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8534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56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p Ribbon 5"/>
          <p:cNvSpPr/>
          <p:nvPr/>
        </p:nvSpPr>
        <p:spPr>
          <a:xfrm>
            <a:off x="1704305" y="1455313"/>
            <a:ext cx="8822027" cy="1622739"/>
          </a:xfrm>
          <a:prstGeom prst="ribbon2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66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D:\Ảnh động làm giáo án\hinh-anh-dong-powerpoint-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6" y="6019801"/>
            <a:ext cx="8991601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70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Ảnh động làm giáo án\hinh-anh-dong-powerpoint-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6" y="6154615"/>
            <a:ext cx="8991601" cy="61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52400"/>
            <a:ext cx="8610599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90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5770" y="188602"/>
            <a:ext cx="8961549" cy="567879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4000" b="1" dirty="0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vi-VN" sz="4000" b="1" dirty="0">
                <a:solidFill>
                  <a:schemeClr val="tx1"/>
                </a:solidFill>
                <a:latin typeface=".VnAvant" pitchFamily="34" charset="0"/>
              </a:rPr>
              <a:t>   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Buổi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s¸ng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 gµ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gäi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mÆt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trêi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thøc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dËy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BÇu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trêi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phÝa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 ®«ng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öng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hång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. N¾ng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xua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 tan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mµn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smtClean="0">
                <a:solidFill>
                  <a:srgbClr val="006600"/>
                </a:solidFill>
                <a:latin typeface=".VnAvant" pitchFamily="34" charset="0"/>
              </a:rPr>
              <a:t>s­ư¬ng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C©y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 l¸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bõng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tØnh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sau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giÊc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ngñ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dµi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v­­ư¬n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m×nh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ãn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tia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 n¾ng ®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Çu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tiªn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cña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ngµy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míi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Lµng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ª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rén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rµng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thanh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cña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cuéc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sèng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Em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tíi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líp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. MÑ ®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i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  <a:endParaRPr lang="en-US" sz="66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pic>
        <p:nvPicPr>
          <p:cNvPr id="3" name="Picture 2" descr="D:\Ảnh động làm giáo án\hinh-anh-dong-powerpoint-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6" y="6154615"/>
            <a:ext cx="8991601" cy="61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27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Ảnh động làm giáo án\hinh-anh-dong-powerpoint-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6" y="6154615"/>
            <a:ext cx="8991601" cy="61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352800" y="75004"/>
            <a:ext cx="5562600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800" b="1">
                <a:solidFill>
                  <a:srgbClr val="FFFF99"/>
                </a:solidFill>
                <a:latin typeface="Century Gothic" pitchFamily="34" charset="0"/>
                <a:cs typeface="Arial" charset="0"/>
              </a:rPr>
              <a:t>  </a:t>
            </a:r>
            <a:r>
              <a:rPr lang="en-US" sz="4400" b="1">
                <a:solidFill>
                  <a:srgbClr val="FFFF99"/>
                </a:solidFill>
                <a:latin typeface="Century Gothic" pitchFamily="34" charset="0"/>
                <a:cs typeface="Arial" charset="0"/>
              </a:rPr>
              <a:t>Buổi sáng của em</a:t>
            </a:r>
            <a:endParaRPr lang="en-US" sz="5400" b="1">
              <a:solidFill>
                <a:srgbClr val="FFFF99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30" y="75004"/>
            <a:ext cx="1391771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882" y="1067753"/>
            <a:ext cx="8732519" cy="495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4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2971801" y="1143005"/>
            <a:ext cx="5829300" cy="16621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Dặn dò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002089" y="3052764"/>
            <a:ext cx="40334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FFCC"/>
                </a:solidFill>
              </a:rPr>
              <a:t>Nhận xét tiết học </a:t>
            </a:r>
          </a:p>
        </p:txBody>
      </p:sp>
      <p:pic>
        <p:nvPicPr>
          <p:cNvPr id="25604" name="Picture 6" descr="Day hoa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6477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 descr="Flash Lang hoa dep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2" y="5986463"/>
            <a:ext cx="9620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9" descr="Flash Buom va hoa 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9" y="5792788"/>
            <a:ext cx="1296987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0" descr="Flash Lang hoa dep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79" y="6038850"/>
            <a:ext cx="96202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1" descr="B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389438"/>
            <a:ext cx="593726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2" descr="Flash Buom va hoa 1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3" y="5519738"/>
            <a:ext cx="1366839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3" descr="j0398219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87522" y="1988347"/>
            <a:ext cx="4568825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71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13622" y="1451146"/>
            <a:ext cx="9174721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6000" b="1">
                <a:latin typeface=".VnAvant" pitchFamily="34" charset="0"/>
              </a:rPr>
              <a:t>chườm</a:t>
            </a:r>
            <a:r>
              <a:rPr lang="en-US" sz="7200" b="1">
                <a:latin typeface=".VnAvant" pitchFamily="34" charset="0"/>
              </a:rPr>
              <a:t> </a:t>
            </a:r>
            <a:r>
              <a:rPr lang="vi-VN" sz="7200" b="1">
                <a:latin typeface=".VnAvant" pitchFamily="34" charset="0"/>
              </a:rPr>
              <a:t>  </a:t>
            </a:r>
            <a:r>
              <a:rPr lang="vi-VN" sz="6000" b="1">
                <a:latin typeface=".VnAvant" pitchFamily="34" charset="0"/>
              </a:rPr>
              <a:t>đượm</a:t>
            </a:r>
            <a:r>
              <a:rPr lang="en-US" sz="7200" b="1">
                <a:latin typeface=".VnAvant" pitchFamily="34" charset="0"/>
              </a:rPr>
              <a:t> </a:t>
            </a:r>
            <a:r>
              <a:rPr lang="vi-VN" sz="7200" b="1">
                <a:latin typeface=".VnAvant" pitchFamily="34" charset="0"/>
              </a:rPr>
              <a:t>  </a:t>
            </a:r>
            <a:r>
              <a:rPr lang="vi-VN" sz="6000" b="1">
                <a:latin typeface=".VnAvant" pitchFamily="34" charset="0"/>
              </a:rPr>
              <a:t>gươm</a:t>
            </a:r>
            <a:r>
              <a:rPr lang="vi-VN" sz="7200" b="1">
                <a:latin typeface=".VnAvant" pitchFamily="34" charset="0"/>
              </a:rPr>
              <a:t>   </a:t>
            </a:r>
            <a:endParaRPr lang="en-US" sz="7200" b="1">
              <a:latin typeface=".VnAvant" pitchFamily="34" charset="0"/>
            </a:endParaRPr>
          </a:p>
          <a:p>
            <a:r>
              <a:rPr lang="vi-VN" sz="6000" b="1">
                <a:latin typeface=".VnAvant" pitchFamily="34" charset="0"/>
              </a:rPr>
              <a:t>lượm</a:t>
            </a:r>
            <a:r>
              <a:rPr lang="vi-VN" sz="7200" b="1">
                <a:latin typeface=".VnAvant" pitchFamily="34" charset="0"/>
              </a:rPr>
              <a:t>     </a:t>
            </a:r>
            <a:r>
              <a:rPr lang="vi-VN" sz="6000" b="1">
                <a:latin typeface=".VnAvant" pitchFamily="34" charset="0"/>
              </a:rPr>
              <a:t>mướp</a:t>
            </a:r>
            <a:r>
              <a:rPr lang="vi-VN" sz="7200" b="1">
                <a:latin typeface=".VnAvant" pitchFamily="34" charset="0"/>
              </a:rPr>
              <a:t>    </a:t>
            </a:r>
            <a:r>
              <a:rPr lang="vi-VN" sz="6000" b="1">
                <a:latin typeface=".VnAvant" pitchFamily="34" charset="0"/>
              </a:rPr>
              <a:t>nượp</a:t>
            </a:r>
            <a:endParaRPr lang="en-US" sz="6000" b="1">
              <a:latin typeface=".VnAvant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71600" y="-106639"/>
            <a:ext cx="903332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vi-VN" sz="7200" b="1">
                <a:solidFill>
                  <a:srgbClr val="FFFF00"/>
                </a:solidFill>
                <a:latin typeface=".VnAvant" pitchFamily="34" charset="0"/>
              </a:rPr>
              <a:t>       </a:t>
            </a:r>
            <a:r>
              <a:rPr lang="vi-VN" sz="8800" b="1">
                <a:solidFill>
                  <a:srgbClr val="FFFF00"/>
                </a:solidFill>
                <a:latin typeface=".VnAvant" pitchFamily="34" charset="0"/>
              </a:rPr>
              <a:t>ươm   ươp</a:t>
            </a:r>
            <a:endParaRPr lang="en-US" sz="7200" b="1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3776881" y="3792074"/>
            <a:ext cx="4757520" cy="1229101"/>
          </a:xfrm>
          <a:prstGeom prst="flowChartTerminator">
            <a:avLst/>
          </a:prstGeom>
          <a:solidFill>
            <a:srgbClr val="66003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5400" b="1">
                <a:solidFill>
                  <a:schemeClr val="bg1"/>
                </a:solidFill>
                <a:latin typeface=".VnAvant" pitchFamily="34" charset="0"/>
              </a:rPr>
              <a:t>con bướm</a:t>
            </a:r>
            <a:endParaRPr lang="en-US" sz="5400" b="1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6257373" y="5257800"/>
            <a:ext cx="4388217" cy="1241982"/>
          </a:xfrm>
          <a:prstGeom prst="flowChartTerminator">
            <a:avLst/>
          </a:prstGeom>
          <a:solidFill>
            <a:srgbClr val="66003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5400" b="1">
                <a:solidFill>
                  <a:schemeClr val="bg1"/>
                </a:solidFill>
                <a:latin typeface=".VnAvant" pitchFamily="34" charset="0"/>
              </a:rPr>
              <a:t>giàn mướp</a:t>
            </a:r>
            <a:r>
              <a:rPr lang="en-US" sz="4800" b="1">
                <a:solidFill>
                  <a:srgbClr val="002060"/>
                </a:solidFill>
                <a:latin typeface=".VnAvant" pitchFamily="34" charset="0"/>
              </a:rPr>
              <a:t>­</a:t>
            </a:r>
            <a:endParaRPr lang="en-US" sz="4800" b="1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1371602" y="5257800"/>
            <a:ext cx="4876799" cy="1241982"/>
          </a:xfrm>
          <a:prstGeom prst="flowChartTerminator">
            <a:avLst/>
          </a:prstGeom>
          <a:solidFill>
            <a:srgbClr val="660033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5400" b="1">
                <a:solidFill>
                  <a:schemeClr val="bg1"/>
                </a:solidFill>
                <a:latin typeface=".VnAvant" pitchFamily="34" charset="0"/>
              </a:rPr>
              <a:t>nườm nượp</a:t>
            </a:r>
            <a:endParaRPr lang="en-US" sz="4800" b="1">
              <a:solidFill>
                <a:srgbClr val="00206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19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Ảnh động làm giáo án\hinh-anh-dong-powerpoint-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6" y="6019801"/>
            <a:ext cx="8991601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25770" y="188601"/>
            <a:ext cx="8961549" cy="596601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vi-VN" sz="4000" b="1">
                <a:solidFill>
                  <a:schemeClr val="tx1"/>
                </a:solidFill>
                <a:latin typeface=".VnAvant" pitchFamily="34" charset="0"/>
              </a:rPr>
              <a:t> </a:t>
            </a:r>
            <a:r>
              <a:rPr lang="vi-VN" sz="4000" b="1">
                <a:solidFill>
                  <a:schemeClr val="tx1"/>
                </a:solidFill>
                <a:latin typeface=".VnAvant" pitchFamily="34" charset="0"/>
              </a:rPr>
              <a:t>    </a:t>
            </a:r>
            <a:r>
              <a:rPr lang="vi-VN" sz="4400" b="1">
                <a:solidFill>
                  <a:srgbClr val="006600"/>
                </a:solidFill>
                <a:latin typeface=".VnAvant" pitchFamily="34" charset="0"/>
              </a:rPr>
              <a:t>N¾ng vµng ­ư¬m nh­ư mËt tr¶i kh¾p s©n. Chó mÌo m­ưíp th¶nh th¬i n»m s­ưëi n¾ng bªn thÒm. M¾t chó lim dim ra ®iÒu thÝch thó. MÊy sîi ria mÐp rung rinh. §õng thÊy mÌo ta hay n»m dµi mµ nghÜ chó l­ưêi. S­ưëi n¾ng gióp mÌo dÎo dai h¬n ®Êy.</a:t>
            </a:r>
            <a:endParaRPr lang="en-US" sz="6600" b="1">
              <a:solidFill>
                <a:schemeClr val="tx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53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5240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13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1524001" y="5576990"/>
            <a:ext cx="9144000" cy="646331"/>
          </a:xfrm>
          <a:prstGeom prst="rect">
            <a:avLst/>
          </a:prstGeom>
          <a:solidFill>
            <a:srgbClr val="FF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 </a:t>
            </a:r>
            <a:r>
              <a:rPr lang="vi-VN" sz="2400" b="1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  </a:t>
            </a:r>
            <a:r>
              <a:rPr lang="en-US" sz="3600" b="1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Đường đến trường lượn theo sườn đồi</a:t>
            </a:r>
            <a:r>
              <a:rPr lang="vi-VN" sz="3600" b="1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.</a:t>
            </a:r>
            <a:endParaRPr lang="en-US" sz="6600" b="1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524002" y="5571560"/>
            <a:ext cx="9143999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   </a:t>
            </a:r>
            <a:r>
              <a:rPr lang="en-US" sz="3600" b="1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Đ</a:t>
            </a:r>
            <a:r>
              <a:rPr lang="en-US" sz="3600" b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ương</a:t>
            </a:r>
            <a:r>
              <a:rPr lang="en-US" sz="3600" b="1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 </a:t>
            </a:r>
            <a:r>
              <a:rPr lang="en-US" sz="3600" b="1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đến </a:t>
            </a:r>
            <a:r>
              <a:rPr lang="en-US" sz="3600" b="1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tr</a:t>
            </a:r>
            <a:r>
              <a:rPr lang="en-US" sz="3600" b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ương</a:t>
            </a:r>
            <a:r>
              <a:rPr lang="en-US" sz="3600" b="1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 l</a:t>
            </a:r>
            <a:r>
              <a:rPr lang="en-US" sz="3600" b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ươn</a:t>
            </a:r>
            <a:r>
              <a:rPr lang="en-US" sz="3600" b="1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 </a:t>
            </a:r>
            <a:r>
              <a:rPr lang="en-US" sz="3600" b="1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theo </a:t>
            </a:r>
            <a:r>
              <a:rPr lang="en-US" sz="3600" b="1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s</a:t>
            </a:r>
            <a:r>
              <a:rPr lang="en-US" sz="3600" b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ươ</a:t>
            </a:r>
            <a:r>
              <a:rPr lang="en-US" sz="3600" b="1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n </a:t>
            </a:r>
            <a:r>
              <a:rPr lang="en-US" sz="3600" b="1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đồi</a:t>
            </a:r>
            <a:r>
              <a:rPr lang="vi-VN" sz="3600" b="1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t>.</a:t>
            </a:r>
            <a:endParaRPr lang="en-US" sz="8800" b="1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F35A06-4158-4D9D-BB8B-5BCB45214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023" y="2"/>
            <a:ext cx="8830234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1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61;p28"/>
          <p:cNvSpPr txBox="1">
            <a:spLocks noChangeArrowheads="1"/>
          </p:cNvSpPr>
          <p:nvPr/>
        </p:nvSpPr>
        <p:spPr bwMode="auto">
          <a:xfrm>
            <a:off x="3676218" y="2230561"/>
            <a:ext cx="47625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800"/>
              </a:spcBef>
              <a:buClr>
                <a:schemeClr val="accent1"/>
              </a:buClr>
              <a:buSzPts val="2600"/>
            </a:pPr>
            <a:r>
              <a:rPr lang="en-US" sz="5400" b="1" u="sng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Tiếng Việt</a:t>
            </a:r>
          </a:p>
        </p:txBody>
      </p:sp>
      <p:sp>
        <p:nvSpPr>
          <p:cNvPr id="7" name="Google Shape;461;p28"/>
          <p:cNvSpPr txBox="1">
            <a:spLocks noChangeArrowheads="1"/>
          </p:cNvSpPr>
          <p:nvPr/>
        </p:nvSpPr>
        <p:spPr bwMode="auto">
          <a:xfrm>
            <a:off x="1552937" y="685800"/>
            <a:ext cx="9009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800"/>
              </a:spcBef>
              <a:buClr>
                <a:schemeClr val="accent1"/>
              </a:buClr>
              <a:buSzPts val="2600"/>
            </a:pPr>
            <a:r>
              <a:rPr lang="vi-VN" sz="4000" b="1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</a:t>
            </a:r>
            <a:r>
              <a:rPr lang="en-US" sz="4000" b="1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Thứ 4 ngày </a:t>
            </a:r>
            <a:r>
              <a:rPr lang="vi-VN" sz="4000" b="1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2</a:t>
            </a:r>
            <a:r>
              <a:rPr lang="en-US" sz="4000" b="1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9 tháng 1</a:t>
            </a:r>
            <a:r>
              <a:rPr lang="vi-VN" sz="4000" b="1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2</a:t>
            </a:r>
            <a:r>
              <a:rPr lang="en-US" sz="4000" b="1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năm 2021</a:t>
            </a:r>
            <a:r>
              <a:rPr lang="en-US" sz="6000" b="1" u="sng">
                <a:solidFill>
                  <a:schemeClr val="bg1"/>
                </a:solidFill>
                <a:latin typeface="HP001 4 hàng" pitchFamily="34" charset="0"/>
                <a:ea typeface="Chivo Light"/>
                <a:cs typeface="Chivo Light"/>
                <a:sym typeface="Chivo Light"/>
              </a:rPr>
              <a:t>  </a:t>
            </a:r>
            <a:endParaRPr lang="en-US" sz="5400" b="1">
              <a:solidFill>
                <a:schemeClr val="bg1"/>
              </a:solidFill>
              <a:ea typeface="Chivo Light"/>
              <a:cs typeface="Chivo Light"/>
              <a:sym typeface="Chivo Light"/>
            </a:endParaRPr>
          </a:p>
        </p:txBody>
      </p:sp>
      <p:pic>
        <p:nvPicPr>
          <p:cNvPr id="9" name="Picture 4" descr="D:\Ảnh động làm giáo án\hinh-anh-dong-powerpoint-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6" y="6019801"/>
            <a:ext cx="8991601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461;p28">
            <a:extLst/>
          </p:cNvPr>
          <p:cNvSpPr txBox="1"/>
          <p:nvPr/>
        </p:nvSpPr>
        <p:spPr>
          <a:xfrm>
            <a:off x="1593276" y="3421308"/>
            <a:ext cx="9022977" cy="1607893"/>
          </a:xfrm>
          <a:prstGeom prst="rect">
            <a:avLst/>
          </a:prstGeom>
          <a:noFill/>
          <a:ln>
            <a:noFill/>
          </a:ln>
        </p:spPr>
        <p:txBody>
          <a:bodyPr spcFirstLastPara="1" lIns="121900" tIns="121900" rIns="121900" bIns="12190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>
              <a:spcBef>
                <a:spcPts val="800"/>
              </a:spcBef>
              <a:buNone/>
              <a:defRPr/>
            </a:pPr>
            <a:r>
              <a:rPr lang="en-US" sz="5400" b="1" u="sng" kern="0">
                <a:solidFill>
                  <a:srgbClr val="FF6600"/>
                </a:solidFill>
                <a:latin typeface="HP001 4 hàng" panose="020B0603050302020204" pitchFamily="34" charset="0"/>
                <a:cs typeface="AvantGarde-Demi" charset="0"/>
              </a:rPr>
              <a:t>Bài 73</a:t>
            </a:r>
            <a:r>
              <a:rPr lang="en-US" sz="5400" b="1" kern="0">
                <a:solidFill>
                  <a:srgbClr val="FF6600"/>
                </a:solidFill>
                <a:latin typeface="HP001 4 hàng" panose="020B0603050302020204" pitchFamily="34" charset="0"/>
                <a:cs typeface="AvantGarde-Demi" charset="0"/>
              </a:rPr>
              <a:t>: </a:t>
            </a:r>
            <a:r>
              <a:rPr lang="en-US" sz="5400" b="1" kern="0">
                <a:solidFill>
                  <a:srgbClr val="FF6600"/>
                </a:solidFill>
                <a:latin typeface="Century Gothic" panose="020B0502020202020204" pitchFamily="34" charset="0"/>
                <a:cs typeface="Times New Roman" panose="02020603050405020304" charset="0"/>
              </a:rPr>
              <a:t> </a:t>
            </a:r>
            <a:r>
              <a:rPr lang="vi-VN" sz="5400" b="1" kern="0">
                <a:solidFill>
                  <a:srgbClr val="FF6600"/>
                </a:solidFill>
                <a:latin typeface="Century Gothic" panose="020B0502020202020204" pitchFamily="34" charset="0"/>
                <a:cs typeface="Times New Roman" panose="02020603050405020304" charset="0"/>
              </a:rPr>
              <a:t> </a:t>
            </a:r>
            <a:r>
              <a:rPr lang="en-US" sz="5400" b="1" kern="0">
                <a:solidFill>
                  <a:srgbClr val="FF6600"/>
                </a:solidFill>
                <a:latin typeface="Century Gothic" panose="020B0502020202020204" pitchFamily="34" charset="0"/>
                <a:cs typeface="Times New Roman" panose="02020603050405020304" charset="0"/>
              </a:rPr>
              <a:t> </a:t>
            </a:r>
            <a:r>
              <a:rPr lang="vi-VN" sz="5400" b="1" kern="0">
                <a:solidFill>
                  <a:srgbClr val="FF6600"/>
                </a:solidFill>
                <a:latin typeface="Century Gothic" panose="020B0502020202020204" pitchFamily="34" charset="0"/>
                <a:cs typeface="Times New Roman" panose="02020603050405020304" charset="0"/>
              </a:rPr>
              <a:t>ươ</a:t>
            </a:r>
            <a:r>
              <a:rPr lang="en-US" sz="5400" b="1" kern="0">
                <a:solidFill>
                  <a:srgbClr val="FF6600"/>
                </a:solidFill>
                <a:latin typeface="Century Gothic" panose="020B0502020202020204" pitchFamily="34" charset="0"/>
                <a:cs typeface="Times New Roman" panose="02020603050405020304" charset="0"/>
              </a:rPr>
              <a:t>n   </a:t>
            </a:r>
            <a:r>
              <a:rPr lang="vi-VN" sz="5400" b="1" kern="0">
                <a:solidFill>
                  <a:srgbClr val="FF6600"/>
                </a:solidFill>
                <a:latin typeface="Century Gothic" panose="020B0502020202020204" pitchFamily="34" charset="0"/>
                <a:cs typeface="Times New Roman" panose="02020603050405020304" charset="0"/>
              </a:rPr>
              <a:t> ươ</a:t>
            </a:r>
            <a:r>
              <a:rPr lang="en-US" sz="5400" b="1" kern="0">
                <a:solidFill>
                  <a:srgbClr val="FF6600"/>
                </a:solidFill>
                <a:latin typeface="Century Gothic" panose="020B0502020202020204" pitchFamily="34" charset="0"/>
                <a:cs typeface="Times New Roman" panose="02020603050405020304" charset="0"/>
              </a:rPr>
              <a:t>ng</a:t>
            </a:r>
            <a:endParaRPr lang="en-US" sz="5400" b="1" kern="0" dirty="0">
              <a:solidFill>
                <a:srgbClr val="FF6600"/>
              </a:solidFill>
              <a:latin typeface="Century Gothic" panose="020B0502020202020204" pitchFamily="34" charset="0"/>
              <a:cs typeface="Times New Roman" panose="02020603050405020304" charset="0"/>
            </a:endParaRPr>
          </a:p>
          <a:p>
            <a:pPr marL="0" indent="0">
              <a:spcBef>
                <a:spcPts val="800"/>
              </a:spcBef>
              <a:buNone/>
              <a:defRPr/>
            </a:pPr>
            <a:r>
              <a:rPr lang="en-US" sz="5400" b="1" u="sng" kern="0" dirty="0">
                <a:solidFill>
                  <a:srgbClr val="FF0000"/>
                </a:solidFill>
                <a:latin typeface="HP001 4 hàng" panose="020B0603050302020204" pitchFamily="34" charset="0"/>
                <a:cs typeface="AvantGarde-Demi" charset="0"/>
              </a:rPr>
              <a:t>  </a:t>
            </a:r>
            <a:endParaRPr lang="en-US" sz="54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02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378380" y="1"/>
            <a:ext cx="7702550" cy="4953000"/>
          </a:xfrm>
          <a:prstGeom prst="cloudCallou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3426" y="2132013"/>
            <a:ext cx="3311525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800" b="1" ker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</a:t>
            </a:r>
          </a:p>
        </p:txBody>
      </p:sp>
      <p:pic>
        <p:nvPicPr>
          <p:cNvPr id="6" name="Picture 4" descr="D:\Ảnh động làm giáo án\hinh-anh-dong-powerpoint-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6" y="6019801"/>
            <a:ext cx="8991601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39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51550" y="727075"/>
            <a:ext cx="903332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vi-VN" sz="7200" b="1">
                <a:solidFill>
                  <a:srgbClr val="FFFF00"/>
                </a:solidFill>
                <a:latin typeface=".VnAvant" pitchFamily="34" charset="0"/>
              </a:rPr>
              <a:t>     </a:t>
            </a:r>
            <a:r>
              <a:rPr lang="vi-VN" sz="8800" b="1">
                <a:solidFill>
                  <a:srgbClr val="FFFF00"/>
                </a:solidFill>
                <a:latin typeface=".VnAvant" pitchFamily="34" charset="0"/>
              </a:rPr>
              <a:t>ươ</a:t>
            </a:r>
            <a:r>
              <a:rPr lang="en-US" sz="8800" b="1">
                <a:solidFill>
                  <a:srgbClr val="FFFF00"/>
                </a:solidFill>
                <a:latin typeface=".VnAvant" pitchFamily="34" charset="0"/>
              </a:rPr>
              <a:t>n    </a:t>
            </a:r>
            <a:r>
              <a:rPr lang="vi-VN" sz="8800" b="1">
                <a:solidFill>
                  <a:srgbClr val="FFFF00"/>
                </a:solidFill>
                <a:latin typeface=".VnAvant" pitchFamily="34" charset="0"/>
              </a:rPr>
              <a:t>ươ</a:t>
            </a:r>
            <a:r>
              <a:rPr lang="en-US" sz="8800" b="1">
                <a:solidFill>
                  <a:srgbClr val="FFFF00"/>
                </a:solidFill>
                <a:latin typeface=".VnAvant" pitchFamily="34" charset="0"/>
              </a:rPr>
              <a:t>ng</a:t>
            </a:r>
            <a:endParaRPr lang="en-US" sz="7200" b="1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1" y="2749041"/>
            <a:ext cx="2535865" cy="1481138"/>
          </a:xfrm>
          <a:prstGeom prst="rect">
            <a:avLst/>
          </a:prstGeom>
          <a:solidFill>
            <a:srgbClr val="FF0066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chemeClr val="tx1"/>
                </a:solidFill>
                <a:latin typeface=".VnAvant" panose="020B7200000000000000" pitchFamily="34" charset="0"/>
              </a:rPr>
              <a:t>l</a:t>
            </a:r>
            <a:endParaRPr lang="en-US" sz="88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06860" y="2754123"/>
            <a:ext cx="3165741" cy="1481138"/>
          </a:xfrm>
          <a:prstGeom prst="rect">
            <a:avLst/>
          </a:prstGeom>
          <a:solidFill>
            <a:srgbClr val="FF0066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8800" b="1">
                <a:solidFill>
                  <a:srgbClr val="FFFF00"/>
                </a:solidFill>
                <a:latin typeface=".VnAvant" panose="020B7200000000000000" pitchFamily="34" charset="0"/>
              </a:rPr>
              <a:t>ươ</a:t>
            </a:r>
            <a:r>
              <a:rPr lang="en-US" sz="8800" b="1">
                <a:solidFill>
                  <a:srgbClr val="FFFF00"/>
                </a:solidFill>
                <a:latin typeface=".VnAvant" panose="020B7200000000000000" pitchFamily="34" charset="0"/>
              </a:rPr>
              <a:t>n</a:t>
            </a:r>
            <a:endParaRPr lang="en-US" sz="8800" b="1" dirty="0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84494" y="4272190"/>
            <a:ext cx="5715000" cy="1634825"/>
          </a:xfrm>
          <a:prstGeom prst="rect">
            <a:avLst/>
          </a:prstGeom>
          <a:solidFill>
            <a:srgbClr val="FF0066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800" b="1">
                <a:solidFill>
                  <a:schemeClr val="tx1"/>
                </a:solidFill>
                <a:latin typeface=".VnAvant" panose="020B7200000000000000" pitchFamily="34" charset="0"/>
              </a:rPr>
              <a:t>l</a:t>
            </a:r>
            <a:r>
              <a:rPr lang="en-US" sz="8800" b="1">
                <a:solidFill>
                  <a:srgbClr val="FFFF00"/>
                </a:solidFill>
                <a:latin typeface=".VnAvant" panose="020B7200000000000000" pitchFamily="34" charset="0"/>
              </a:rPr>
              <a:t>ượn</a:t>
            </a:r>
            <a:endParaRPr lang="en-US" sz="8800" b="1" dirty="0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  <p:pic>
        <p:nvPicPr>
          <p:cNvPr id="10" name="Picture 4" descr="D:\Ảnh động làm giáo án\hinh-anh-dong-powerpoint-2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6" y="6019801"/>
            <a:ext cx="8991601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6" y="76200"/>
            <a:ext cx="1759525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54642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1973</TotalTime>
  <Words>277</Words>
  <Application>Microsoft Office PowerPoint</Application>
  <PresentationFormat>Widescreen</PresentationFormat>
  <Paragraphs>48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宋体</vt:lpstr>
      <vt:lpstr>.VnAvant</vt:lpstr>
      <vt:lpstr>.VnBodoni</vt:lpstr>
      <vt:lpstr>Arial</vt:lpstr>
      <vt:lpstr>AvantGarde-Demi</vt:lpstr>
      <vt:lpstr>Calibri</vt:lpstr>
      <vt:lpstr>Century Gothic</vt:lpstr>
      <vt:lpstr>Chivo Light</vt:lpstr>
      <vt:lpstr>HP001 4 hàng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722</cp:revision>
  <dcterms:created xsi:type="dcterms:W3CDTF">2021-10-28T13:50:27Z</dcterms:created>
  <dcterms:modified xsi:type="dcterms:W3CDTF">2022-12-21T02:51:10Z</dcterms:modified>
</cp:coreProperties>
</file>