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60" r:id="rId2"/>
    <p:sldId id="269" r:id="rId3"/>
    <p:sldId id="274" r:id="rId4"/>
    <p:sldId id="271" r:id="rId5"/>
    <p:sldId id="273" r:id="rId6"/>
    <p:sldId id="276" r:id="rId7"/>
    <p:sldId id="278" r:id="rId8"/>
    <p:sldId id="280" r:id="rId9"/>
    <p:sldId id="282" r:id="rId10"/>
    <p:sldId id="284" r:id="rId11"/>
    <p:sldId id="286" r:id="rId12"/>
    <p:sldId id="288" r:id="rId13"/>
    <p:sldId id="290" r:id="rId14"/>
    <p:sldId id="292" r:id="rId15"/>
    <p:sldId id="294" r:id="rId16"/>
    <p:sldId id="296" r:id="rId17"/>
    <p:sldId id="298" r:id="rId18"/>
    <p:sldId id="300" r:id="rId19"/>
    <p:sldId id="302" r:id="rId20"/>
    <p:sldId id="304" r:id="rId21"/>
    <p:sldId id="306" r:id="rId22"/>
    <p:sldId id="308" r:id="rId23"/>
    <p:sldId id="310" r:id="rId24"/>
    <p:sldId id="312" r:id="rId25"/>
    <p:sldId id="314" r:id="rId26"/>
    <p:sldId id="318" r:id="rId27"/>
    <p:sldId id="31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>
      <p:cViewPr>
        <p:scale>
          <a:sx n="76" d="100"/>
          <a:sy n="76" d="100"/>
        </p:scale>
        <p:origin x="-125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3D6AB-3C33-4067-B828-244188603F58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DFF81-8527-4C40-9C9B-545589E1A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2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3DAA8C-0655-4D38-B698-9B18EC2CCE17}" type="slidenum">
              <a:rPr lang="en-US" smtClean="0"/>
              <a:pPr eaLnBrk="1" hangingPunct="1"/>
              <a:t>23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2494995-A380-4382-A8CA-380369A6524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1DD8DDB-1C39-4940-9B9B-E61588D5E64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494995-A380-4382-A8CA-380369A6524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D8DDB-1C39-4940-9B9B-E61588D5E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2494995-A380-4382-A8CA-380369A6524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1DD8DDB-1C39-4940-9B9B-E61588D5E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0774A-548F-41E8-AF04-BAF98D9B0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7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494995-A380-4382-A8CA-380369A6524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D8DDB-1C39-4940-9B9B-E61588D5E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2494995-A380-4382-A8CA-380369A6524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E1DD8DDB-1C39-4940-9B9B-E61588D5E64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494995-A380-4382-A8CA-380369A6524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D8DDB-1C39-4940-9B9B-E61588D5E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494995-A380-4382-A8CA-380369A6524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D8DDB-1C39-4940-9B9B-E61588D5E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494995-A380-4382-A8CA-380369A6524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D8DDB-1C39-4940-9B9B-E61588D5E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2494995-A380-4382-A8CA-380369A6524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D8DDB-1C39-4940-9B9B-E61588D5E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494995-A380-4382-A8CA-380369A6524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D8DDB-1C39-4940-9B9B-E61588D5E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494995-A380-4382-A8CA-380369A6524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D8DDB-1C39-4940-9B9B-E61588D5E64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2494995-A380-4382-A8CA-380369A6524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1DD8DDB-1C39-4940-9B9B-E61588D5E6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video" Target="file:///D:\THU-GVG-2009\phim-thanh3.mpg" TargetMode="External"/><Relationship Id="rId1" Type="http://schemas.openxmlformats.org/officeDocument/2006/relationships/video" Target="file:///D:\THU-GVG-2009\phim-thanh4.mpg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7.jpeg"/><Relationship Id="rId5" Type="http://schemas.openxmlformats.org/officeDocument/2006/relationships/audio" Target="../media/audio2.wav"/><Relationship Id="rId10" Type="http://schemas.openxmlformats.org/officeDocument/2006/relationships/image" Target="../media/image26.jpeg"/><Relationship Id="rId4" Type="http://schemas.openxmlformats.org/officeDocument/2006/relationships/audio" Target="../media/audio1.wav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THU-GVG-2009\PHIM-THANH2.mpg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1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22225"/>
            <a:ext cx="9139238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044575" y="1196975"/>
            <a:ext cx="705643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</a:rPr>
              <a:t>TRƯỜNG TIỂU HỌC NGUYỄN </a:t>
            </a:r>
            <a:r>
              <a:rPr lang="vi-VN" sz="28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</a:rPr>
              <a:t>VIẾT XUÂN</a:t>
            </a:r>
            <a:endParaRPr lang="en-US" sz="2800" b="1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9220" name="WordArt 4"/>
          <p:cNvSpPr>
            <a:spLocks noChangeArrowheads="1" noChangeShapeType="1"/>
          </p:cNvSpPr>
          <p:nvPr/>
        </p:nvSpPr>
        <p:spPr bwMode="auto">
          <a:xfrm>
            <a:off x="1835150" y="2767013"/>
            <a:ext cx="5053013" cy="14541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4400" b="1" dirty="0">
                <a:ln w="9525">
                  <a:noFill/>
                  <a:round/>
                  <a:headEnd/>
                  <a:tailEnd/>
                </a:ln>
                <a:solidFill>
                  <a:srgbClr val="0099FF"/>
                </a:solidFill>
                <a:latin typeface="Arial Unicode MS"/>
                <a:ea typeface="Arial Unicode MS"/>
                <a:cs typeface="Arial Unicode MS"/>
              </a:rPr>
              <a:t>TỰ NHIÊN VÀ XÃ HỘI LỚP1 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979613" y="5013325"/>
            <a:ext cx="56181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dirty="0" err="1"/>
              <a:t>Giáo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: </a:t>
            </a:r>
            <a:r>
              <a:rPr lang="vi-VN" sz="3200" b="1" i="1" dirty="0" smtClean="0"/>
              <a:t>Nguyễn Thị Tươi</a:t>
            </a:r>
          </a:p>
          <a:p>
            <a:pPr algn="ctr"/>
            <a:r>
              <a:rPr lang="vi-VN" sz="3200" b="1" i="1" dirty="0" smtClean="0"/>
              <a:t>Lớp : 1A2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80209461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2743200" y="1905000"/>
            <a:ext cx="3448050" cy="4478338"/>
            <a:chOff x="1404" y="329"/>
            <a:chExt cx="2893" cy="3699"/>
          </a:xfrm>
        </p:grpSpPr>
        <p:pic>
          <p:nvPicPr>
            <p:cNvPr id="7171" name="Picture 3" descr="002 Structure of a tree"/>
            <p:cNvPicPr>
              <a:picLocks noChangeAspect="1" noChangeArrowheads="1"/>
            </p:cNvPicPr>
            <p:nvPr/>
          </p:nvPicPr>
          <p:blipFill>
            <a:blip r:embed="rId2"/>
            <a:srcRect l="24303" t="15292" r="24619" b="4588"/>
            <a:stretch>
              <a:fillRect/>
            </a:stretch>
          </p:blipFill>
          <p:spPr bwMode="auto">
            <a:xfrm>
              <a:off x="1404" y="329"/>
              <a:ext cx="2893" cy="3699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14347" name="Picture 4" descr="002 Structure of a tree"/>
            <p:cNvPicPr>
              <a:picLocks noChangeAspect="1" noChangeArrowheads="1"/>
            </p:cNvPicPr>
            <p:nvPr/>
          </p:nvPicPr>
          <p:blipFill>
            <a:blip r:embed="rId3">
              <a:lum bright="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7" t="15292" r="48932" b="31685"/>
            <a:stretch>
              <a:fillRect/>
            </a:stretch>
          </p:blipFill>
          <p:spPr bwMode="auto">
            <a:xfrm>
              <a:off x="1422" y="334"/>
              <a:ext cx="1390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239000" y="5257800"/>
            <a:ext cx="1543050" cy="785813"/>
          </a:xfrm>
          <a:prstGeom prst="wedgeEllipseCallout">
            <a:avLst>
              <a:gd name="adj1" fmla="val -232306"/>
              <a:gd name="adj2" fmla="val -110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66"/>
                </a:solidFill>
                <a:latin typeface="Times New Roman" pitchFamily="18" charset="0"/>
              </a:rPr>
              <a:t>rễ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300913" y="4014788"/>
            <a:ext cx="1543050" cy="785812"/>
          </a:xfrm>
          <a:prstGeom prst="wedgeEllipseCallout">
            <a:avLst>
              <a:gd name="adj1" fmla="val -237241"/>
              <a:gd name="adj2" fmla="val 4272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66"/>
                </a:solidFill>
                <a:latin typeface="Times New Roman" pitchFamily="18" charset="0"/>
              </a:rPr>
              <a:t>thân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7272338" y="2490788"/>
            <a:ext cx="1543050" cy="785812"/>
          </a:xfrm>
          <a:prstGeom prst="wedgeEllipseCallout">
            <a:avLst>
              <a:gd name="adj1" fmla="val -173148"/>
              <a:gd name="adj2" fmla="val 554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66"/>
                </a:solidFill>
                <a:latin typeface="Times New Roman" pitchFamily="18" charset="0"/>
              </a:rPr>
              <a:t>lá</a:t>
            </a:r>
          </a:p>
        </p:txBody>
      </p:sp>
      <p:pic>
        <p:nvPicPr>
          <p:cNvPr id="7176" name="Picture 8" descr="QS va TRA LOI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/>
          <a:stretch>
            <a:fillRect/>
          </a:stretch>
        </p:blipFill>
        <p:spPr bwMode="auto">
          <a:xfrm>
            <a:off x="242888" y="228600"/>
            <a:ext cx="469900" cy="50958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grpSp>
        <p:nvGrpSpPr>
          <p:cNvPr id="14343" name="Group 11"/>
          <p:cNvGrpSpPr>
            <a:grpSpLocks/>
          </p:cNvGrpSpPr>
          <p:nvPr/>
        </p:nvGrpSpPr>
        <p:grpSpPr bwMode="auto">
          <a:xfrm>
            <a:off x="609600" y="0"/>
            <a:ext cx="7731125" cy="1570038"/>
            <a:chOff x="609600" y="0"/>
            <a:chExt cx="7731125" cy="1570038"/>
          </a:xfrm>
        </p:grpSpPr>
        <p:sp>
          <p:nvSpPr>
            <p:cNvPr id="14344" name="Text Box 9"/>
            <p:cNvSpPr txBox="1">
              <a:spLocks noChangeArrowheads="1"/>
            </p:cNvSpPr>
            <p:nvPr/>
          </p:nvSpPr>
          <p:spPr bwMode="auto">
            <a:xfrm>
              <a:off x="3505200" y="990600"/>
              <a:ext cx="203517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3300"/>
                  </a:solidFill>
                  <a:latin typeface="Times New Roman" pitchFamily="18" charset="0"/>
                </a:rPr>
                <a:t>Cây gỗ</a:t>
              </a:r>
            </a:p>
          </p:txBody>
        </p:sp>
        <p:sp>
          <p:nvSpPr>
            <p:cNvPr id="14345" name="Text Box 6"/>
            <p:cNvSpPr txBox="1">
              <a:spLocks noChangeArrowheads="1"/>
            </p:cNvSpPr>
            <p:nvPr/>
          </p:nvSpPr>
          <p:spPr bwMode="auto">
            <a:xfrm>
              <a:off x="609600" y="0"/>
              <a:ext cx="77311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 dirty="0" err="1">
                  <a:latin typeface="Times New Roman" pitchFamily="18" charset="0"/>
                </a:rPr>
                <a:t>Thứ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ba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ngày</a:t>
              </a:r>
              <a:r>
                <a:rPr lang="en-US" sz="2400" b="1" dirty="0">
                  <a:latin typeface="Times New Roman" pitchFamily="18" charset="0"/>
                </a:rPr>
                <a:t> 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tháng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vi-VN" sz="2400" b="1" dirty="0">
                  <a:latin typeface="Times New Roman" pitchFamily="18" charset="0"/>
                </a:rPr>
                <a:t>2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năm</a:t>
              </a:r>
              <a:r>
                <a:rPr lang="en-US" sz="2400" b="1" dirty="0">
                  <a:latin typeface="Times New Roman" pitchFamily="18" charset="0"/>
                </a:rPr>
                <a:t> 201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endParaRPr lang="en-US" sz="2400" b="1" dirty="0">
                <a:latin typeface="Times New Roman" pitchFamily="18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b="1" u="sng" dirty="0" err="1" smtClean="0">
                  <a:latin typeface="Times New Roman" pitchFamily="18" charset="0"/>
                </a:rPr>
                <a:t>Tự</a:t>
              </a:r>
              <a:r>
                <a:rPr lang="en-US" sz="2400" b="1" u="sng" dirty="0" smtClean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nhiên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và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xã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hội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734537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  <p:bldP spid="71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90500" y="2836319"/>
            <a:ext cx="7696200" cy="20621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Giống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như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cây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đã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cây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gỗ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cũng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rễ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thân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lá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Nhưng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cây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gỗ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thân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to,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cho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ta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gỗ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để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dùng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cây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gỗ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còn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nhiều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cành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lá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cây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làm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thành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tán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tỏa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bóng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mát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505200" y="990600"/>
            <a:ext cx="2035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3300"/>
                </a:solidFill>
                <a:latin typeface="Times New Roman" pitchFamily="18" charset="0"/>
              </a:rPr>
              <a:t>Cây gỗ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609600" y="0"/>
            <a:ext cx="7731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</a:rPr>
              <a:t> 1</a:t>
            </a:r>
            <a:r>
              <a:rPr lang="vi-VN" sz="2400" b="1" dirty="0">
                <a:latin typeface="Times New Roman" pitchFamily="18" charset="0"/>
              </a:rPr>
              <a:t>9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</a:rPr>
              <a:t> 201</a:t>
            </a:r>
            <a:r>
              <a:rPr lang="vi-VN" sz="2400" b="1" dirty="0">
                <a:latin typeface="Times New Roman" pitchFamily="18" charset="0"/>
              </a:rPr>
              <a:t>9</a:t>
            </a:r>
            <a:endParaRPr lang="en-US" sz="2400" b="1" dirty="0"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</a:rPr>
              <a:t>Tự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nhiên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xã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hội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4038600" y="2133600"/>
            <a:ext cx="25796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>
                <a:solidFill>
                  <a:srgbClr val="3333CC"/>
                </a:solidFill>
                <a:latin typeface="Times New Roman" pitchFamily="18" charset="0"/>
              </a:rPr>
              <a:t>Kết luận :</a:t>
            </a:r>
            <a:r>
              <a:rPr lang="en-US">
                <a:solidFill>
                  <a:srgbClr val="3333CC"/>
                </a:solidFill>
              </a:rPr>
              <a:t> 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228600" y="1524000"/>
            <a:ext cx="3886200" cy="1066800"/>
          </a:xfrm>
          <a:prstGeom prst="cloudCallout">
            <a:avLst>
              <a:gd name="adj1" fmla="val -15558"/>
              <a:gd name="adj2" fmla="val 44038"/>
            </a:avLst>
          </a:prstGeom>
          <a:solidFill>
            <a:srgbClr val="66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/>
              <a:t>Hoạt</a:t>
            </a:r>
            <a:r>
              <a:rPr lang="en-US" sz="3200" b="1" dirty="0"/>
              <a:t> </a:t>
            </a:r>
            <a:r>
              <a:rPr lang="en-US" sz="3200" b="1" dirty="0" err="1"/>
              <a:t>động</a:t>
            </a:r>
            <a:r>
              <a:rPr lang="en-US" sz="3200" b="1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8385524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3505200" y="990600"/>
            <a:ext cx="2035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3300"/>
                </a:solidFill>
                <a:latin typeface="Times New Roman" pitchFamily="18" charset="0"/>
              </a:rPr>
              <a:t>Cây gỗ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609600" y="0"/>
            <a:ext cx="7731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</a:rPr>
              <a:t> 1</a:t>
            </a:r>
            <a:r>
              <a:rPr lang="vi-VN" sz="2400" b="1" dirty="0">
                <a:latin typeface="Times New Roman" pitchFamily="18" charset="0"/>
              </a:rPr>
              <a:t>9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</a:rPr>
              <a:t> 201</a:t>
            </a:r>
            <a:r>
              <a:rPr lang="vi-VN" sz="2400" b="1" dirty="0">
                <a:latin typeface="Times New Roman" pitchFamily="18" charset="0"/>
              </a:rPr>
              <a:t>9</a:t>
            </a:r>
            <a:endParaRPr lang="en-US" sz="2400" b="1" dirty="0"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</a:rPr>
              <a:t>Tự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nhiên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xã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hội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038600" y="1981200"/>
            <a:ext cx="3265488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u="sng">
                <a:latin typeface="Times New Roman" pitchFamily="18" charset="0"/>
              </a:rPr>
              <a:t>Thảo luận nhóm đôi: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371600" y="2743200"/>
            <a:ext cx="5943600" cy="167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>
                <a:latin typeface="Times New Roman" pitchFamily="18" charset="0"/>
              </a:rPr>
              <a:t>   Hãy kể tên các cây gỗ bạn biết.</a:t>
            </a:r>
          </a:p>
          <a:p>
            <a:r>
              <a:rPr lang="en-US" sz="3200" b="1">
                <a:latin typeface="Times New Roman" pitchFamily="18" charset="0"/>
              </a:rPr>
              <a:t>   Cây gỗ được trồng ở đâu?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1828800"/>
            <a:ext cx="3429000" cy="762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660066"/>
                </a:solidFill>
              </a:rPr>
              <a:t>Hoạt</a:t>
            </a:r>
            <a:r>
              <a:rPr lang="en-US" sz="3600" b="1" dirty="0">
                <a:solidFill>
                  <a:srgbClr val="660066"/>
                </a:solidFill>
              </a:rPr>
              <a:t> </a:t>
            </a:r>
            <a:r>
              <a:rPr lang="en-US" sz="3600" b="1" dirty="0" err="1">
                <a:solidFill>
                  <a:srgbClr val="660066"/>
                </a:solidFill>
              </a:rPr>
              <a:t>động</a:t>
            </a:r>
            <a:r>
              <a:rPr lang="en-US" sz="3600" b="1" dirty="0">
                <a:solidFill>
                  <a:srgbClr val="660066"/>
                </a:solidFill>
              </a:rPr>
              <a:t> 2: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590800"/>
            <a:ext cx="8534400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Hs </a:t>
            </a:r>
            <a:r>
              <a:rPr lang="en-US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biết</a:t>
            </a: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được</a:t>
            </a: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 </a:t>
            </a:r>
            <a:r>
              <a:rPr lang="en-US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số</a:t>
            </a: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loại</a:t>
            </a: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cây</a:t>
            </a: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gỗ</a:t>
            </a: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và</a:t>
            </a: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nơi</a:t>
            </a: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sống</a:t>
            </a: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của</a:t>
            </a: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chúng</a:t>
            </a: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8622894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2" grpId="0" animBg="1"/>
      <p:bldP spid="6" grpId="0" animBg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505200" y="990600"/>
            <a:ext cx="2035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3300"/>
                </a:solidFill>
                <a:latin typeface="Times New Roman" pitchFamily="18" charset="0"/>
              </a:rPr>
              <a:t>Cây gỗ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609600" y="0"/>
            <a:ext cx="7731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</a:rPr>
              <a:t> 1</a:t>
            </a:r>
            <a:r>
              <a:rPr lang="vi-VN" sz="2400" b="1" dirty="0">
                <a:latin typeface="Times New Roman" pitchFamily="18" charset="0"/>
              </a:rPr>
              <a:t>9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</a:rPr>
              <a:t> 201</a:t>
            </a:r>
            <a:r>
              <a:rPr lang="vi-VN" sz="2400" b="1" dirty="0">
                <a:latin typeface="Times New Roman" pitchFamily="18" charset="0"/>
              </a:rPr>
              <a:t>9</a:t>
            </a:r>
            <a:endParaRPr lang="en-US" sz="2400" b="1" dirty="0"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</a:rPr>
              <a:t>Tự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nhiên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xã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hội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1271" name="Picture 3" descr="caycao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4343400" cy="44958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6858000" y="3505200"/>
            <a:ext cx="17526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/>
              <a:t>Cao su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3600"/>
            <a:ext cx="4495800" cy="4648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858000" y="3505200"/>
            <a:ext cx="17526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/>
              <a:t>Tràm</a:t>
            </a:r>
          </a:p>
        </p:txBody>
      </p:sp>
      <p:pic>
        <p:nvPicPr>
          <p:cNvPr id="11283" name="Picture 3" descr="bangl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4495800" cy="47244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6858000" y="3505200"/>
            <a:ext cx="17526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/>
              <a:t>Bằng lăng</a:t>
            </a:r>
          </a:p>
        </p:txBody>
      </p:sp>
      <p:pic>
        <p:nvPicPr>
          <p:cNvPr id="11285" name="Picture 21" descr="SA5006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4648200" cy="47783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6" name="Rectangle 22"/>
          <p:cNvSpPr>
            <a:spLocks noChangeArrowheads="1"/>
          </p:cNvSpPr>
          <p:nvPr/>
        </p:nvSpPr>
        <p:spPr bwMode="auto">
          <a:xfrm>
            <a:off x="6858000" y="3505200"/>
            <a:ext cx="17526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/>
              <a:t>Mít</a:t>
            </a:r>
          </a:p>
        </p:txBody>
      </p:sp>
    </p:spTree>
    <p:extLst>
      <p:ext uri="{BB962C8B-B14F-4D97-AF65-F5344CB8AC3E}">
        <p14:creationId xmlns:p14="http://schemas.microsoft.com/office/powerpoint/2010/main" val="225229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1128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animBg="1"/>
      <p:bldP spid="11274" grpId="0" animBg="1"/>
      <p:bldP spid="11284" grpId="0" animBg="1"/>
      <p:bldP spid="112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05_16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70866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IMG_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62138"/>
            <a:ext cx="5214938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7086600" y="3505200"/>
            <a:ext cx="1752600" cy="533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/>
              <a:t>Cây bàng</a:t>
            </a:r>
          </a:p>
        </p:txBody>
      </p:sp>
      <p:grpSp>
        <p:nvGrpSpPr>
          <p:cNvPr id="18437" name="Group 6"/>
          <p:cNvGrpSpPr>
            <a:grpSpLocks/>
          </p:cNvGrpSpPr>
          <p:nvPr/>
        </p:nvGrpSpPr>
        <p:grpSpPr bwMode="auto">
          <a:xfrm>
            <a:off x="609600" y="0"/>
            <a:ext cx="7731125" cy="1570038"/>
            <a:chOff x="609600" y="0"/>
            <a:chExt cx="7731125" cy="1570038"/>
          </a:xfrm>
        </p:grpSpPr>
        <p:sp>
          <p:nvSpPr>
            <p:cNvPr id="18438" name="Text Box 9"/>
            <p:cNvSpPr txBox="1">
              <a:spLocks noChangeArrowheads="1"/>
            </p:cNvSpPr>
            <p:nvPr/>
          </p:nvSpPr>
          <p:spPr bwMode="auto">
            <a:xfrm>
              <a:off x="3505200" y="990600"/>
              <a:ext cx="203517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3300"/>
                  </a:solidFill>
                  <a:latin typeface="Times New Roman" pitchFamily="18" charset="0"/>
                </a:rPr>
                <a:t>Cây gỗ</a:t>
              </a:r>
            </a:p>
          </p:txBody>
        </p:sp>
        <p:sp>
          <p:nvSpPr>
            <p:cNvPr id="18439" name="Text Box 6"/>
            <p:cNvSpPr txBox="1">
              <a:spLocks noChangeArrowheads="1"/>
            </p:cNvSpPr>
            <p:nvPr/>
          </p:nvSpPr>
          <p:spPr bwMode="auto">
            <a:xfrm>
              <a:off x="609600" y="0"/>
              <a:ext cx="77311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 dirty="0" err="1">
                  <a:latin typeface="Times New Roman" pitchFamily="18" charset="0"/>
                </a:rPr>
                <a:t>Thứ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ba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ngày</a:t>
              </a:r>
              <a:r>
                <a:rPr lang="en-US" sz="2400" b="1" dirty="0">
                  <a:latin typeface="Times New Roman" pitchFamily="18" charset="0"/>
                </a:rPr>
                <a:t> 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tháng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vi-VN" sz="2400" b="1" dirty="0">
                  <a:latin typeface="Times New Roman" pitchFamily="18" charset="0"/>
                </a:rPr>
                <a:t>2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năm</a:t>
              </a:r>
              <a:r>
                <a:rPr lang="en-US" sz="2400" b="1" dirty="0">
                  <a:latin typeface="Times New Roman" pitchFamily="18" charset="0"/>
                </a:rPr>
                <a:t> 201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endParaRPr lang="en-US" sz="2400" b="1" dirty="0">
                <a:latin typeface="Times New Roman" pitchFamily="18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b="1" u="sng" dirty="0" err="1" smtClean="0">
                  <a:latin typeface="Times New Roman" pitchFamily="18" charset="0"/>
                </a:rPr>
                <a:t>Tự</a:t>
              </a:r>
              <a:r>
                <a:rPr lang="en-US" sz="2400" b="1" u="sng" dirty="0" smtClean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nhiên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và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xã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hội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15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7" name="Picture 9" descr="Parc régional des Landes de Gascogne : forêt de pins marit"/>
          <p:cNvPicPr>
            <a:picLocks noChangeAspect="1" noChangeArrowheads="1"/>
          </p:cNvPicPr>
          <p:nvPr/>
        </p:nvPicPr>
        <p:blipFill>
          <a:blip r:embed="rId7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9273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 descr="rung cay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2971800" cy="32766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him-thanh4.mpg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3733800"/>
            <a:ext cx="3048000" cy="2895600"/>
          </a:xfrm>
        </p:spPr>
      </p:pic>
      <p:pic>
        <p:nvPicPr>
          <p:cNvPr id="17422" name="phim-thanh3.mpg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3733800"/>
            <a:ext cx="3048000" cy="3048000"/>
          </a:xfrm>
        </p:spPr>
      </p:pic>
      <p:pic>
        <p:nvPicPr>
          <p:cNvPr id="17425" name="Picture 17" descr="SA5006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57600"/>
            <a:ext cx="2819400" cy="304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105_173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534091"/>
      </p:ext>
    </p:extLst>
  </p:cSld>
  <p:clrMapOvr>
    <a:masterClrMapping/>
  </p:clrMapOvr>
  <p:transition>
    <p:split dir="in"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3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304800" y="2438400"/>
            <a:ext cx="8458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400" b="1">
                <a:solidFill>
                  <a:srgbClr val="C00000"/>
                </a:solidFill>
              </a:rPr>
              <a:t/>
            </a:r>
            <a:br>
              <a:rPr lang="en-US" sz="4400" b="1">
                <a:solidFill>
                  <a:srgbClr val="C00000"/>
                </a:solidFill>
              </a:rPr>
            </a:br>
            <a:r>
              <a:rPr lang="en-US" sz="4400" b="1">
                <a:solidFill>
                  <a:srgbClr val="C00000"/>
                </a:solidFill>
              </a:rPr>
              <a:t> </a:t>
            </a:r>
            <a:r>
              <a:rPr lang="en-US" sz="3600" b="1"/>
              <a:t>Có nhiều loại cây gỗ khác nhau.</a:t>
            </a:r>
            <a:br>
              <a:rPr lang="en-US" sz="3600" b="1"/>
            </a:br>
            <a:r>
              <a:rPr lang="en-US" sz="3600" b="1"/>
              <a:t>Cây gỗ thường được trồng ở rừng, ở vườn, hai bên đường, công viên, trường học và còn trồng ở nhiều nơi.</a:t>
            </a:r>
          </a:p>
        </p:txBody>
      </p:sp>
      <p:sp>
        <p:nvSpPr>
          <p:cNvPr id="20483" name="Oval 5"/>
          <p:cNvSpPr>
            <a:spLocks noChangeArrowheads="1"/>
          </p:cNvSpPr>
          <p:nvPr/>
        </p:nvSpPr>
        <p:spPr bwMode="auto">
          <a:xfrm>
            <a:off x="3962400" y="1752600"/>
            <a:ext cx="3124200" cy="11430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olidFill>
                  <a:srgbClr val="CC3300"/>
                </a:solidFill>
                <a:latin typeface="Times New Roman" pitchFamily="18" charset="0"/>
              </a:rPr>
              <a:t>Kết luận:</a:t>
            </a:r>
          </a:p>
        </p:txBody>
      </p:sp>
      <p:grpSp>
        <p:nvGrpSpPr>
          <p:cNvPr id="20484" name="Group 3"/>
          <p:cNvGrpSpPr>
            <a:grpSpLocks/>
          </p:cNvGrpSpPr>
          <p:nvPr/>
        </p:nvGrpSpPr>
        <p:grpSpPr bwMode="auto">
          <a:xfrm>
            <a:off x="609600" y="0"/>
            <a:ext cx="7731125" cy="1570038"/>
            <a:chOff x="609600" y="0"/>
            <a:chExt cx="7731125" cy="1570038"/>
          </a:xfrm>
        </p:grpSpPr>
        <p:sp>
          <p:nvSpPr>
            <p:cNvPr id="20486" name="Text Box 9"/>
            <p:cNvSpPr txBox="1">
              <a:spLocks noChangeArrowheads="1"/>
            </p:cNvSpPr>
            <p:nvPr/>
          </p:nvSpPr>
          <p:spPr bwMode="auto">
            <a:xfrm>
              <a:off x="3505200" y="990600"/>
              <a:ext cx="203517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3300"/>
                  </a:solidFill>
                  <a:latin typeface="Times New Roman" pitchFamily="18" charset="0"/>
                </a:rPr>
                <a:t>Cây gỗ</a:t>
              </a:r>
            </a:p>
          </p:txBody>
        </p:sp>
        <p:sp>
          <p:nvSpPr>
            <p:cNvPr id="20487" name="Text Box 6"/>
            <p:cNvSpPr txBox="1">
              <a:spLocks noChangeArrowheads="1"/>
            </p:cNvSpPr>
            <p:nvPr/>
          </p:nvSpPr>
          <p:spPr bwMode="auto">
            <a:xfrm>
              <a:off x="609600" y="0"/>
              <a:ext cx="77311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 dirty="0" err="1">
                  <a:latin typeface="Times New Roman" pitchFamily="18" charset="0"/>
                </a:rPr>
                <a:t>Thứ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ba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ngày</a:t>
              </a:r>
              <a:r>
                <a:rPr lang="en-US" sz="2400" b="1" dirty="0">
                  <a:latin typeface="Times New Roman" pitchFamily="18" charset="0"/>
                </a:rPr>
                <a:t> 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tháng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vi-VN" sz="2400" b="1" dirty="0">
                  <a:latin typeface="Times New Roman" pitchFamily="18" charset="0"/>
                </a:rPr>
                <a:t>2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năm</a:t>
              </a:r>
              <a:r>
                <a:rPr lang="en-US" sz="2400" b="1" dirty="0">
                  <a:latin typeface="Times New Roman" pitchFamily="18" charset="0"/>
                </a:rPr>
                <a:t> 201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endParaRPr lang="en-US" sz="2400" b="1" dirty="0">
                <a:latin typeface="Times New Roman" pitchFamily="18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b="1" u="sng" dirty="0" err="1" smtClean="0">
                  <a:latin typeface="Times New Roman" pitchFamily="18" charset="0"/>
                </a:rPr>
                <a:t>Tự</a:t>
              </a:r>
              <a:r>
                <a:rPr lang="en-US" sz="2400" b="1" u="sng" dirty="0" smtClean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nhiên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và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xã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hội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57200" y="1828800"/>
            <a:ext cx="3429000" cy="762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660066"/>
                </a:solidFill>
              </a:rPr>
              <a:t>Hoạt</a:t>
            </a:r>
            <a:r>
              <a:rPr lang="en-US" sz="3600" b="1" dirty="0">
                <a:solidFill>
                  <a:srgbClr val="660066"/>
                </a:solidFill>
              </a:rPr>
              <a:t> </a:t>
            </a:r>
            <a:r>
              <a:rPr lang="en-US" sz="3600" b="1" dirty="0" err="1">
                <a:solidFill>
                  <a:srgbClr val="660066"/>
                </a:solidFill>
              </a:rPr>
              <a:t>động</a:t>
            </a:r>
            <a:r>
              <a:rPr lang="en-US" sz="3600" b="1" dirty="0">
                <a:solidFill>
                  <a:srgbClr val="660066"/>
                </a:solidFill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74323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ttp://img40.imageshack.us/img40/8190/002106bg7fr7vx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5263"/>
            <a:ext cx="8766175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4379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4495800" y="1828800"/>
            <a:ext cx="2743200" cy="8382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Thảo luận nhóm</a:t>
            </a:r>
            <a:r>
              <a:rPr lang="en-US" sz="2800"/>
              <a:t>:</a:t>
            </a:r>
          </a:p>
        </p:txBody>
      </p:sp>
      <p:sp>
        <p:nvSpPr>
          <p:cNvPr id="21512" name="AutoShape 8"/>
          <p:cNvSpPr>
            <a:spLocks noChangeArrowheads="1"/>
          </p:cNvSpPr>
          <p:nvPr/>
        </p:nvSpPr>
        <p:spPr bwMode="auto">
          <a:xfrm>
            <a:off x="990600" y="3124200"/>
            <a:ext cx="6629400" cy="1219200"/>
          </a:xfrm>
          <a:prstGeom prst="cloudCallout">
            <a:avLst>
              <a:gd name="adj1" fmla="val 22568"/>
              <a:gd name="adj2" fmla="val -7962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</a:rPr>
              <a:t>Người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</a:rPr>
              <a:t>ta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</a:rPr>
              <a:t>trồng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</a:rPr>
              <a:t>cây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</a:rPr>
              <a:t>gỗ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</a:rPr>
              <a:t>để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</a:rPr>
              <a:t>? </a:t>
            </a:r>
          </a:p>
        </p:txBody>
      </p:sp>
      <p:pic>
        <p:nvPicPr>
          <p:cNvPr id="22534" name="Picture 9" descr="bd13730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0" descr="bd13730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609600" y="0"/>
            <a:ext cx="7731125" cy="1570038"/>
            <a:chOff x="609600" y="0"/>
            <a:chExt cx="7731125" cy="1570038"/>
          </a:xfrm>
        </p:grpSpPr>
        <p:sp>
          <p:nvSpPr>
            <p:cNvPr id="22540" name="Text Box 9"/>
            <p:cNvSpPr txBox="1">
              <a:spLocks noChangeArrowheads="1"/>
            </p:cNvSpPr>
            <p:nvPr/>
          </p:nvSpPr>
          <p:spPr bwMode="auto">
            <a:xfrm>
              <a:off x="3505200" y="990600"/>
              <a:ext cx="203517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3300"/>
                  </a:solidFill>
                  <a:latin typeface="Times New Roman" pitchFamily="18" charset="0"/>
                </a:rPr>
                <a:t>Cây gỗ</a:t>
              </a:r>
            </a:p>
          </p:txBody>
        </p:sp>
        <p:sp>
          <p:nvSpPr>
            <p:cNvPr id="22541" name="Text Box 6"/>
            <p:cNvSpPr txBox="1">
              <a:spLocks noChangeArrowheads="1"/>
            </p:cNvSpPr>
            <p:nvPr/>
          </p:nvSpPr>
          <p:spPr bwMode="auto">
            <a:xfrm>
              <a:off x="609600" y="0"/>
              <a:ext cx="77311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 dirty="0" err="1">
                  <a:latin typeface="Times New Roman" pitchFamily="18" charset="0"/>
                </a:rPr>
                <a:t>Thứ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ba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ngày</a:t>
              </a:r>
              <a:r>
                <a:rPr lang="en-US" sz="2400" b="1" dirty="0">
                  <a:latin typeface="Times New Roman" pitchFamily="18" charset="0"/>
                </a:rPr>
                <a:t> 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tháng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vi-VN" sz="2400" b="1" dirty="0">
                  <a:latin typeface="Times New Roman" pitchFamily="18" charset="0"/>
                </a:rPr>
                <a:t>2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năm</a:t>
              </a:r>
              <a:r>
                <a:rPr lang="en-US" sz="2400" b="1" dirty="0">
                  <a:latin typeface="Times New Roman" pitchFamily="18" charset="0"/>
                </a:rPr>
                <a:t> 201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endParaRPr lang="en-US" sz="2400" b="1" dirty="0">
                <a:latin typeface="Times New Roman" pitchFamily="18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b="1" u="sng" dirty="0" err="1" smtClean="0">
                  <a:latin typeface="Times New Roman" pitchFamily="18" charset="0"/>
                </a:rPr>
                <a:t>Tự</a:t>
              </a:r>
              <a:r>
                <a:rPr lang="en-US" sz="2400" b="1" u="sng" dirty="0" smtClean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nhiên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và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xã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hội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57200" y="1828800"/>
            <a:ext cx="3429000" cy="762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660066"/>
                </a:solidFill>
              </a:rPr>
              <a:t>Hoạt</a:t>
            </a:r>
            <a:r>
              <a:rPr lang="en-US" sz="3600" b="1" dirty="0">
                <a:solidFill>
                  <a:srgbClr val="660066"/>
                </a:solidFill>
              </a:rPr>
              <a:t> </a:t>
            </a:r>
            <a:r>
              <a:rPr lang="en-US" sz="3600" b="1" dirty="0" err="1">
                <a:solidFill>
                  <a:srgbClr val="660066"/>
                </a:solidFill>
              </a:rPr>
              <a:t>động</a:t>
            </a:r>
            <a:r>
              <a:rPr lang="en-US" sz="3600" b="1" dirty="0">
                <a:solidFill>
                  <a:srgbClr val="660066"/>
                </a:solidFill>
              </a:rPr>
              <a:t> 3: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81000" y="2819400"/>
            <a:ext cx="8450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Arial Unicode MS" pitchFamily="34" charset="-128"/>
                <a:ea typeface="Arial Unicode MS" pitchFamily="34" charset="-128"/>
              </a:rPr>
              <a:t>MT</a:t>
            </a:r>
            <a:r>
              <a:rPr lang="en-US" sz="2400">
                <a:latin typeface="Arial Unicode MS" pitchFamily="34" charset="-128"/>
                <a:ea typeface="Arial Unicode MS" pitchFamily="34" charset="-128"/>
              </a:rPr>
              <a:t>: </a:t>
            </a:r>
            <a:r>
              <a:rPr lang="en-US" sz="2400" i="1">
                <a:latin typeface="Arial Unicode MS" pitchFamily="34" charset="-128"/>
                <a:ea typeface="Arial Unicode MS" pitchFamily="34" charset="-128"/>
              </a:rPr>
              <a:t>HS nói được lợi ích của cây gỗ, có ý thức bảo vệ cây cối.</a:t>
            </a:r>
            <a:endParaRPr lang="en-US" altLang="en-US" sz="2400" i="1">
              <a:latin typeface="Arial Unicode MS" pitchFamily="34" charset="-128"/>
              <a:ea typeface="Arial Unicode MS" pitchFamily="34" charset="-128"/>
            </a:endParaRPr>
          </a:p>
        </p:txBody>
      </p:sp>
      <p:pic>
        <p:nvPicPr>
          <p:cNvPr id="22539" name="Picture 10" descr="bd13730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117798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12" grpId="0" animBg="1"/>
      <p:bldP spid="13" grpId="0" bldLvl="0" autoUpdateAnimBg="0"/>
      <p:bldP spid="13" grpId="1" bldLvl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6" descr="p1150834_5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4114800" cy="31242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0" y="762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Các sản phẩm được làm bằng gỗ</a:t>
            </a:r>
          </a:p>
        </p:txBody>
      </p:sp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62000"/>
            <a:ext cx="2651125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838200"/>
            <a:ext cx="2438400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5">
            <a:lum bright="-6000" contrast="12000"/>
          </a:blip>
          <a:srcRect r="3769"/>
          <a:stretch>
            <a:fillRect/>
          </a:stretch>
        </p:blipFill>
        <p:spPr bwMode="auto">
          <a:xfrm>
            <a:off x="6019800" y="838200"/>
            <a:ext cx="264953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44387" name="Picture 3" descr="cua 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3810000" cy="3200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77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609600" y="0"/>
            <a:ext cx="7731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</a:rPr>
              <a:t>1</a:t>
            </a:r>
            <a:r>
              <a:rPr lang="vi-VN" sz="2400" b="1" dirty="0" smtClean="0">
                <a:latin typeface="Times New Roman" pitchFamily="18" charset="0"/>
              </a:rPr>
              <a:t>9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vi-VN" sz="2400" b="1" dirty="0" smtClean="0">
                <a:latin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</a:rPr>
              <a:t>201</a:t>
            </a:r>
            <a:r>
              <a:rPr lang="vi-VN" sz="2400" b="1" dirty="0" smtClean="0">
                <a:latin typeface="Times New Roman" pitchFamily="18" charset="0"/>
              </a:rPr>
              <a:t>9</a:t>
            </a:r>
            <a:endParaRPr lang="en-US" sz="2400" b="1" dirty="0"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u="sng" dirty="0" err="1">
                <a:latin typeface="Times New Roman" pitchFamily="18" charset="0"/>
              </a:rPr>
              <a:t>Tự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nhiên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và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xã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hội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1905000" y="2209800"/>
            <a:ext cx="5638800" cy="1600200"/>
          </a:xfrm>
          <a:prstGeom prst="cloudCallout">
            <a:avLst>
              <a:gd name="adj1" fmla="val -15558"/>
              <a:gd name="adj2" fmla="val 44038"/>
            </a:avLst>
          </a:prstGeom>
          <a:solidFill>
            <a:srgbClr val="0000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Kiểm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cũ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033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HIM-THANH2.mpg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81000"/>
            <a:ext cx="2514600" cy="2743200"/>
          </a:xfrm>
          <a:ln w="571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0" y="61722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Cho bóng mát, hoa, quả, làm cho không khí trong lành.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81000"/>
            <a:ext cx="3124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3559" name="Picture 3" descr="bangl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2819400" cy="28194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SA5006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76600"/>
            <a:ext cx="2895600" cy="28368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IMG_0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2743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105_17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91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22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2667000" cy="23622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phil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2514600" cy="24384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rung cay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1000"/>
            <a:ext cx="2590800" cy="2446338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0" y="61722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Giữ đất,ngăn bão lũ , chắn gió, phủ xanh đồi núi trọc.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35313"/>
            <a:ext cx="4495800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>
            <a:lum bright="12000" contrast="18000"/>
          </a:blip>
          <a:srcRect/>
          <a:stretch>
            <a:fillRect/>
          </a:stretch>
        </p:blipFill>
        <p:spPr bwMode="auto">
          <a:xfrm>
            <a:off x="4800600" y="3200400"/>
            <a:ext cx="40386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5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>
            <a:off x="0" y="1981200"/>
            <a:ext cx="914400" cy="1752600"/>
          </a:xfrm>
          <a:prstGeom prst="verticalScroll">
            <a:avLst>
              <a:gd name="adj" fmla="val 12500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Kết</a:t>
            </a:r>
          </a:p>
          <a:p>
            <a:pPr algn="ctr">
              <a:defRPr/>
            </a:pPr>
            <a:endParaRPr lang="en-US" sz="2000" b="1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luận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838200" y="2133600"/>
            <a:ext cx="8305800" cy="167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Ích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lợi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cây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gỗ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:</a:t>
            </a:r>
          </a:p>
          <a:p>
            <a:pPr algn="ctr">
              <a:buFontTx/>
              <a:buChar char="-"/>
              <a:defRPr/>
            </a:pP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Lấy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gỗ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đồ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dùng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.                                                         </a:t>
            </a:r>
          </a:p>
          <a:p>
            <a:pPr algn="ctr">
              <a:buFontTx/>
              <a:buChar char="-"/>
              <a:defRPr/>
            </a:pP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Cho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bóng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mát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không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khí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lành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.              </a:t>
            </a:r>
          </a:p>
          <a:p>
            <a:pPr algn="ctr">
              <a:buFontTx/>
              <a:buChar char="-"/>
              <a:defRPr/>
            </a:pP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Giữ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đất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ngăn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bão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lũ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chắn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gió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phủ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xanh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đồi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núi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trọc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6630" name="Picture 6" descr="8A79D6ABF1A343538E43B87FDF87E55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bd137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14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bd137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8A79D6ABF1A343538E43B87FDF87E55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house_with_trees_blow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91000"/>
            <a:ext cx="3200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5" name="Group 10"/>
          <p:cNvGrpSpPr>
            <a:grpSpLocks/>
          </p:cNvGrpSpPr>
          <p:nvPr/>
        </p:nvGrpSpPr>
        <p:grpSpPr bwMode="auto">
          <a:xfrm>
            <a:off x="609600" y="0"/>
            <a:ext cx="7731125" cy="1570038"/>
            <a:chOff x="609600" y="0"/>
            <a:chExt cx="7731125" cy="1570038"/>
          </a:xfrm>
        </p:grpSpPr>
        <p:sp>
          <p:nvSpPr>
            <p:cNvPr id="26636" name="Text Box 9"/>
            <p:cNvSpPr txBox="1">
              <a:spLocks noChangeArrowheads="1"/>
            </p:cNvSpPr>
            <p:nvPr/>
          </p:nvSpPr>
          <p:spPr bwMode="auto">
            <a:xfrm>
              <a:off x="3505200" y="990600"/>
              <a:ext cx="203517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3300"/>
                  </a:solidFill>
                  <a:latin typeface="Times New Roman" pitchFamily="18" charset="0"/>
                </a:rPr>
                <a:t>Cây gỗ</a:t>
              </a:r>
            </a:p>
          </p:txBody>
        </p:sp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609600" y="0"/>
              <a:ext cx="77311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 dirty="0" err="1">
                  <a:latin typeface="Times New Roman" pitchFamily="18" charset="0"/>
                </a:rPr>
                <a:t>Thứ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ba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ngày</a:t>
              </a:r>
              <a:r>
                <a:rPr lang="en-US" sz="2400" b="1" dirty="0">
                  <a:latin typeface="Times New Roman" pitchFamily="18" charset="0"/>
                </a:rPr>
                <a:t> 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tháng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vi-VN" sz="2400" b="1" dirty="0">
                  <a:latin typeface="Times New Roman" pitchFamily="18" charset="0"/>
                </a:rPr>
                <a:t>2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năm</a:t>
              </a:r>
              <a:r>
                <a:rPr lang="en-US" sz="2400" b="1" dirty="0">
                  <a:latin typeface="Times New Roman" pitchFamily="18" charset="0"/>
                </a:rPr>
                <a:t> 201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endParaRPr lang="en-US" sz="2400" b="1" dirty="0">
                <a:latin typeface="Times New Roman" pitchFamily="18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b="1" u="sng" dirty="0" err="1" smtClean="0">
                  <a:latin typeface="Times New Roman" pitchFamily="18" charset="0"/>
                </a:rPr>
                <a:t>Tự</a:t>
              </a:r>
              <a:r>
                <a:rPr lang="en-US" sz="2400" b="1" u="sng" dirty="0" smtClean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nhiên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và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xã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hội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945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3505200" y="990600"/>
            <a:ext cx="2035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3300"/>
                </a:solidFill>
                <a:latin typeface="Times New Roman" pitchFamily="18" charset="0"/>
              </a:rPr>
              <a:t>Cây gỗ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09600" y="0"/>
            <a:ext cx="7731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</a:rPr>
              <a:t> 1</a:t>
            </a:r>
            <a:r>
              <a:rPr lang="vi-VN" sz="2400" b="1" dirty="0">
                <a:latin typeface="Times New Roman" pitchFamily="18" charset="0"/>
              </a:rPr>
              <a:t>9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</a:rPr>
              <a:t> 201</a:t>
            </a:r>
            <a:r>
              <a:rPr lang="vi-VN" sz="2400" b="1" dirty="0">
                <a:latin typeface="Times New Roman" pitchFamily="18" charset="0"/>
              </a:rPr>
              <a:t>9</a:t>
            </a:r>
            <a:endParaRPr lang="en-US" sz="2400" b="1" dirty="0"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</a:rPr>
              <a:t>Tự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nhiên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xã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hội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33400" y="2692400"/>
            <a:ext cx="8153400" cy="116955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 Ở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chúng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ta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trồng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gỗ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cần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chăm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sóc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bảo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? </a:t>
            </a:r>
          </a:p>
        </p:txBody>
      </p:sp>
      <p:sp>
        <p:nvSpPr>
          <p:cNvPr id="26631" name="Oval 7"/>
          <p:cNvSpPr>
            <a:spLocks noChangeArrowheads="1"/>
          </p:cNvSpPr>
          <p:nvPr/>
        </p:nvSpPr>
        <p:spPr bwMode="auto">
          <a:xfrm>
            <a:off x="2438400" y="1676400"/>
            <a:ext cx="3886200" cy="8382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CC3300"/>
                </a:solidFill>
                <a:latin typeface="Times New Roman" pitchFamily="18" charset="0"/>
              </a:rPr>
              <a:t>GIÁO </a:t>
            </a:r>
            <a:r>
              <a:rPr lang="en-US" sz="3200" b="1" dirty="0" smtClean="0">
                <a:solidFill>
                  <a:srgbClr val="CC3300"/>
                </a:solidFill>
                <a:latin typeface="Times New Roman" pitchFamily="18" charset="0"/>
              </a:rPr>
              <a:t>DỤC</a:t>
            </a:r>
            <a:r>
              <a:rPr lang="vi-VN" sz="3200" b="1" dirty="0" smtClean="0">
                <a:solidFill>
                  <a:srgbClr val="CC3300"/>
                </a:solidFill>
                <a:latin typeface="Times New Roman" pitchFamily="18" charset="0"/>
              </a:rPr>
              <a:t> BĐKH</a:t>
            </a:r>
            <a:endParaRPr lang="en-US" sz="32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756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1" name="Picture 9" descr="105_17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8077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 descr="105_16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3058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 descr="IMG_0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629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7" name="Group 6"/>
          <p:cNvGrpSpPr>
            <a:grpSpLocks/>
          </p:cNvGrpSpPr>
          <p:nvPr/>
        </p:nvGrpSpPr>
        <p:grpSpPr bwMode="auto">
          <a:xfrm>
            <a:off x="609600" y="0"/>
            <a:ext cx="7731125" cy="1570038"/>
            <a:chOff x="609600" y="0"/>
            <a:chExt cx="7731125" cy="1570038"/>
          </a:xfrm>
        </p:grpSpPr>
        <p:sp>
          <p:nvSpPr>
            <p:cNvPr id="28678" name="Text Box 9"/>
            <p:cNvSpPr txBox="1">
              <a:spLocks noChangeArrowheads="1"/>
            </p:cNvSpPr>
            <p:nvPr/>
          </p:nvSpPr>
          <p:spPr bwMode="auto">
            <a:xfrm>
              <a:off x="3505200" y="990600"/>
              <a:ext cx="203517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3300"/>
                  </a:solidFill>
                  <a:latin typeface="Times New Roman" pitchFamily="18" charset="0"/>
                </a:rPr>
                <a:t>Cây gỗ</a:t>
              </a:r>
            </a:p>
          </p:txBody>
        </p:sp>
        <p:sp>
          <p:nvSpPr>
            <p:cNvPr id="28679" name="Text Box 6"/>
            <p:cNvSpPr txBox="1">
              <a:spLocks noChangeArrowheads="1"/>
            </p:cNvSpPr>
            <p:nvPr/>
          </p:nvSpPr>
          <p:spPr bwMode="auto">
            <a:xfrm>
              <a:off x="609600" y="0"/>
              <a:ext cx="77311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 dirty="0" err="1">
                  <a:latin typeface="Times New Roman" pitchFamily="18" charset="0"/>
                </a:rPr>
                <a:t>Thứ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ba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ngày</a:t>
              </a:r>
              <a:r>
                <a:rPr lang="en-US" sz="2400" b="1" dirty="0">
                  <a:latin typeface="Times New Roman" pitchFamily="18" charset="0"/>
                </a:rPr>
                <a:t> 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tháng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vi-VN" sz="2400" b="1" dirty="0">
                  <a:latin typeface="Times New Roman" pitchFamily="18" charset="0"/>
                </a:rPr>
                <a:t>2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năm</a:t>
              </a:r>
              <a:r>
                <a:rPr lang="en-US" sz="2400" b="1" dirty="0">
                  <a:latin typeface="Times New Roman" pitchFamily="18" charset="0"/>
                </a:rPr>
                <a:t> 201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endParaRPr lang="en-US" sz="2400" b="1" dirty="0">
                <a:latin typeface="Times New Roman" pitchFamily="18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b="1" u="sng" dirty="0" err="1" smtClean="0">
                  <a:latin typeface="Times New Roman" pitchFamily="18" charset="0"/>
                </a:rPr>
                <a:t>Tự</a:t>
              </a:r>
              <a:r>
                <a:rPr lang="en-US" sz="2400" b="1" u="sng" dirty="0" smtClean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nhiên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và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xã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hội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81903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0" decel="100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0" decel="100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0" decel="100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" decel="100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3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3505200" y="990600"/>
            <a:ext cx="2035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3300"/>
                </a:solidFill>
                <a:latin typeface="Times New Roman" pitchFamily="18" charset="0"/>
              </a:rPr>
              <a:t>Cây gỗ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609600" y="0"/>
            <a:ext cx="7731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</a:rPr>
              <a:t> 1</a:t>
            </a:r>
            <a:r>
              <a:rPr lang="vi-VN" sz="2400" b="1" dirty="0">
                <a:latin typeface="Times New Roman" pitchFamily="18" charset="0"/>
              </a:rPr>
              <a:t>9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</a:rPr>
              <a:t> 201</a:t>
            </a:r>
            <a:r>
              <a:rPr lang="vi-VN" sz="2400" b="1" dirty="0">
                <a:latin typeface="Times New Roman" pitchFamily="18" charset="0"/>
              </a:rPr>
              <a:t>9</a:t>
            </a:r>
            <a:endParaRPr lang="en-US" sz="2400" b="1" dirty="0"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</a:rPr>
              <a:t>Tự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nhiên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xã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hội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33400" y="2692400"/>
            <a:ext cx="8153400" cy="2870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hãy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thực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hiện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nhắc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nhở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mọi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cùng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thực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hiện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: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phá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non.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leo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trèo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bẻ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cành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Nên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trồng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chăm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sóc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</a:rPr>
              <a:t>xanh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2514600" y="1676400"/>
            <a:ext cx="3886200" cy="8382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itchFamily="18" charset="0"/>
              </a:rPr>
              <a:t>GIÁO DỤC</a:t>
            </a:r>
          </a:p>
        </p:txBody>
      </p:sp>
    </p:spTree>
    <p:extLst>
      <p:ext uri="{BB962C8B-B14F-4D97-AF65-F5344CB8AC3E}">
        <p14:creationId xmlns:p14="http://schemas.microsoft.com/office/powerpoint/2010/main" val="155134827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551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CHA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25320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Oval 7"/>
          <p:cNvSpPr>
            <a:spLocks noChangeArrowheads="1"/>
          </p:cNvSpPr>
          <p:nvPr/>
        </p:nvSpPr>
        <p:spPr bwMode="auto">
          <a:xfrm>
            <a:off x="2057400" y="2362200"/>
            <a:ext cx="5410200" cy="990600"/>
          </a:xfrm>
          <a:prstGeom prst="ellipse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>
                <a:latin typeface="Times New Roman" pitchFamily="18" charset="0"/>
              </a:rPr>
              <a:t>Chọn thẻ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r>
              <a:rPr lang="en-US" sz="3600">
                <a:latin typeface="Times New Roman" pitchFamily="18" charset="0"/>
              </a:rPr>
              <a:t> hoặc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sai</a:t>
            </a: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1905000" y="3276600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</a:rPr>
              <a:t>Cây gỗ có các bộ phận chính là lá, thân và rễ.</a:t>
            </a: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1447800" y="3352800"/>
            <a:ext cx="6400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</a:rPr>
              <a:t>Cây gỗ thường được trồng trong chậu.</a:t>
            </a: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1371600" y="3352800"/>
            <a:ext cx="6400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</a:rPr>
              <a:t>Cây  xà cừ là cây gỗ.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1371600" y="3505200"/>
            <a:ext cx="6400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</a:rPr>
              <a:t>Cây gỗ cho ta:gỗ để làm đồ dùng,  bóng mát,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 không khí trong lành, hoa quả, ngăn lũ lụt,…</a:t>
            </a: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1676400" y="3276600"/>
            <a:ext cx="6400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b="1">
                <a:latin typeface="Times New Roman" pitchFamily="18" charset="0"/>
              </a:rPr>
              <a:t>Giờ ra chơi, em cùng mấy bạn trèo cây phượng.</a:t>
            </a:r>
          </a:p>
        </p:txBody>
      </p:sp>
      <p:sp>
        <p:nvSpPr>
          <p:cNvPr id="45076" name="AutoShape 20"/>
          <p:cNvSpPr>
            <a:spLocks noChangeArrowheads="1"/>
          </p:cNvSpPr>
          <p:nvPr/>
        </p:nvSpPr>
        <p:spPr bwMode="auto">
          <a:xfrm>
            <a:off x="6629400" y="4800600"/>
            <a:ext cx="914400" cy="7620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AutoShape 22"/>
          <p:cNvSpPr>
            <a:spLocks noChangeArrowheads="1"/>
          </p:cNvSpPr>
          <p:nvPr/>
        </p:nvSpPr>
        <p:spPr bwMode="auto">
          <a:xfrm>
            <a:off x="6629400" y="4724400"/>
            <a:ext cx="914400" cy="7620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AutoShape 24"/>
          <p:cNvSpPr>
            <a:spLocks noChangeArrowheads="1"/>
          </p:cNvSpPr>
          <p:nvPr/>
        </p:nvSpPr>
        <p:spPr bwMode="auto">
          <a:xfrm>
            <a:off x="6629400" y="4800600"/>
            <a:ext cx="914400" cy="7620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AutoShape 26"/>
          <p:cNvSpPr>
            <a:spLocks noChangeArrowheads="1"/>
          </p:cNvSpPr>
          <p:nvPr/>
        </p:nvSpPr>
        <p:spPr bwMode="auto">
          <a:xfrm>
            <a:off x="6629400" y="4800600"/>
            <a:ext cx="914400" cy="762000"/>
          </a:xfrm>
          <a:prstGeom prst="smileyFace">
            <a:avLst>
              <a:gd name="adj" fmla="val -4653"/>
            </a:avLst>
          </a:prstGeom>
          <a:solidFill>
            <a:srgbClr val="0000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3" name="AutoShape 27"/>
          <p:cNvSpPr>
            <a:spLocks noChangeArrowheads="1"/>
          </p:cNvSpPr>
          <p:nvPr/>
        </p:nvSpPr>
        <p:spPr bwMode="auto">
          <a:xfrm>
            <a:off x="6553200" y="4800600"/>
            <a:ext cx="914400" cy="762000"/>
          </a:xfrm>
          <a:prstGeom prst="smileyFace">
            <a:avLst>
              <a:gd name="adj" fmla="val -4653"/>
            </a:avLst>
          </a:prstGeom>
          <a:solidFill>
            <a:srgbClr val="0000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35" name="Group 16"/>
          <p:cNvGrpSpPr>
            <a:grpSpLocks/>
          </p:cNvGrpSpPr>
          <p:nvPr/>
        </p:nvGrpSpPr>
        <p:grpSpPr bwMode="auto">
          <a:xfrm>
            <a:off x="609600" y="563563"/>
            <a:ext cx="7731125" cy="1570037"/>
            <a:chOff x="609600" y="0"/>
            <a:chExt cx="7731125" cy="1570038"/>
          </a:xfrm>
        </p:grpSpPr>
        <p:sp>
          <p:nvSpPr>
            <p:cNvPr id="30736" name="Text Box 9"/>
            <p:cNvSpPr txBox="1">
              <a:spLocks noChangeArrowheads="1"/>
            </p:cNvSpPr>
            <p:nvPr/>
          </p:nvSpPr>
          <p:spPr bwMode="auto">
            <a:xfrm>
              <a:off x="3505200" y="990600"/>
              <a:ext cx="203517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3300"/>
                  </a:solidFill>
                  <a:latin typeface="Times New Roman" pitchFamily="18" charset="0"/>
                </a:rPr>
                <a:t>Cây gỗ</a:t>
              </a:r>
            </a:p>
          </p:txBody>
        </p:sp>
        <p:sp>
          <p:nvSpPr>
            <p:cNvPr id="30737" name="Text Box 6"/>
            <p:cNvSpPr txBox="1">
              <a:spLocks noChangeArrowheads="1"/>
            </p:cNvSpPr>
            <p:nvPr/>
          </p:nvSpPr>
          <p:spPr bwMode="auto">
            <a:xfrm>
              <a:off x="609600" y="0"/>
              <a:ext cx="77311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 dirty="0" err="1">
                  <a:latin typeface="Times New Roman" pitchFamily="18" charset="0"/>
                </a:rPr>
                <a:t>Thứ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ba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ngày</a:t>
              </a:r>
              <a:r>
                <a:rPr lang="en-US" sz="2400" b="1" dirty="0">
                  <a:latin typeface="Times New Roman" pitchFamily="18" charset="0"/>
                </a:rPr>
                <a:t> 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tháng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vi-VN" sz="2400" b="1" dirty="0">
                  <a:latin typeface="Times New Roman" pitchFamily="18" charset="0"/>
                </a:rPr>
                <a:t>2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năm</a:t>
              </a:r>
              <a:r>
                <a:rPr lang="en-US" sz="2400" b="1" dirty="0">
                  <a:latin typeface="Times New Roman" pitchFamily="18" charset="0"/>
                </a:rPr>
                <a:t> 201</a:t>
              </a:r>
              <a:r>
                <a:rPr lang="vi-VN" sz="2400" b="1" dirty="0">
                  <a:latin typeface="Times New Roman" pitchFamily="18" charset="0"/>
                </a:rPr>
                <a:t>9</a:t>
              </a:r>
              <a:endParaRPr lang="en-US" sz="2400" b="1" dirty="0">
                <a:latin typeface="Times New Roman" pitchFamily="18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b="1" u="sng" dirty="0" err="1" smtClean="0">
                  <a:latin typeface="Times New Roman" pitchFamily="18" charset="0"/>
                </a:rPr>
                <a:t>Tự</a:t>
              </a:r>
              <a:r>
                <a:rPr lang="en-US" sz="2400" b="1" u="sng" dirty="0" smtClean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nhiên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và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xã</a:t>
              </a:r>
              <a:r>
                <a:rPr lang="en-US" sz="2400" b="1" u="sng" dirty="0">
                  <a:latin typeface="Times New Roman" pitchFamily="18" charset="0"/>
                </a:rPr>
                <a:t> </a:t>
              </a:r>
              <a:r>
                <a:rPr lang="en-US" sz="2400" b="1" u="sng" dirty="0" err="1">
                  <a:latin typeface="Times New Roman" pitchFamily="18" charset="0"/>
                </a:rPr>
                <a:t>hội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496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" dur="1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 animBg="1"/>
      <p:bldP spid="45064" grpId="0"/>
      <p:bldP spid="45064" grpId="1"/>
      <p:bldP spid="45066" grpId="0"/>
      <p:bldP spid="45066" grpId="1"/>
      <p:bldP spid="45068" grpId="0"/>
      <p:bldP spid="45068" grpId="1"/>
      <p:bldP spid="45072" grpId="0"/>
      <p:bldP spid="45072" grpId="1"/>
      <p:bldP spid="45074" grpId="0"/>
      <p:bldP spid="45074" grpId="1"/>
      <p:bldP spid="45076" grpId="0" animBg="1"/>
      <p:bldP spid="45076" grpId="1" animBg="1"/>
      <p:bldP spid="45078" grpId="0" animBg="1"/>
      <p:bldP spid="45078" grpId="1" animBg="1"/>
      <p:bldP spid="45080" grpId="0" animBg="1"/>
      <p:bldP spid="45080" grpId="1" animBg="1"/>
      <p:bldP spid="45082" grpId="0" animBg="1"/>
      <p:bldP spid="45082" grpId="1" animBg="1"/>
      <p:bldP spid="45083" grpId="0" animBg="1"/>
      <p:bldP spid="4508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05_16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Oval 17"/>
          <p:cNvSpPr>
            <a:spLocks noChangeArrowheads="1"/>
          </p:cNvSpPr>
          <p:nvPr/>
        </p:nvSpPr>
        <p:spPr bwMode="auto">
          <a:xfrm>
            <a:off x="2438400" y="3962400"/>
            <a:ext cx="4191000" cy="15811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31748" name="AutoShape 20"/>
          <p:cNvSpPr>
            <a:spLocks noChangeArrowheads="1"/>
          </p:cNvSpPr>
          <p:nvPr/>
        </p:nvSpPr>
        <p:spPr bwMode="auto">
          <a:xfrm>
            <a:off x="990600" y="1219200"/>
            <a:ext cx="7086600" cy="17526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31749" name="Rectangle 9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50" name="Line 10"/>
          <p:cNvSpPr>
            <a:spLocks noChangeShapeType="1"/>
          </p:cNvSpPr>
          <p:nvPr/>
        </p:nvSpPr>
        <p:spPr bwMode="auto">
          <a:xfrm>
            <a:off x="0" y="3340100"/>
            <a:ext cx="2381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Rectangle 11"/>
          <p:cNvSpPr>
            <a:spLocks noChangeArrowheads="1"/>
          </p:cNvSpPr>
          <p:nvPr/>
        </p:nvSpPr>
        <p:spPr bwMode="auto">
          <a:xfrm>
            <a:off x="0" y="3276600"/>
            <a:ext cx="893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cs typeface="Times New Roman" pitchFamily="18" charset="0"/>
              </a:rPr>
              <a:t>      Chốt: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9063" y="5116303"/>
            <a:ext cx="8872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-</a:t>
            </a:r>
            <a:r>
              <a:rPr lang="vi-VN" sz="2400" dirty="0" smtClean="0">
                <a:solidFill>
                  <a:schemeClr val="bg1"/>
                </a:solidFill>
              </a:rPr>
              <a:t>Các em cần </a:t>
            </a:r>
            <a:r>
              <a:rPr lang="en-US" sz="2400" dirty="0" err="1" smtClean="0">
                <a:solidFill>
                  <a:schemeClr val="bg1"/>
                </a:solidFill>
              </a:rPr>
              <a:t>có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ý </a:t>
            </a:r>
            <a:r>
              <a:rPr lang="en-US" sz="2400" dirty="0" err="1">
                <a:solidFill>
                  <a:schemeClr val="bg1"/>
                </a:solidFill>
              </a:rPr>
              <a:t>thức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bảo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vệ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cây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cối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bẻ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cành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ngắt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lá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</a:rPr>
              <a:t>-</a:t>
            </a:r>
            <a:r>
              <a:rPr lang="en-US" sz="2400" dirty="0" err="1">
                <a:solidFill>
                  <a:schemeClr val="bg1"/>
                </a:solidFill>
              </a:rPr>
              <a:t>Có</a:t>
            </a:r>
            <a:r>
              <a:rPr lang="en-US" sz="2400" dirty="0">
                <a:solidFill>
                  <a:schemeClr val="bg1"/>
                </a:solidFill>
              </a:rPr>
              <a:t> ý </a:t>
            </a:r>
            <a:r>
              <a:rPr lang="en-US" sz="2400" dirty="0" err="1">
                <a:solidFill>
                  <a:schemeClr val="bg1"/>
                </a:solidFill>
              </a:rPr>
              <a:t>thức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chăm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sóc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bảo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vệ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cây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cối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vi-VN" dirty="0" smtClean="0"/>
              <a:t>--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43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19600" y="5943600"/>
            <a:ext cx="10668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6866" name="Picture 2" descr="hoa mai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Copy of Hoal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39624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oalan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3886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colourful_roses1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39560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50548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57200" y="2286000"/>
            <a:ext cx="7924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>
                <a:latin typeface="Times New Roman" pitchFamily="18" charset="0"/>
              </a:rPr>
              <a:t>1/ Cây hoa hồng gồm có các bộ phận nào?</a:t>
            </a:r>
          </a:p>
        </p:txBody>
      </p:sp>
      <p:sp>
        <p:nvSpPr>
          <p:cNvPr id="819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629400" y="5715000"/>
            <a:ext cx="1219200" cy="914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99CC">
              <a:alpha val="94116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3035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57200" y="2667000"/>
            <a:ext cx="8153400" cy="1524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latin typeface="Times New Roman" pitchFamily="18" charset="0"/>
              </a:rPr>
              <a:t>2/  Hoa được dùng để làm gì?</a:t>
            </a:r>
          </a:p>
        </p:txBody>
      </p:sp>
      <p:sp>
        <p:nvSpPr>
          <p:cNvPr id="921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629400" y="5715000"/>
            <a:ext cx="1219200" cy="914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99CC">
              <a:alpha val="94116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798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62000" y="2514600"/>
            <a:ext cx="7467600" cy="1676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latin typeface="Times New Roman" pitchFamily="18" charset="0"/>
              </a:rPr>
              <a:t>3/ Cây hoa được trồng ở đâu?</a:t>
            </a:r>
          </a:p>
        </p:txBody>
      </p:sp>
      <p:sp>
        <p:nvSpPr>
          <p:cNvPr id="1024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629400" y="5715000"/>
            <a:ext cx="1219200" cy="914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99CC">
              <a:alpha val="94116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78354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990600" y="1981200"/>
            <a:ext cx="7239000" cy="1752600"/>
          </a:xfrm>
          <a:prstGeom prst="rect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>
                <a:solidFill>
                  <a:schemeClr val="tx2"/>
                </a:solidFill>
                <a:latin typeface="Times New Roman" pitchFamily="18" charset="0"/>
              </a:rPr>
              <a:t>4/ Hãy kể tên các loài hoa mà em biết.</a:t>
            </a:r>
          </a:p>
        </p:txBody>
      </p:sp>
      <p:sp>
        <p:nvSpPr>
          <p:cNvPr id="1126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629400" y="5715000"/>
            <a:ext cx="1219200" cy="914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99CC">
              <a:alpha val="94116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17613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://cdnvn.hoavaidep.info/wp-content/uploads/2013/12/609HL-590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28956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http://hocvienquany.vn/Web_SVB/Data/AnhBanTin/2013.9.4.38.578.image2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54325"/>
            <a:ext cx="32766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IMG_0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24175"/>
            <a:ext cx="29718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0" y="1066800"/>
            <a:ext cx="3886200" cy="1600200"/>
          </a:xfrm>
          <a:prstGeom prst="cloudCallout">
            <a:avLst>
              <a:gd name="adj1" fmla="val -15558"/>
              <a:gd name="adj2" fmla="val 44038"/>
            </a:avLst>
          </a:prstGeom>
          <a:solidFill>
            <a:srgbClr val="66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/>
              <a:t>Hoạt</a:t>
            </a:r>
            <a:r>
              <a:rPr lang="en-US" sz="3200" b="1" dirty="0"/>
              <a:t> </a:t>
            </a:r>
            <a:r>
              <a:rPr lang="en-US" sz="3200" b="1" dirty="0" err="1"/>
              <a:t>động</a:t>
            </a:r>
            <a:r>
              <a:rPr lang="en-US" sz="3200" b="1" dirty="0"/>
              <a:t>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2895600"/>
            <a:ext cx="8763000" cy="990600"/>
          </a:xfrm>
          <a:prstGeom prst="roundRect">
            <a:avLst/>
          </a:prstGeom>
          <a:solidFill>
            <a:srgbClr val="FF99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MT:</a:t>
            </a:r>
            <a:r>
              <a:rPr lang="en-US" sz="2400" dirty="0"/>
              <a:t> </a:t>
            </a:r>
            <a:r>
              <a:rPr lang="en-US" sz="2400" i="1" dirty="0"/>
              <a:t>Hs </a:t>
            </a:r>
            <a:r>
              <a:rPr lang="en-US" sz="2400" i="1" dirty="0" err="1"/>
              <a:t>nhận</a:t>
            </a:r>
            <a:r>
              <a:rPr lang="en-US" sz="2400" i="1" dirty="0"/>
              <a:t> </a:t>
            </a:r>
            <a:r>
              <a:rPr lang="en-US" sz="2400" i="1" dirty="0" err="1"/>
              <a:t>biết</a:t>
            </a:r>
            <a:r>
              <a:rPr lang="en-US" sz="2400" i="1" dirty="0"/>
              <a:t> </a:t>
            </a:r>
            <a:r>
              <a:rPr lang="en-US" sz="2400" i="1" dirty="0" err="1"/>
              <a:t>được</a:t>
            </a:r>
            <a:r>
              <a:rPr lang="en-US" sz="2400" i="1" dirty="0"/>
              <a:t> </a:t>
            </a:r>
            <a:r>
              <a:rPr lang="en-US" sz="2400" i="1" dirty="0" err="1"/>
              <a:t>cây</a:t>
            </a:r>
            <a:r>
              <a:rPr lang="en-US" sz="2400" i="1" dirty="0"/>
              <a:t> </a:t>
            </a:r>
            <a:r>
              <a:rPr lang="en-US" sz="2400" i="1" dirty="0" err="1"/>
              <a:t>gỗ</a:t>
            </a:r>
            <a:r>
              <a:rPr lang="en-US" sz="2400" i="1" dirty="0"/>
              <a:t> </a:t>
            </a:r>
            <a:r>
              <a:rPr lang="en-US" sz="2400" i="1" dirty="0" err="1"/>
              <a:t>và</a:t>
            </a:r>
            <a:r>
              <a:rPr lang="en-US" sz="2400" i="1" dirty="0"/>
              <a:t> </a:t>
            </a:r>
            <a:r>
              <a:rPr lang="en-US" sz="2400" i="1" dirty="0" err="1"/>
              <a:t>các</a:t>
            </a:r>
            <a:r>
              <a:rPr lang="en-US" sz="2400" i="1" dirty="0"/>
              <a:t> </a:t>
            </a:r>
            <a:r>
              <a:rPr lang="en-US" sz="2400" i="1" dirty="0" err="1"/>
              <a:t>bộ</a:t>
            </a:r>
            <a:r>
              <a:rPr lang="en-US" sz="2400" i="1" dirty="0"/>
              <a:t> </a:t>
            </a:r>
            <a:r>
              <a:rPr lang="en-US" sz="2400" i="1" dirty="0" err="1"/>
              <a:t>phận</a:t>
            </a:r>
            <a:r>
              <a:rPr lang="en-US" sz="2400" i="1" dirty="0"/>
              <a:t> </a:t>
            </a:r>
            <a:r>
              <a:rPr lang="en-US" sz="2400" i="1" dirty="0" err="1"/>
              <a:t>của</a:t>
            </a:r>
            <a:r>
              <a:rPr lang="en-US" sz="2400" i="1" dirty="0"/>
              <a:t> </a:t>
            </a:r>
            <a:r>
              <a:rPr lang="en-US" sz="2400" i="1" dirty="0" err="1"/>
              <a:t>cây</a:t>
            </a:r>
            <a:r>
              <a:rPr lang="en-US" sz="2400" i="1" dirty="0"/>
              <a:t> </a:t>
            </a:r>
            <a:r>
              <a:rPr lang="en-US" sz="2400" i="1" dirty="0" err="1"/>
              <a:t>gỗ</a:t>
            </a:r>
            <a:r>
              <a:rPr lang="en-US" sz="2400" i="1" dirty="0"/>
              <a:t>.</a:t>
            </a:r>
            <a:endParaRPr lang="en-US" altLang="en-US" sz="2400" dirty="0"/>
          </a:p>
        </p:txBody>
      </p:sp>
      <p:sp>
        <p:nvSpPr>
          <p:cNvPr id="12296" name="Text Box 6"/>
          <p:cNvSpPr txBox="1">
            <a:spLocks noChangeArrowheads="1"/>
          </p:cNvSpPr>
          <p:nvPr/>
        </p:nvSpPr>
        <p:spPr bwMode="auto">
          <a:xfrm>
            <a:off x="609600" y="0"/>
            <a:ext cx="7731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</a:rPr>
              <a:t> 1</a:t>
            </a:r>
            <a:r>
              <a:rPr lang="vi-VN" sz="2400" b="1" dirty="0">
                <a:latin typeface="Times New Roman" pitchFamily="18" charset="0"/>
              </a:rPr>
              <a:t>9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</a:rPr>
              <a:t> 201</a:t>
            </a:r>
            <a:r>
              <a:rPr lang="vi-VN" sz="2400" b="1" dirty="0">
                <a:latin typeface="Times New Roman" pitchFamily="18" charset="0"/>
              </a:rPr>
              <a:t>9</a:t>
            </a:r>
            <a:endParaRPr lang="en-US" sz="2400" b="1" dirty="0"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u="sng" dirty="0" err="1" smtClean="0">
                <a:latin typeface="Times New Roman" pitchFamily="18" charset="0"/>
              </a:rPr>
              <a:t>Tự</a:t>
            </a:r>
            <a:r>
              <a:rPr lang="en-US" sz="2400" b="1" u="sng" dirty="0" smtClean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nhiên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và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xã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hội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4114800" y="1828800"/>
            <a:ext cx="3048000" cy="762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660066"/>
                </a:solidFill>
              </a:rPr>
              <a:t>Cả</a:t>
            </a:r>
            <a:r>
              <a:rPr lang="en-US" sz="3600" dirty="0">
                <a:solidFill>
                  <a:srgbClr val="660066"/>
                </a:solidFill>
              </a:rPr>
              <a:t> </a:t>
            </a:r>
            <a:r>
              <a:rPr lang="en-US" sz="3600" dirty="0" err="1">
                <a:solidFill>
                  <a:srgbClr val="660066"/>
                </a:solidFill>
              </a:rPr>
              <a:t>lớp</a:t>
            </a:r>
            <a:endParaRPr lang="en-US" sz="3600" dirty="0">
              <a:solidFill>
                <a:srgbClr val="660066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3400" y="1981200"/>
            <a:ext cx="8305800" cy="1143000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660066"/>
                </a:solidFill>
              </a:rPr>
              <a:t>	</a:t>
            </a:r>
            <a:r>
              <a:rPr lang="en-US" sz="2400" dirty="0" err="1">
                <a:solidFill>
                  <a:srgbClr val="660066"/>
                </a:solidFill>
              </a:rPr>
              <a:t>Những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err="1">
                <a:solidFill>
                  <a:srgbClr val="660066"/>
                </a:solidFill>
              </a:rPr>
              <a:t>cây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err="1">
                <a:solidFill>
                  <a:srgbClr val="660066"/>
                </a:solidFill>
              </a:rPr>
              <a:t>này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err="1">
                <a:solidFill>
                  <a:srgbClr val="660066"/>
                </a:solidFill>
              </a:rPr>
              <a:t>có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err="1">
                <a:solidFill>
                  <a:srgbClr val="660066"/>
                </a:solidFill>
              </a:rPr>
              <a:t>đặc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err="1">
                <a:solidFill>
                  <a:srgbClr val="660066"/>
                </a:solidFill>
              </a:rPr>
              <a:t>điểm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err="1">
                <a:solidFill>
                  <a:srgbClr val="660066"/>
                </a:solidFill>
              </a:rPr>
              <a:t>gì</a:t>
            </a:r>
            <a:r>
              <a:rPr lang="en-US" sz="2400" dirty="0">
                <a:solidFill>
                  <a:srgbClr val="660066"/>
                </a:solidFill>
              </a:rPr>
              <a:t>?( </a:t>
            </a:r>
            <a:r>
              <a:rPr lang="en-US" sz="2400" dirty="0" err="1">
                <a:solidFill>
                  <a:srgbClr val="660066"/>
                </a:solidFill>
              </a:rPr>
              <a:t>cao</a:t>
            </a:r>
            <a:r>
              <a:rPr lang="en-US" sz="2400" dirty="0">
                <a:solidFill>
                  <a:srgbClr val="660066"/>
                </a:solidFill>
              </a:rPr>
              <a:t> hay </a:t>
            </a:r>
            <a:r>
              <a:rPr lang="en-US" sz="2400" dirty="0" err="1">
                <a:solidFill>
                  <a:srgbClr val="660066"/>
                </a:solidFill>
              </a:rPr>
              <a:t>thấp</a:t>
            </a:r>
            <a:r>
              <a:rPr lang="en-US" sz="2400" dirty="0">
                <a:solidFill>
                  <a:srgbClr val="660066"/>
                </a:solidFill>
              </a:rPr>
              <a:t>, to hay </a:t>
            </a:r>
            <a:r>
              <a:rPr lang="en-US" sz="2400" dirty="0" err="1">
                <a:solidFill>
                  <a:srgbClr val="660066"/>
                </a:solidFill>
              </a:rPr>
              <a:t>nhỏ</a:t>
            </a:r>
            <a:r>
              <a:rPr lang="en-US" sz="2400" dirty="0">
                <a:solidFill>
                  <a:srgbClr val="660066"/>
                </a:solidFill>
              </a:rPr>
              <a:t>, </a:t>
            </a:r>
            <a:r>
              <a:rPr lang="en-US" sz="2400" dirty="0" err="1">
                <a:solidFill>
                  <a:srgbClr val="660066"/>
                </a:solidFill>
              </a:rPr>
              <a:t>thân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err="1">
                <a:solidFill>
                  <a:srgbClr val="660066"/>
                </a:solidFill>
              </a:rPr>
              <a:t>nó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err="1">
                <a:solidFill>
                  <a:srgbClr val="660066"/>
                </a:solidFill>
              </a:rPr>
              <a:t>như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err="1">
                <a:solidFill>
                  <a:srgbClr val="660066"/>
                </a:solidFill>
              </a:rPr>
              <a:t>thế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err="1">
                <a:solidFill>
                  <a:srgbClr val="660066"/>
                </a:solidFill>
              </a:rPr>
              <a:t>nào</a:t>
            </a:r>
            <a:r>
              <a:rPr lang="en-US" sz="2400" dirty="0">
                <a:solidFill>
                  <a:srgbClr val="660066"/>
                </a:solidFill>
              </a:rPr>
              <a:t> so </a:t>
            </a:r>
            <a:r>
              <a:rPr lang="en-US" sz="2400" dirty="0" err="1">
                <a:solidFill>
                  <a:srgbClr val="660066"/>
                </a:solidFill>
              </a:rPr>
              <a:t>với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err="1">
                <a:solidFill>
                  <a:srgbClr val="660066"/>
                </a:solidFill>
              </a:rPr>
              <a:t>cây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err="1">
                <a:solidFill>
                  <a:srgbClr val="660066"/>
                </a:solidFill>
              </a:rPr>
              <a:t>rau</a:t>
            </a:r>
            <a:r>
              <a:rPr lang="en-US" sz="2400" dirty="0">
                <a:solidFill>
                  <a:srgbClr val="660066"/>
                </a:solidFill>
              </a:rPr>
              <a:t>, </a:t>
            </a:r>
            <a:r>
              <a:rPr lang="en-US" sz="2400" dirty="0" err="1">
                <a:solidFill>
                  <a:srgbClr val="660066"/>
                </a:solidFill>
              </a:rPr>
              <a:t>cây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400" dirty="0" err="1">
                <a:solidFill>
                  <a:srgbClr val="660066"/>
                </a:solidFill>
              </a:rPr>
              <a:t>hoa</a:t>
            </a:r>
            <a:r>
              <a:rPr lang="en-US" sz="2400" dirty="0">
                <a:solidFill>
                  <a:srgbClr val="660066"/>
                </a:solidFill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1694267733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QS va TRA LOI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242888" y="228600"/>
            <a:ext cx="469900" cy="50958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505200" y="990600"/>
            <a:ext cx="2035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3300"/>
                </a:solidFill>
                <a:latin typeface="Times New Roman" pitchFamily="18" charset="0"/>
              </a:rPr>
              <a:t>Cây gỗ</a:t>
            </a:r>
          </a:p>
        </p:txBody>
      </p:sp>
      <p:pic>
        <p:nvPicPr>
          <p:cNvPr id="3092" name="Picture 20" descr="105_16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3058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609600" y="0"/>
            <a:ext cx="7731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</a:rPr>
              <a:t> 1</a:t>
            </a:r>
            <a:r>
              <a:rPr lang="vi-VN" sz="2400" b="1" dirty="0">
                <a:latin typeface="Times New Roman" pitchFamily="18" charset="0"/>
              </a:rPr>
              <a:t>9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</a:rPr>
              <a:t> 201</a:t>
            </a:r>
            <a:r>
              <a:rPr lang="vi-VN" sz="2400" b="1" dirty="0">
                <a:latin typeface="Times New Roman" pitchFamily="18" charset="0"/>
              </a:rPr>
              <a:t>9</a:t>
            </a:r>
            <a:endParaRPr lang="en-US" sz="2400" b="1" dirty="0"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u="sng" dirty="0" err="1" smtClean="0">
                <a:latin typeface="Times New Roman" pitchFamily="18" charset="0"/>
              </a:rPr>
              <a:t>Tự</a:t>
            </a:r>
            <a:r>
              <a:rPr lang="en-US" sz="2400" b="1" u="sng" dirty="0" smtClean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nhiên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và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xã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hội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2255767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59</TotalTime>
  <Words>740</Words>
  <Application>Microsoft Office PowerPoint</Application>
  <PresentationFormat>On-screen Show (4:3)</PresentationFormat>
  <Paragraphs>108</Paragraphs>
  <Slides>27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Opulent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MinhHai</cp:lastModifiedBy>
  <cp:revision>18</cp:revision>
  <dcterms:created xsi:type="dcterms:W3CDTF">2019-02-23T14:04:22Z</dcterms:created>
  <dcterms:modified xsi:type="dcterms:W3CDTF">2019-04-25T09:08:49Z</dcterms:modified>
</cp:coreProperties>
</file>